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1" r:id="rId2"/>
    <p:sldId id="269" r:id="rId3"/>
    <p:sldId id="256" r:id="rId4"/>
    <p:sldId id="270" r:id="rId5"/>
    <p:sldId id="291" r:id="rId6"/>
    <p:sldId id="281" r:id="rId7"/>
    <p:sldId id="280" r:id="rId8"/>
    <p:sldId id="271" r:id="rId9"/>
    <p:sldId id="283" r:id="rId10"/>
    <p:sldId id="282" r:id="rId11"/>
    <p:sldId id="284" r:id="rId12"/>
    <p:sldId id="272" r:id="rId13"/>
    <p:sldId id="273" r:id="rId14"/>
    <p:sldId id="285" r:id="rId15"/>
    <p:sldId id="286" r:id="rId16"/>
    <p:sldId id="274" r:id="rId17"/>
    <p:sldId id="294" r:id="rId18"/>
    <p:sldId id="275" r:id="rId19"/>
    <p:sldId id="287" r:id="rId20"/>
    <p:sldId id="276" r:id="rId21"/>
    <p:sldId id="288" r:id="rId22"/>
    <p:sldId id="295" r:id="rId23"/>
    <p:sldId id="296" r:id="rId24"/>
    <p:sldId id="277" r:id="rId25"/>
    <p:sldId id="290" r:id="rId26"/>
    <p:sldId id="289" r:id="rId27"/>
    <p:sldId id="292" r:id="rId28"/>
    <p:sldId id="278" r:id="rId29"/>
    <p:sldId id="293" r:id="rId30"/>
    <p:sldId id="279" r:id="rId31"/>
    <p:sldId id="297" r:id="rId32"/>
    <p:sldId id="298" r:id="rId33"/>
    <p:sldId id="299" r:id="rId34"/>
    <p:sldId id="300" r:id="rId3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511" autoAdjust="0"/>
  </p:normalViewPr>
  <p:slideViewPr>
    <p:cSldViewPr snapToGrid="0">
      <p:cViewPr varScale="1">
        <p:scale>
          <a:sx n="54" d="100"/>
          <a:sy n="54" d="100"/>
        </p:scale>
        <p:origin x="7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BF292-160A-4243-84AD-A36B4EB1C47B}" type="datetimeFigureOut">
              <a:rPr lang="en-GB" smtClean="0"/>
              <a:t>04/01/2021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E0F55-5AF7-48B6-B0E7-3A5A42B5522F}" type="slidenum">
              <a:rPr lang="en-GB" smtClean="0"/>
              <a:t>‹#›</a:t>
            </a:fld>
            <a:endParaRPr lang="en-GB"/>
          </a:p>
        </p:txBody>
      </p:sp>
    </p:spTree>
    <p:extLst>
      <p:ext uri="{BB962C8B-B14F-4D97-AF65-F5344CB8AC3E}">
        <p14:creationId xmlns:p14="http://schemas.microsoft.com/office/powerpoint/2010/main" val="3645614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MUy1o4ogCv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(37) Insulation - GCSE Science Required Practical - YouTube</a:t>
            </a:r>
            <a:endParaRPr lang="en-GB" dirty="0"/>
          </a:p>
        </p:txBody>
      </p:sp>
      <p:sp>
        <p:nvSpPr>
          <p:cNvPr id="4" name="Slide Number Placeholder 3"/>
          <p:cNvSpPr>
            <a:spLocks noGrp="1"/>
          </p:cNvSpPr>
          <p:nvPr>
            <p:ph type="sldNum" sz="quarter" idx="5"/>
          </p:nvPr>
        </p:nvSpPr>
        <p:spPr/>
        <p:txBody>
          <a:bodyPr/>
          <a:lstStyle/>
          <a:p>
            <a:fld id="{032E0F55-5AF7-48B6-B0E7-3A5A42B5522F}" type="slidenum">
              <a:rPr lang="en-GB" smtClean="0"/>
              <a:t>2</a:t>
            </a:fld>
            <a:endParaRPr lang="en-GB"/>
          </a:p>
        </p:txBody>
      </p:sp>
    </p:spTree>
    <p:extLst>
      <p:ext uri="{BB962C8B-B14F-4D97-AF65-F5344CB8AC3E}">
        <p14:creationId xmlns:p14="http://schemas.microsoft.com/office/powerpoint/2010/main" val="370404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94EB71-C3B8-49D2-8DC1-57E4E47D94B8}" type="datetimeFigureOut">
              <a:rPr lang="en-GB" smtClean="0"/>
              <a:t>04/01/2021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58730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94EB71-C3B8-49D2-8DC1-57E4E47D94B8}" type="datetimeFigureOut">
              <a:rPr lang="en-GB" smtClean="0"/>
              <a:t>04/01/2021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29713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94EB71-C3B8-49D2-8DC1-57E4E47D94B8}" type="datetimeFigureOut">
              <a:rPr lang="en-GB" smtClean="0"/>
              <a:t>04/01/2021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83685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94EB71-C3B8-49D2-8DC1-57E4E47D94B8}" type="datetimeFigureOut">
              <a:rPr lang="en-GB" smtClean="0"/>
              <a:t>04/01/2021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16525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4EB71-C3B8-49D2-8DC1-57E4E47D94B8}" type="datetimeFigureOut">
              <a:rPr lang="en-GB" smtClean="0"/>
              <a:t>04/01/2021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143213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94EB71-C3B8-49D2-8DC1-57E4E47D94B8}" type="datetimeFigureOut">
              <a:rPr lang="en-GB" smtClean="0"/>
              <a:t>04/01/2021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4248957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94EB71-C3B8-49D2-8DC1-57E4E47D94B8}" type="datetimeFigureOut">
              <a:rPr lang="en-GB" smtClean="0"/>
              <a:t>04/01/2021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426392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94EB71-C3B8-49D2-8DC1-57E4E47D94B8}" type="datetimeFigureOut">
              <a:rPr lang="en-GB" smtClean="0"/>
              <a:t>04/01/2021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71547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4EB71-C3B8-49D2-8DC1-57E4E47D94B8}" type="datetimeFigureOut">
              <a:rPr lang="en-GB" smtClean="0"/>
              <a:t>04/01/2021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92313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94EB71-C3B8-49D2-8DC1-57E4E47D94B8}" type="datetimeFigureOut">
              <a:rPr lang="en-GB" smtClean="0"/>
              <a:t>04/01/2021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115393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94EB71-C3B8-49D2-8DC1-57E4E47D94B8}" type="datetimeFigureOut">
              <a:rPr lang="en-GB" smtClean="0"/>
              <a:t>04/01/2021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E68E27-F0E5-4A94-910B-24645EDCB5A0}" type="slidenum">
              <a:rPr lang="en-GB" smtClean="0"/>
              <a:t>‹#›</a:t>
            </a:fld>
            <a:endParaRPr lang="en-GB"/>
          </a:p>
        </p:txBody>
      </p:sp>
    </p:spTree>
    <p:extLst>
      <p:ext uri="{BB962C8B-B14F-4D97-AF65-F5344CB8AC3E}">
        <p14:creationId xmlns:p14="http://schemas.microsoft.com/office/powerpoint/2010/main" val="378736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4EB71-C3B8-49D2-8DC1-57E4E47D94B8}" type="datetimeFigureOut">
              <a:rPr lang="en-GB" smtClean="0"/>
              <a:t>04/01/2021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68E27-F0E5-4A94-910B-24645EDCB5A0}" type="slidenum">
              <a:rPr lang="en-GB" smtClean="0"/>
              <a:t>‹#›</a:t>
            </a:fld>
            <a:endParaRPr lang="en-GB"/>
          </a:p>
        </p:txBody>
      </p:sp>
    </p:spTree>
    <p:extLst>
      <p:ext uri="{BB962C8B-B14F-4D97-AF65-F5344CB8AC3E}">
        <p14:creationId xmlns:p14="http://schemas.microsoft.com/office/powerpoint/2010/main" val="3160697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ECF7-616F-4740-AFC2-597A2685327E}"/>
              </a:ext>
            </a:extLst>
          </p:cNvPr>
          <p:cNvSpPr>
            <a:spLocks noGrp="1"/>
          </p:cNvSpPr>
          <p:nvPr>
            <p:ph type="ctrTitle"/>
          </p:nvPr>
        </p:nvSpPr>
        <p:spPr>
          <a:xfrm>
            <a:off x="4953000" y="112541"/>
            <a:ext cx="4953000" cy="2087256"/>
          </a:xfrm>
        </p:spPr>
        <p:txBody>
          <a:bodyPr anchor="b">
            <a:noAutofit/>
          </a:bodyPr>
          <a:lstStyle/>
          <a:p>
            <a:r>
              <a:rPr lang="en-US" sz="4800" dirty="0"/>
              <a:t>Thermal Insulation (Types of) Required Practical</a:t>
            </a:r>
            <a:endParaRPr lang="en-GB" sz="4800" dirty="0"/>
          </a:p>
        </p:txBody>
      </p:sp>
      <p:pic>
        <p:nvPicPr>
          <p:cNvPr id="4" name="Picture 3">
            <a:extLst>
              <a:ext uri="{FF2B5EF4-FFF2-40B4-BE49-F238E27FC236}">
                <a16:creationId xmlns:a16="http://schemas.microsoft.com/office/drawing/2014/main" id="{AD4AB258-38D7-4842-8F1B-429E4A1F134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
            <a:ext cx="5078437" cy="3968888"/>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5" name="Picture 2" descr="Logo with links">
            <a:extLst>
              <a:ext uri="{FF2B5EF4-FFF2-40B4-BE49-F238E27FC236}">
                <a16:creationId xmlns:a16="http://schemas.microsoft.com/office/drawing/2014/main" id="{73858EEA-55BF-49DC-83C1-05D50AF7A07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6185" y="6240350"/>
            <a:ext cx="419815" cy="61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Audio 5">
            <a:hlinkClick r:id="" action="ppaction://media"/>
            <a:extLst>
              <a:ext uri="{FF2B5EF4-FFF2-40B4-BE49-F238E27FC236}">
                <a16:creationId xmlns:a16="http://schemas.microsoft.com/office/drawing/2014/main" id="{5280A54B-BC89-40F5-8C07-0FD126608A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3700" y="6235700"/>
            <a:ext cx="406400" cy="406400"/>
          </a:xfrm>
          <a:prstGeom prst="rect">
            <a:avLst/>
          </a:prstGeom>
        </p:spPr>
      </p:pic>
      <p:sp>
        <p:nvSpPr>
          <p:cNvPr id="8" name="Subtitle 7">
            <a:extLst>
              <a:ext uri="{FF2B5EF4-FFF2-40B4-BE49-F238E27FC236}">
                <a16:creationId xmlns:a16="http://schemas.microsoft.com/office/drawing/2014/main" id="{C7D8FA4C-EE85-4EDE-84C3-FAF9B78710C6}"/>
              </a:ext>
            </a:extLst>
          </p:cNvPr>
          <p:cNvSpPr>
            <a:spLocks noGrp="1"/>
          </p:cNvSpPr>
          <p:nvPr>
            <p:ph type="subTitle" idx="1"/>
          </p:nvPr>
        </p:nvSpPr>
        <p:spPr>
          <a:xfrm>
            <a:off x="1363687" y="4579938"/>
            <a:ext cx="7429500" cy="1655762"/>
          </a:xfrm>
        </p:spPr>
        <p:txBody>
          <a:bodyPr>
            <a:normAutofit/>
          </a:bodyPr>
          <a:lstStyle/>
          <a:p>
            <a:r>
              <a:rPr lang="en-GB" sz="3200" dirty="0"/>
              <a:t>Please ensure you have watched the video showing this Required Practical – link found via the </a:t>
            </a:r>
            <a:r>
              <a:rPr lang="en-GB" sz="3200" dirty="0" err="1"/>
              <a:t>Homestudy</a:t>
            </a:r>
            <a:r>
              <a:rPr lang="en-GB" sz="3200" dirty="0"/>
              <a:t> page</a:t>
            </a:r>
          </a:p>
        </p:txBody>
      </p:sp>
    </p:spTree>
    <p:extLst>
      <p:ext uri="{BB962C8B-B14F-4D97-AF65-F5344CB8AC3E}">
        <p14:creationId xmlns:p14="http://schemas.microsoft.com/office/powerpoint/2010/main" val="531785545"/>
      </p:ext>
    </p:extLst>
  </p:cSld>
  <p:clrMapOvr>
    <a:masterClrMapping/>
  </p:clrMapOvr>
  <mc:AlternateContent xmlns:mc="http://schemas.openxmlformats.org/markup-compatibility/2006">
    <mc:Choice xmlns:p14="http://schemas.microsoft.com/office/powerpoint/2010/main" Requires="p14">
      <p:transition spd="slow" p14:dur="2000" advTm="17414"/>
    </mc:Choice>
    <mc:Fallback>
      <p:transition spd="slow" advTm="1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61A7C033-A901-4CE9-B0F6-7B43D9F3A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92" y="33283"/>
            <a:ext cx="1964909" cy="1289884"/>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381000" y="361205"/>
            <a:ext cx="7886700" cy="1325563"/>
          </a:xfrm>
        </p:spPr>
        <p:txBody>
          <a:bodyPr>
            <a:normAutofit fontScale="90000"/>
          </a:bodyPr>
          <a:lstStyle/>
          <a:p>
            <a:pPr algn="ctr"/>
            <a:r>
              <a:rPr lang="en-GB" sz="3000" dirty="0"/>
              <a:t>Variables</a:t>
            </a:r>
            <a:br>
              <a:rPr lang="en-GB" sz="3000" dirty="0"/>
            </a:br>
            <a:r>
              <a:rPr lang="en-GB" sz="3000" dirty="0"/>
              <a:t>Independent, Dependent and Control</a:t>
            </a:r>
            <a:br>
              <a:rPr lang="en-GB" sz="3000" dirty="0"/>
            </a:br>
            <a:r>
              <a:rPr lang="en-GB" sz="3000" dirty="0"/>
              <a:t>Categoric or Continuous?</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541319" y="2226471"/>
            <a:ext cx="8355033" cy="3763599"/>
          </a:xfrm>
        </p:spPr>
        <p:txBody>
          <a:bodyPr>
            <a:normAutofit fontScale="92500" lnSpcReduction="10000"/>
          </a:bodyPr>
          <a:lstStyle/>
          <a:p>
            <a:r>
              <a:rPr lang="en-US" b="1" dirty="0">
                <a:ln w="0"/>
                <a:solidFill>
                  <a:srgbClr val="0070C0"/>
                </a:solidFill>
              </a:rPr>
              <a:t>Variables-</a:t>
            </a:r>
            <a:r>
              <a:rPr lang="en-US" dirty="0">
                <a:ln w="0"/>
              </a:rPr>
              <a:t>They can be:</a:t>
            </a:r>
          </a:p>
          <a:p>
            <a:r>
              <a:rPr lang="en-US" b="1" dirty="0">
                <a:ln w="0"/>
                <a:solidFill>
                  <a:srgbClr val="0070C0"/>
                </a:solidFill>
              </a:rPr>
              <a:t>Categoric</a:t>
            </a:r>
            <a:r>
              <a:rPr lang="en-US" dirty="0">
                <a:ln w="0"/>
              </a:rPr>
              <a:t>-Variables that are types or labels, e.g. </a:t>
            </a:r>
            <a:r>
              <a:rPr lang="en-US" b="1" dirty="0">
                <a:ln w="0"/>
                <a:solidFill>
                  <a:srgbClr val="FF0000"/>
                </a:solidFill>
              </a:rPr>
              <a:t>type of insulation </a:t>
            </a:r>
            <a:r>
              <a:rPr lang="en-US" dirty="0">
                <a:ln w="0"/>
              </a:rPr>
              <a:t>OR</a:t>
            </a:r>
          </a:p>
          <a:p>
            <a:r>
              <a:rPr lang="en-US" b="1" dirty="0">
                <a:ln w="0"/>
                <a:solidFill>
                  <a:srgbClr val="0070C0"/>
                </a:solidFill>
              </a:rPr>
              <a:t>Continuous</a:t>
            </a:r>
            <a:r>
              <a:rPr lang="en-US" dirty="0">
                <a:ln w="0"/>
              </a:rPr>
              <a:t>-Variables that can be discrete numbers or a measured value, e.g. </a:t>
            </a:r>
            <a:r>
              <a:rPr lang="en-US" b="1" dirty="0">
                <a:ln w="0"/>
                <a:solidFill>
                  <a:srgbClr val="FF0000"/>
                </a:solidFill>
              </a:rPr>
              <a:t>thickness of material</a:t>
            </a:r>
            <a:endParaRPr lang="en-US" dirty="0">
              <a:ln w="0"/>
              <a:solidFill>
                <a:srgbClr val="0070C0"/>
              </a:solidFill>
            </a:endParaRPr>
          </a:p>
          <a:p>
            <a:r>
              <a:rPr lang="en-US" dirty="0">
                <a:ln w="0"/>
              </a:rPr>
              <a:t>What type of variables are:</a:t>
            </a:r>
          </a:p>
          <a:p>
            <a:r>
              <a:rPr lang="en-US" dirty="0">
                <a:ln w="0"/>
                <a:solidFill>
                  <a:srgbClr val="0070C0"/>
                </a:solidFill>
              </a:rPr>
              <a:t>The </a:t>
            </a:r>
            <a:r>
              <a:rPr lang="en-US" b="1" dirty="0">
                <a:ln w="0"/>
                <a:solidFill>
                  <a:srgbClr val="FF0000"/>
                </a:solidFill>
              </a:rPr>
              <a:t>rate of cooling </a:t>
            </a:r>
            <a:r>
              <a:rPr lang="en-US" dirty="0">
                <a:ln w="0"/>
                <a:solidFill>
                  <a:srgbClr val="0070C0"/>
                </a:solidFill>
              </a:rPr>
              <a:t>is </a:t>
            </a:r>
          </a:p>
          <a:p>
            <a:r>
              <a:rPr lang="en-US" dirty="0">
                <a:ln w="0"/>
                <a:solidFill>
                  <a:srgbClr val="0070C0"/>
                </a:solidFill>
              </a:rPr>
              <a:t>The </a:t>
            </a:r>
            <a:r>
              <a:rPr lang="en-US" b="1" dirty="0">
                <a:ln w="0"/>
                <a:solidFill>
                  <a:srgbClr val="FF0000"/>
                </a:solidFill>
              </a:rPr>
              <a:t>starting temperature </a:t>
            </a:r>
            <a:r>
              <a:rPr lang="en-US" dirty="0">
                <a:ln w="0"/>
                <a:solidFill>
                  <a:srgbClr val="0070C0"/>
                </a:solidFill>
              </a:rPr>
              <a:t>is</a:t>
            </a:r>
          </a:p>
          <a:p>
            <a:r>
              <a:rPr lang="en-US" dirty="0">
                <a:ln w="0"/>
                <a:solidFill>
                  <a:srgbClr val="0070C0"/>
                </a:solidFill>
              </a:rPr>
              <a:t>The </a:t>
            </a:r>
            <a:r>
              <a:rPr lang="en-US" b="1" dirty="0">
                <a:ln w="0"/>
                <a:solidFill>
                  <a:srgbClr val="FF0000"/>
                </a:solidFill>
              </a:rPr>
              <a:t>surface area of insulation </a:t>
            </a:r>
            <a:r>
              <a:rPr lang="en-US" dirty="0">
                <a:ln w="0"/>
                <a:solidFill>
                  <a:srgbClr val="0070C0"/>
                </a:solidFill>
              </a:rPr>
              <a:t>is</a:t>
            </a:r>
            <a:endParaRPr lang="en-GB" dirty="0"/>
          </a:p>
          <a:p>
            <a:endParaRPr lang="en-US" dirty="0">
              <a:ln w="0"/>
            </a:endParaRPr>
          </a:p>
        </p:txBody>
      </p:sp>
      <p:sp>
        <p:nvSpPr>
          <p:cNvPr id="5" name="Oval 4">
            <a:extLst>
              <a:ext uri="{FF2B5EF4-FFF2-40B4-BE49-F238E27FC236}">
                <a16:creationId xmlns:a16="http://schemas.microsoft.com/office/drawing/2014/main" id="{92A3FF83-B777-4DC3-A7F4-4C9ED1394531}"/>
              </a:ext>
            </a:extLst>
          </p:cNvPr>
          <p:cNvSpPr/>
          <p:nvPr/>
        </p:nvSpPr>
        <p:spPr>
          <a:xfrm>
            <a:off x="7618214" y="557524"/>
            <a:ext cx="1162373" cy="76564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A1E67DED-83F0-4064-BFAD-203445D32742}"/>
              </a:ext>
            </a:extLst>
          </p:cNvPr>
          <p:cNvSpPr txBox="1"/>
          <p:nvPr/>
        </p:nvSpPr>
        <p:spPr>
          <a:xfrm>
            <a:off x="541318" y="33284"/>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i</a:t>
            </a:r>
            <a:r>
              <a:rPr lang="en-GB" sz="1500" dirty="0">
                <a:solidFill>
                  <a:srgbClr val="FF0000"/>
                </a:solidFill>
                <a:ea typeface="Times New Roman" panose="02020603050405020304" pitchFamily="18" charset="0"/>
                <a:cs typeface="Times New Roman" panose="02020603050405020304" pitchFamily="18" charset="0"/>
              </a:rPr>
              <a:t>dentify and control variables</a:t>
            </a:r>
            <a:r>
              <a:rPr lang="en-US" sz="1500" dirty="0">
                <a:solidFill>
                  <a:srgbClr val="FF0000"/>
                </a:solidFill>
              </a:rPr>
              <a:t>.</a:t>
            </a:r>
            <a:endParaRPr lang="en-GB" sz="1350" dirty="0">
              <a:solidFill>
                <a:srgbClr val="FF0000"/>
              </a:solidFill>
            </a:endParaRPr>
          </a:p>
        </p:txBody>
      </p:sp>
      <p:pic>
        <p:nvPicPr>
          <p:cNvPr id="8" name="Picture 2" descr="Thermal Insulation">
            <a:extLst>
              <a:ext uri="{FF2B5EF4-FFF2-40B4-BE49-F238E27FC236}">
                <a16:creationId xmlns:a16="http://schemas.microsoft.com/office/drawing/2014/main" id="{CF05F5DE-737C-4420-8BA0-2D4605C13F6D}"/>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4B3C6698-F201-4478-836E-B6AEA99E88C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438607457"/>
      </p:ext>
    </p:extLst>
  </p:cSld>
  <p:clrMapOvr>
    <a:masterClrMapping/>
  </p:clrMapOvr>
  <mc:AlternateContent xmlns:mc="http://schemas.openxmlformats.org/markup-compatibility/2006">
    <mc:Choice xmlns:p14="http://schemas.microsoft.com/office/powerpoint/2010/main" Requires="p14">
      <p:transition spd="slow" p14:dur="2000" advTm="40017"/>
    </mc:Choice>
    <mc:Fallback>
      <p:transition spd="slow" advTm="4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59A22E66-B89D-4D2B-803B-140ECC316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92" y="35430"/>
            <a:ext cx="1964909" cy="1289884"/>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p:txBody>
          <a:bodyPr>
            <a:normAutofit fontScale="90000"/>
          </a:bodyPr>
          <a:lstStyle/>
          <a:p>
            <a:pPr algn="ctr"/>
            <a:r>
              <a:rPr lang="en-GB" sz="3000" dirty="0"/>
              <a:t>Variables</a:t>
            </a:r>
            <a:br>
              <a:rPr lang="en-GB" sz="3000" dirty="0"/>
            </a:br>
            <a:r>
              <a:rPr lang="en-GB" sz="3000" dirty="0"/>
              <a:t>Independent, Dependent and Control</a:t>
            </a:r>
            <a:br>
              <a:rPr lang="en-GB" sz="3000" dirty="0"/>
            </a:br>
            <a:r>
              <a:rPr lang="en-GB" sz="3000" dirty="0"/>
              <a:t>Categoric or Continuous?</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541319" y="2226471"/>
            <a:ext cx="8355033" cy="3763599"/>
          </a:xfrm>
        </p:spPr>
        <p:txBody>
          <a:bodyPr>
            <a:normAutofit/>
          </a:bodyPr>
          <a:lstStyle/>
          <a:p>
            <a:r>
              <a:rPr lang="en-US" b="1" dirty="0">
                <a:ln w="0"/>
                <a:solidFill>
                  <a:srgbClr val="0070C0"/>
                </a:solidFill>
              </a:rPr>
              <a:t>Variables-</a:t>
            </a:r>
            <a:r>
              <a:rPr lang="en-US" dirty="0">
                <a:ln w="0"/>
              </a:rPr>
              <a:t>They can be: </a:t>
            </a:r>
            <a:r>
              <a:rPr lang="en-US" b="1" dirty="0">
                <a:ln w="0"/>
                <a:solidFill>
                  <a:srgbClr val="0070C0"/>
                </a:solidFill>
              </a:rPr>
              <a:t>Categoric</a:t>
            </a:r>
            <a:r>
              <a:rPr lang="en-US" dirty="0">
                <a:ln w="0"/>
                <a:solidFill>
                  <a:srgbClr val="0070C0"/>
                </a:solidFill>
              </a:rPr>
              <a:t> </a:t>
            </a:r>
            <a:r>
              <a:rPr lang="en-US" dirty="0">
                <a:ln w="0"/>
              </a:rPr>
              <a:t>OR </a:t>
            </a:r>
            <a:r>
              <a:rPr lang="en-US" b="1" dirty="0">
                <a:ln w="0"/>
                <a:solidFill>
                  <a:srgbClr val="0070C0"/>
                </a:solidFill>
              </a:rPr>
              <a:t>Continuous</a:t>
            </a:r>
            <a:endParaRPr lang="en-US" dirty="0">
              <a:ln w="0"/>
              <a:solidFill>
                <a:srgbClr val="0070C0"/>
              </a:solidFill>
            </a:endParaRPr>
          </a:p>
          <a:p>
            <a:r>
              <a:rPr lang="en-US" dirty="0">
                <a:ln w="0"/>
              </a:rPr>
              <a:t>What type of variables are:</a:t>
            </a:r>
          </a:p>
          <a:p>
            <a:r>
              <a:rPr lang="en-US" dirty="0">
                <a:ln w="0"/>
                <a:solidFill>
                  <a:srgbClr val="0070C0"/>
                </a:solidFill>
              </a:rPr>
              <a:t>The </a:t>
            </a:r>
            <a:r>
              <a:rPr lang="en-US" b="1" dirty="0">
                <a:ln w="0"/>
                <a:solidFill>
                  <a:srgbClr val="FF0000"/>
                </a:solidFill>
              </a:rPr>
              <a:t>rate of cooling </a:t>
            </a:r>
            <a:r>
              <a:rPr lang="en-US" dirty="0">
                <a:ln w="0"/>
                <a:solidFill>
                  <a:srgbClr val="0070C0"/>
                </a:solidFill>
              </a:rPr>
              <a:t>is </a:t>
            </a:r>
            <a:r>
              <a:rPr lang="en-US" b="1" dirty="0">
                <a:ln w="0"/>
                <a:solidFill>
                  <a:srgbClr val="0070C0"/>
                </a:solidFill>
              </a:rPr>
              <a:t>Continuous</a:t>
            </a:r>
            <a:endParaRPr lang="en-US" dirty="0">
              <a:ln w="0"/>
              <a:solidFill>
                <a:srgbClr val="0070C0"/>
              </a:solidFill>
            </a:endParaRPr>
          </a:p>
          <a:p>
            <a:r>
              <a:rPr lang="en-US" dirty="0">
                <a:ln w="0"/>
                <a:solidFill>
                  <a:srgbClr val="0070C0"/>
                </a:solidFill>
              </a:rPr>
              <a:t>The </a:t>
            </a:r>
            <a:r>
              <a:rPr lang="en-US" b="1" dirty="0">
                <a:ln w="0"/>
                <a:solidFill>
                  <a:srgbClr val="FF0000"/>
                </a:solidFill>
              </a:rPr>
              <a:t>starting temperature </a:t>
            </a:r>
            <a:r>
              <a:rPr lang="en-US" dirty="0">
                <a:ln w="0"/>
                <a:solidFill>
                  <a:srgbClr val="0070C0"/>
                </a:solidFill>
              </a:rPr>
              <a:t>is</a:t>
            </a:r>
            <a:r>
              <a:rPr lang="en-US" b="1" dirty="0">
                <a:ln w="0"/>
                <a:solidFill>
                  <a:srgbClr val="0070C0"/>
                </a:solidFill>
              </a:rPr>
              <a:t> Continuous</a:t>
            </a:r>
            <a:endParaRPr lang="en-US" dirty="0">
              <a:ln w="0"/>
              <a:solidFill>
                <a:srgbClr val="0070C0"/>
              </a:solidFill>
            </a:endParaRPr>
          </a:p>
          <a:p>
            <a:r>
              <a:rPr lang="en-US" dirty="0">
                <a:ln w="0"/>
                <a:solidFill>
                  <a:srgbClr val="0070C0"/>
                </a:solidFill>
              </a:rPr>
              <a:t>The </a:t>
            </a:r>
            <a:r>
              <a:rPr lang="en-US" b="1" dirty="0">
                <a:ln w="0"/>
                <a:solidFill>
                  <a:srgbClr val="FF0000"/>
                </a:solidFill>
              </a:rPr>
              <a:t>surface area of insulation </a:t>
            </a:r>
            <a:r>
              <a:rPr lang="en-US" dirty="0">
                <a:ln w="0"/>
                <a:solidFill>
                  <a:srgbClr val="0070C0"/>
                </a:solidFill>
              </a:rPr>
              <a:t>is</a:t>
            </a:r>
            <a:r>
              <a:rPr lang="en-US" b="1" dirty="0">
                <a:ln w="0"/>
                <a:solidFill>
                  <a:srgbClr val="0070C0"/>
                </a:solidFill>
              </a:rPr>
              <a:t> Continuous</a:t>
            </a:r>
            <a:endParaRPr lang="en-GB" dirty="0"/>
          </a:p>
        </p:txBody>
      </p:sp>
      <p:sp>
        <p:nvSpPr>
          <p:cNvPr id="5" name="Oval 4">
            <a:extLst>
              <a:ext uri="{FF2B5EF4-FFF2-40B4-BE49-F238E27FC236}">
                <a16:creationId xmlns:a16="http://schemas.microsoft.com/office/drawing/2014/main" id="{92A3FF83-B777-4DC3-A7F4-4C9ED1394531}"/>
              </a:ext>
            </a:extLst>
          </p:cNvPr>
          <p:cNvSpPr/>
          <p:nvPr/>
        </p:nvSpPr>
        <p:spPr>
          <a:xfrm>
            <a:off x="7618214" y="559669"/>
            <a:ext cx="1162373" cy="8026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B6A20796-9B26-45AC-9B49-C77C0F862889}"/>
              </a:ext>
            </a:extLst>
          </p:cNvPr>
          <p:cNvSpPr txBox="1"/>
          <p:nvPr/>
        </p:nvSpPr>
        <p:spPr>
          <a:xfrm>
            <a:off x="509456" y="138021"/>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i</a:t>
            </a:r>
            <a:r>
              <a:rPr lang="en-GB" sz="1500" dirty="0">
                <a:solidFill>
                  <a:srgbClr val="FF0000"/>
                </a:solidFill>
                <a:ea typeface="Times New Roman" panose="02020603050405020304" pitchFamily="18" charset="0"/>
                <a:cs typeface="Times New Roman" panose="02020603050405020304" pitchFamily="18" charset="0"/>
              </a:rPr>
              <a:t>dentify and control variables</a:t>
            </a:r>
            <a:r>
              <a:rPr lang="en-US" sz="1500" dirty="0">
                <a:solidFill>
                  <a:srgbClr val="FF0000"/>
                </a:solidFill>
              </a:rPr>
              <a:t>.</a:t>
            </a:r>
            <a:endParaRPr lang="en-GB" sz="1350" dirty="0">
              <a:solidFill>
                <a:srgbClr val="FF0000"/>
              </a:solidFill>
            </a:endParaRPr>
          </a:p>
        </p:txBody>
      </p:sp>
      <p:pic>
        <p:nvPicPr>
          <p:cNvPr id="8" name="Picture 2" descr="Thermal Insulation">
            <a:extLst>
              <a:ext uri="{FF2B5EF4-FFF2-40B4-BE49-F238E27FC236}">
                <a16:creationId xmlns:a16="http://schemas.microsoft.com/office/drawing/2014/main" id="{FDF79719-9067-453B-9382-E9F521AD64CC}"/>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6393CC66-B488-4D29-B01B-8E223DDC4B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179355848"/>
      </p:ext>
    </p:extLst>
  </p:cSld>
  <p:clrMapOvr>
    <a:masterClrMapping/>
  </p:clrMapOvr>
  <mc:AlternateContent xmlns:mc="http://schemas.openxmlformats.org/markup-compatibility/2006">
    <mc:Choice xmlns:p14="http://schemas.microsoft.com/office/powerpoint/2010/main" Requires="p14">
      <p:transition spd="slow" p14:dur="2000" advTm="22231"/>
    </mc:Choice>
    <mc:Fallback>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99DFC89E-EC21-49DD-B73B-902333474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7972" y="43775"/>
            <a:ext cx="1964909" cy="1289884"/>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p:txBody>
          <a:bodyPr/>
          <a:lstStyle/>
          <a:p>
            <a:r>
              <a:rPr lang="en-GB" dirty="0"/>
              <a:t>How do we ensure a fair test?</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p:txBody>
          <a:bodyPr>
            <a:normAutofit fontScale="92500"/>
          </a:bodyPr>
          <a:lstStyle/>
          <a:p>
            <a:r>
              <a:rPr lang="en-US" dirty="0">
                <a:ln w="0"/>
              </a:rPr>
              <a:t>By making sure that the test we make is where only the </a:t>
            </a:r>
            <a:r>
              <a:rPr lang="en-US" b="1" dirty="0">
                <a:ln w="0"/>
                <a:solidFill>
                  <a:srgbClr val="0070C0"/>
                </a:solidFill>
              </a:rPr>
              <a:t>independent</a:t>
            </a:r>
            <a:r>
              <a:rPr lang="en-US" dirty="0">
                <a:ln w="0"/>
                <a:solidFill>
                  <a:srgbClr val="0070C0"/>
                </a:solidFill>
              </a:rPr>
              <a:t> </a:t>
            </a:r>
            <a:r>
              <a:rPr lang="en-US" dirty="0">
                <a:ln w="0"/>
              </a:rPr>
              <a:t>variable has been allowed to affect the </a:t>
            </a:r>
            <a:r>
              <a:rPr lang="en-US" b="1" dirty="0">
                <a:ln w="0"/>
                <a:solidFill>
                  <a:srgbClr val="0070C0"/>
                </a:solidFill>
              </a:rPr>
              <a:t>dependent</a:t>
            </a:r>
            <a:r>
              <a:rPr lang="en-US" dirty="0">
                <a:ln w="0"/>
              </a:rPr>
              <a:t> variable, e.g. </a:t>
            </a:r>
            <a:r>
              <a:rPr lang="en-US" dirty="0">
                <a:ln w="0"/>
                <a:solidFill>
                  <a:schemeClr val="accent6">
                    <a:lumMod val="75000"/>
                  </a:schemeClr>
                </a:solidFill>
              </a:rPr>
              <a:t>when </a:t>
            </a:r>
            <a:r>
              <a:rPr lang="en-US" b="1" dirty="0">
                <a:ln w="0"/>
              </a:rPr>
              <a:t>all</a:t>
            </a:r>
            <a:r>
              <a:rPr lang="en-US" dirty="0">
                <a:ln w="0"/>
              </a:rPr>
              <a:t> </a:t>
            </a:r>
            <a:r>
              <a:rPr lang="en-US" dirty="0">
                <a:ln w="0"/>
                <a:solidFill>
                  <a:schemeClr val="accent6">
                    <a:lumMod val="75000"/>
                  </a:schemeClr>
                </a:solidFill>
              </a:rPr>
              <a:t>the control variables have been adequately controlled so only the </a:t>
            </a:r>
            <a:r>
              <a:rPr lang="en-US" b="1" dirty="0">
                <a:ln w="0"/>
                <a:solidFill>
                  <a:srgbClr val="0070C0"/>
                </a:solidFill>
              </a:rPr>
              <a:t>independent</a:t>
            </a:r>
            <a:r>
              <a:rPr lang="en-US" dirty="0">
                <a:ln w="0"/>
                <a:solidFill>
                  <a:schemeClr val="accent6">
                    <a:lumMod val="75000"/>
                  </a:schemeClr>
                </a:solidFill>
              </a:rPr>
              <a:t> variable is affecting the </a:t>
            </a:r>
            <a:r>
              <a:rPr lang="en-US" b="1" dirty="0">
                <a:ln w="0"/>
                <a:solidFill>
                  <a:srgbClr val="0070C0"/>
                </a:solidFill>
              </a:rPr>
              <a:t>dependent</a:t>
            </a:r>
            <a:r>
              <a:rPr lang="en-US" dirty="0">
                <a:ln w="0"/>
                <a:solidFill>
                  <a:schemeClr val="accent6">
                    <a:lumMod val="75000"/>
                  </a:schemeClr>
                </a:solidFill>
              </a:rPr>
              <a:t> variable.</a:t>
            </a:r>
          </a:p>
          <a:p>
            <a:pPr marL="0" indent="0">
              <a:buNone/>
            </a:pPr>
            <a:r>
              <a:rPr lang="en-US" dirty="0">
                <a:ln w="0"/>
              </a:rPr>
              <a:t>Some values of control variables that could be kept the same:</a:t>
            </a:r>
          </a:p>
          <a:p>
            <a:r>
              <a:rPr lang="en-US" b="1" dirty="0">
                <a:ln w="0"/>
                <a:solidFill>
                  <a:srgbClr val="FF0000"/>
                </a:solidFill>
              </a:rPr>
              <a:t>Starting temperature </a:t>
            </a:r>
            <a:r>
              <a:rPr lang="en-US" dirty="0">
                <a:ln w="0"/>
                <a:solidFill>
                  <a:schemeClr val="accent6">
                    <a:lumMod val="75000"/>
                  </a:schemeClr>
                </a:solidFill>
              </a:rPr>
              <a:t>will be 70 °C</a:t>
            </a:r>
          </a:p>
          <a:p>
            <a:r>
              <a:rPr lang="en-US" b="1" dirty="0">
                <a:ln w="0"/>
                <a:solidFill>
                  <a:srgbClr val="FF0000"/>
                </a:solidFill>
              </a:rPr>
              <a:t>Volume of water </a:t>
            </a:r>
            <a:r>
              <a:rPr lang="en-US" dirty="0">
                <a:ln w="0"/>
                <a:solidFill>
                  <a:schemeClr val="accent6">
                    <a:lumMod val="75000"/>
                  </a:schemeClr>
                </a:solidFill>
              </a:rPr>
              <a:t>will be  200  ml</a:t>
            </a:r>
          </a:p>
          <a:p>
            <a:r>
              <a:rPr lang="en-US" b="1" dirty="0">
                <a:ln w="0"/>
                <a:solidFill>
                  <a:srgbClr val="FF0000"/>
                </a:solidFill>
              </a:rPr>
              <a:t>Time between measurements </a:t>
            </a:r>
            <a:r>
              <a:rPr lang="en-US" dirty="0">
                <a:ln w="0"/>
                <a:solidFill>
                  <a:schemeClr val="accent6">
                    <a:lumMod val="75000"/>
                  </a:schemeClr>
                </a:solidFill>
              </a:rPr>
              <a:t>will be 5 mins</a:t>
            </a:r>
            <a:endParaRPr lang="en-GB" dirty="0">
              <a:solidFill>
                <a:schemeClr val="accent6">
                  <a:lumMod val="75000"/>
                </a:schemeClr>
              </a:solidFill>
            </a:endParaRPr>
          </a:p>
        </p:txBody>
      </p:sp>
      <p:sp>
        <p:nvSpPr>
          <p:cNvPr id="5" name="Oval 4">
            <a:extLst>
              <a:ext uri="{FF2B5EF4-FFF2-40B4-BE49-F238E27FC236}">
                <a16:creationId xmlns:a16="http://schemas.microsoft.com/office/drawing/2014/main" id="{FB0B6636-7B04-4E70-9D7A-347886B8CD5A}"/>
              </a:ext>
            </a:extLst>
          </p:cNvPr>
          <p:cNvSpPr/>
          <p:nvPr/>
        </p:nvSpPr>
        <p:spPr>
          <a:xfrm>
            <a:off x="8664844" y="1"/>
            <a:ext cx="860156" cy="4765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A5088623-2CD0-4681-BE98-4B234A24DFBC}"/>
              </a:ext>
            </a:extLst>
          </p:cNvPr>
          <p:cNvSpPr txBox="1"/>
          <p:nvPr/>
        </p:nvSpPr>
        <p:spPr>
          <a:xfrm>
            <a:off x="467336" y="203544"/>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i</a:t>
            </a:r>
            <a:r>
              <a:rPr lang="en-GB" sz="1500" dirty="0">
                <a:solidFill>
                  <a:srgbClr val="FF0000"/>
                </a:solidFill>
                <a:ea typeface="Times New Roman" panose="02020603050405020304" pitchFamily="18" charset="0"/>
                <a:cs typeface="Times New Roman" panose="02020603050405020304" pitchFamily="18" charset="0"/>
              </a:rPr>
              <a:t>dentify and control variables</a:t>
            </a:r>
            <a:r>
              <a:rPr lang="en-US" sz="1500" dirty="0">
                <a:solidFill>
                  <a:srgbClr val="FF0000"/>
                </a:solidFill>
              </a:rPr>
              <a:t>.</a:t>
            </a:r>
            <a:endParaRPr lang="en-GB" sz="1350" dirty="0">
              <a:solidFill>
                <a:srgbClr val="FF0000"/>
              </a:solidFill>
            </a:endParaRPr>
          </a:p>
        </p:txBody>
      </p:sp>
      <p:pic>
        <p:nvPicPr>
          <p:cNvPr id="8" name="Picture 2" descr="Thermal Insulation">
            <a:extLst>
              <a:ext uri="{FF2B5EF4-FFF2-40B4-BE49-F238E27FC236}">
                <a16:creationId xmlns:a16="http://schemas.microsoft.com/office/drawing/2014/main" id="{0581D94F-9AE4-44B7-95E8-E16A3EE6166D}"/>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7EC3F8FB-125B-4C2F-A0CF-F3D1D0ED52A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21176165"/>
      </p:ext>
    </p:extLst>
  </p:cSld>
  <p:clrMapOvr>
    <a:masterClrMapping/>
  </p:clrMapOvr>
  <mc:AlternateContent xmlns:mc="http://schemas.openxmlformats.org/markup-compatibility/2006">
    <mc:Choice xmlns:p14="http://schemas.microsoft.com/office/powerpoint/2010/main" Requires="p14">
      <p:transition spd="slow" p14:dur="2000" advTm="90985"/>
    </mc:Choice>
    <mc:Fallback>
      <p:transition spd="slow" advTm="9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8B40465C-35D6-4AFF-9F84-84532E09D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92" y="15151"/>
            <a:ext cx="1964909" cy="1289884"/>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237640" y="478303"/>
            <a:ext cx="7886700" cy="1701837"/>
          </a:xfrm>
        </p:spPr>
        <p:txBody>
          <a:bodyPr>
            <a:normAutofit fontScale="90000"/>
          </a:bodyPr>
          <a:lstStyle/>
          <a:p>
            <a:pPr algn="ctr"/>
            <a:r>
              <a:rPr lang="en-GB" dirty="0"/>
              <a:t>Collecting Data</a:t>
            </a:r>
            <a:br>
              <a:rPr lang="en-GB" dirty="0"/>
            </a:br>
            <a:r>
              <a:rPr lang="en-GB" dirty="0"/>
              <a:t>Calibration, Resolution, Interval, Range</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535983" y="2180534"/>
            <a:ext cx="8834034" cy="4199163"/>
          </a:xfrm>
        </p:spPr>
        <p:txBody>
          <a:bodyPr>
            <a:normAutofit fontScale="85000" lnSpcReduction="20000"/>
          </a:bodyPr>
          <a:lstStyle/>
          <a:p>
            <a:r>
              <a:rPr lang="en-US" b="1" dirty="0">
                <a:ln w="0"/>
                <a:solidFill>
                  <a:srgbClr val="7030A0"/>
                </a:solidFill>
              </a:rPr>
              <a:t>Resolution</a:t>
            </a:r>
            <a:r>
              <a:rPr lang="en-US" dirty="0">
                <a:ln w="0"/>
              </a:rPr>
              <a:t>-The smallest change of a quantity that can be measured by an instrument giving a perceptible change, changing the instrument can increase resolution. </a:t>
            </a:r>
            <a:r>
              <a:rPr lang="en-US" b="1" dirty="0">
                <a:ln w="0"/>
                <a:solidFill>
                  <a:srgbClr val="7030A0"/>
                </a:solidFill>
              </a:rPr>
              <a:t>What is the resolution of the </a:t>
            </a:r>
            <a:r>
              <a:rPr lang="en-US" b="1" dirty="0">
                <a:ln w="0"/>
                <a:solidFill>
                  <a:srgbClr val="FF0000"/>
                </a:solidFill>
              </a:rPr>
              <a:t>thermometer</a:t>
            </a:r>
            <a:r>
              <a:rPr lang="en-US" b="1" dirty="0">
                <a:ln w="0"/>
                <a:solidFill>
                  <a:srgbClr val="7030A0"/>
                </a:solidFill>
              </a:rPr>
              <a:t>?</a:t>
            </a:r>
          </a:p>
          <a:p>
            <a:r>
              <a:rPr lang="en-US" b="1" dirty="0">
                <a:ln w="0"/>
                <a:solidFill>
                  <a:srgbClr val="7030A0"/>
                </a:solidFill>
              </a:rPr>
              <a:t>Interval</a:t>
            </a:r>
            <a:r>
              <a:rPr lang="en-US" dirty="0">
                <a:ln w="0"/>
              </a:rPr>
              <a:t>-the quantity between the readings, reducing this and taking more readings increase validity. </a:t>
            </a:r>
            <a:r>
              <a:rPr lang="en-US" b="1" dirty="0">
                <a:ln w="0"/>
                <a:solidFill>
                  <a:srgbClr val="7030A0"/>
                </a:solidFill>
              </a:rPr>
              <a:t>What is the interval between our readings (</a:t>
            </a:r>
            <a:r>
              <a:rPr lang="en-US" b="1" dirty="0">
                <a:ln w="0"/>
                <a:solidFill>
                  <a:srgbClr val="FF0000"/>
                </a:solidFill>
              </a:rPr>
              <a:t>insulation</a:t>
            </a:r>
            <a:r>
              <a:rPr lang="en-US" b="1" dirty="0">
                <a:ln w="0"/>
                <a:solidFill>
                  <a:srgbClr val="7030A0"/>
                </a:solidFill>
              </a:rPr>
              <a:t>)?</a:t>
            </a:r>
          </a:p>
          <a:p>
            <a:r>
              <a:rPr lang="en-US" b="1" dirty="0">
                <a:ln w="0"/>
                <a:solidFill>
                  <a:srgbClr val="7030A0"/>
                </a:solidFill>
              </a:rPr>
              <a:t>Calibration</a:t>
            </a:r>
            <a:r>
              <a:rPr lang="en-US" dirty="0">
                <a:ln w="0"/>
              </a:rPr>
              <a:t>-Marking a scale on an instrument where a relationship between the scale and standard or reference is established. </a:t>
            </a:r>
            <a:r>
              <a:rPr lang="en-US" b="1" dirty="0">
                <a:ln w="0"/>
                <a:solidFill>
                  <a:srgbClr val="7030A0"/>
                </a:solidFill>
              </a:rPr>
              <a:t>Does the </a:t>
            </a:r>
            <a:r>
              <a:rPr lang="en-US" b="1" dirty="0">
                <a:ln w="0"/>
                <a:solidFill>
                  <a:srgbClr val="FF0000"/>
                </a:solidFill>
              </a:rPr>
              <a:t>thermometer</a:t>
            </a:r>
            <a:r>
              <a:rPr lang="en-US" b="1" dirty="0">
                <a:ln w="0"/>
                <a:solidFill>
                  <a:srgbClr val="7030A0"/>
                </a:solidFill>
              </a:rPr>
              <a:t> need calibrating?</a:t>
            </a:r>
          </a:p>
          <a:p>
            <a:r>
              <a:rPr lang="en-US" b="1" dirty="0">
                <a:ln w="0"/>
                <a:solidFill>
                  <a:srgbClr val="7030A0"/>
                </a:solidFill>
              </a:rPr>
              <a:t>Range</a:t>
            </a:r>
            <a:r>
              <a:rPr lang="en-US" dirty="0">
                <a:ln w="0"/>
              </a:rPr>
              <a:t>-this is the maximum and minimum values of the independent and dependent variables. </a:t>
            </a:r>
            <a:r>
              <a:rPr lang="en-US" b="1" dirty="0">
                <a:ln w="0"/>
                <a:solidFill>
                  <a:srgbClr val="7030A0"/>
                </a:solidFill>
              </a:rPr>
              <a:t>What is the range of the </a:t>
            </a:r>
            <a:r>
              <a:rPr lang="en-US" b="1" dirty="0">
                <a:ln w="0"/>
                <a:solidFill>
                  <a:srgbClr val="FF0000"/>
                </a:solidFill>
              </a:rPr>
              <a:t>insulation</a:t>
            </a:r>
            <a:r>
              <a:rPr lang="en-US" b="1" dirty="0">
                <a:ln w="0"/>
                <a:solidFill>
                  <a:srgbClr val="7030A0"/>
                </a:solidFill>
              </a:rPr>
              <a:t>?</a:t>
            </a:r>
          </a:p>
          <a:p>
            <a:endParaRPr lang="en-GB" dirty="0"/>
          </a:p>
        </p:txBody>
      </p:sp>
      <p:sp>
        <p:nvSpPr>
          <p:cNvPr id="5" name="Oval 4">
            <a:extLst>
              <a:ext uri="{FF2B5EF4-FFF2-40B4-BE49-F238E27FC236}">
                <a16:creationId xmlns:a16="http://schemas.microsoft.com/office/drawing/2014/main" id="{7D320E5E-E601-4684-A9BF-F8D2845473DF}"/>
              </a:ext>
            </a:extLst>
          </p:cNvPr>
          <p:cNvSpPr/>
          <p:nvPr/>
        </p:nvSpPr>
        <p:spPr>
          <a:xfrm>
            <a:off x="8621726" y="250396"/>
            <a:ext cx="903275" cy="9941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B6C8D370-7CFD-45A4-9E3E-D0BC843C70F5}"/>
              </a:ext>
            </a:extLst>
          </p:cNvPr>
          <p:cNvSpPr txBox="1"/>
          <p:nvPr/>
        </p:nvSpPr>
        <p:spPr>
          <a:xfrm>
            <a:off x="467336" y="106095"/>
            <a:ext cx="9015544" cy="553998"/>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u</a:t>
            </a:r>
            <a:r>
              <a:rPr lang="en-GB" sz="1500" dirty="0">
                <a:solidFill>
                  <a:srgbClr val="FF0000"/>
                </a:solidFill>
                <a:ea typeface="Times New Roman" panose="02020603050405020304" pitchFamily="18" charset="0"/>
                <a:cs typeface="Times New Roman" panose="02020603050405020304" pitchFamily="18" charset="0"/>
              </a:rPr>
              <a:t>se specialist equipment to take measurements and handle and manipulate equipment with confidence and fluency</a:t>
            </a:r>
          </a:p>
        </p:txBody>
      </p:sp>
      <p:pic>
        <p:nvPicPr>
          <p:cNvPr id="4" name="Audio 3">
            <a:hlinkClick r:id="" action="ppaction://media"/>
            <a:extLst>
              <a:ext uri="{FF2B5EF4-FFF2-40B4-BE49-F238E27FC236}">
                <a16:creationId xmlns:a16="http://schemas.microsoft.com/office/drawing/2014/main" id="{CE942382-B911-490D-9D99-20173FC200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206191330"/>
      </p:ext>
    </p:extLst>
  </p:cSld>
  <p:clrMapOvr>
    <a:masterClrMapping/>
  </p:clrMapOvr>
  <mc:AlternateContent xmlns:mc="http://schemas.openxmlformats.org/markup-compatibility/2006">
    <mc:Choice xmlns:p14="http://schemas.microsoft.com/office/powerpoint/2010/main" Requires="p14">
      <p:transition spd="slow" p14:dur="2000" advTm="83067"/>
    </mc:Choice>
    <mc:Fallback>
      <p:transition spd="slow" advTm="8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3BBD1D26-2A63-41A8-9C37-F640390D26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636" y="105102"/>
            <a:ext cx="1964909" cy="1289884"/>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237640" y="646993"/>
            <a:ext cx="7886700" cy="1667583"/>
          </a:xfrm>
        </p:spPr>
        <p:txBody>
          <a:bodyPr>
            <a:normAutofit fontScale="90000"/>
          </a:bodyPr>
          <a:lstStyle/>
          <a:p>
            <a:pPr algn="ctr"/>
            <a:r>
              <a:rPr lang="en-GB" dirty="0"/>
              <a:t>Collecting Data</a:t>
            </a:r>
            <a:br>
              <a:rPr lang="en-GB" dirty="0"/>
            </a:br>
            <a:r>
              <a:rPr lang="en-GB" dirty="0"/>
              <a:t>Calibration, Resolution, Interval, Range</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532109" y="2376562"/>
            <a:ext cx="8834034" cy="3624188"/>
          </a:xfrm>
        </p:spPr>
        <p:txBody>
          <a:bodyPr>
            <a:normAutofit fontScale="85000" lnSpcReduction="20000"/>
          </a:bodyPr>
          <a:lstStyle/>
          <a:p>
            <a:r>
              <a:rPr lang="en-US" b="1" dirty="0">
                <a:ln w="0"/>
              </a:rPr>
              <a:t>Resolution</a:t>
            </a:r>
            <a:r>
              <a:rPr lang="en-US" dirty="0">
                <a:ln w="0"/>
              </a:rPr>
              <a:t>-</a:t>
            </a:r>
            <a:r>
              <a:rPr lang="en-US" b="1" dirty="0">
                <a:ln w="0"/>
              </a:rPr>
              <a:t>What is the resolution of </a:t>
            </a:r>
            <a:r>
              <a:rPr lang="en-US" b="1">
                <a:ln w="0"/>
              </a:rPr>
              <a:t>the </a:t>
            </a:r>
            <a:r>
              <a:rPr lang="en-US" b="1">
                <a:ln w="0"/>
                <a:solidFill>
                  <a:srgbClr val="FF0000"/>
                </a:solidFill>
              </a:rPr>
              <a:t>thermometer</a:t>
            </a:r>
            <a:r>
              <a:rPr lang="en-US" b="1">
                <a:ln w="0"/>
              </a:rPr>
              <a:t>?</a:t>
            </a:r>
            <a:endParaRPr lang="en-US" b="1" dirty="0">
              <a:ln w="0"/>
            </a:endParaRPr>
          </a:p>
          <a:p>
            <a:r>
              <a:rPr lang="en-US" dirty="0">
                <a:ln w="0"/>
                <a:solidFill>
                  <a:srgbClr val="7030A0"/>
                </a:solidFill>
              </a:rPr>
              <a:t>The </a:t>
            </a:r>
            <a:r>
              <a:rPr lang="en-US" b="1" dirty="0">
                <a:ln w="0"/>
                <a:solidFill>
                  <a:srgbClr val="FF0000"/>
                </a:solidFill>
              </a:rPr>
              <a:t>thermometer</a:t>
            </a:r>
            <a:r>
              <a:rPr lang="en-US" dirty="0">
                <a:ln w="0"/>
                <a:solidFill>
                  <a:srgbClr val="7030A0"/>
                </a:solidFill>
              </a:rPr>
              <a:t> has a resolution of </a:t>
            </a:r>
            <a:r>
              <a:rPr lang="en-US" b="1" dirty="0">
                <a:ln w="0"/>
                <a:solidFill>
                  <a:srgbClr val="FF0000"/>
                </a:solidFill>
              </a:rPr>
              <a:t>1°C</a:t>
            </a:r>
          </a:p>
          <a:p>
            <a:r>
              <a:rPr lang="en-US" b="1" dirty="0">
                <a:ln w="0"/>
              </a:rPr>
              <a:t>Interval</a:t>
            </a:r>
            <a:r>
              <a:rPr lang="en-US" dirty="0">
                <a:ln w="0"/>
              </a:rPr>
              <a:t>-</a:t>
            </a:r>
            <a:r>
              <a:rPr lang="en-US" b="1" dirty="0">
                <a:ln w="0"/>
              </a:rPr>
              <a:t>What is the interval between our readings (</a:t>
            </a:r>
            <a:r>
              <a:rPr lang="en-US" b="1" dirty="0">
                <a:ln w="0"/>
                <a:solidFill>
                  <a:srgbClr val="FF0000"/>
                </a:solidFill>
              </a:rPr>
              <a:t>insulation</a:t>
            </a:r>
            <a:r>
              <a:rPr lang="en-US" b="1" dirty="0">
                <a:ln w="0"/>
              </a:rPr>
              <a:t>)?</a:t>
            </a:r>
          </a:p>
          <a:p>
            <a:r>
              <a:rPr lang="en-US" dirty="0">
                <a:ln w="0"/>
                <a:solidFill>
                  <a:srgbClr val="7030A0"/>
                </a:solidFill>
              </a:rPr>
              <a:t>There are no intervals in this categoric variable.</a:t>
            </a:r>
          </a:p>
          <a:p>
            <a:r>
              <a:rPr lang="en-US" b="1" dirty="0">
                <a:ln w="0"/>
              </a:rPr>
              <a:t>Calibration</a:t>
            </a:r>
            <a:r>
              <a:rPr lang="en-US" dirty="0">
                <a:ln w="0"/>
              </a:rPr>
              <a:t>-</a:t>
            </a:r>
            <a:r>
              <a:rPr lang="en-US" b="1" dirty="0">
                <a:ln w="0"/>
              </a:rPr>
              <a:t> Does the </a:t>
            </a:r>
            <a:r>
              <a:rPr lang="en-US" b="1" dirty="0">
                <a:ln w="0"/>
                <a:solidFill>
                  <a:srgbClr val="FF0000"/>
                </a:solidFill>
              </a:rPr>
              <a:t>thermometer </a:t>
            </a:r>
            <a:r>
              <a:rPr lang="en-US" b="1" dirty="0">
                <a:ln w="0"/>
              </a:rPr>
              <a:t>need calibrating. How could we check?</a:t>
            </a:r>
          </a:p>
          <a:p>
            <a:r>
              <a:rPr lang="en-US" dirty="0">
                <a:ln w="0"/>
                <a:solidFill>
                  <a:srgbClr val="7030A0"/>
                </a:solidFill>
              </a:rPr>
              <a:t>To check we could put the </a:t>
            </a:r>
            <a:r>
              <a:rPr lang="en-US" b="1" dirty="0">
                <a:ln w="0"/>
                <a:solidFill>
                  <a:srgbClr val="FF0000"/>
                </a:solidFill>
              </a:rPr>
              <a:t>thermometer </a:t>
            </a:r>
            <a:r>
              <a:rPr lang="en-US" dirty="0">
                <a:ln w="0"/>
                <a:solidFill>
                  <a:srgbClr val="7030A0"/>
                </a:solidFill>
              </a:rPr>
              <a:t>in the </a:t>
            </a:r>
            <a:r>
              <a:rPr lang="en-US" b="1" dirty="0">
                <a:ln w="0"/>
                <a:solidFill>
                  <a:srgbClr val="FF0000"/>
                </a:solidFill>
              </a:rPr>
              <a:t>ice water </a:t>
            </a:r>
            <a:r>
              <a:rPr lang="en-US" dirty="0">
                <a:ln w="0"/>
                <a:solidFill>
                  <a:srgbClr val="7030A0"/>
                </a:solidFill>
              </a:rPr>
              <a:t>to see if it reads </a:t>
            </a:r>
            <a:r>
              <a:rPr lang="en-US" b="1" dirty="0">
                <a:ln w="0"/>
                <a:solidFill>
                  <a:srgbClr val="FF0000"/>
                </a:solidFill>
              </a:rPr>
              <a:t>0°C </a:t>
            </a:r>
            <a:r>
              <a:rPr lang="en-US" dirty="0">
                <a:ln w="0"/>
                <a:solidFill>
                  <a:srgbClr val="7030A0"/>
                </a:solidFill>
              </a:rPr>
              <a:t>and </a:t>
            </a:r>
            <a:r>
              <a:rPr lang="en-US" b="1" dirty="0">
                <a:ln w="0"/>
                <a:solidFill>
                  <a:srgbClr val="FF0000"/>
                </a:solidFill>
              </a:rPr>
              <a:t>boiling water </a:t>
            </a:r>
            <a:r>
              <a:rPr lang="en-US" dirty="0">
                <a:ln w="0"/>
                <a:solidFill>
                  <a:srgbClr val="7030A0"/>
                </a:solidFill>
              </a:rPr>
              <a:t>to see if it reads</a:t>
            </a:r>
            <a:r>
              <a:rPr lang="en-US" b="1" dirty="0">
                <a:ln w="0"/>
                <a:solidFill>
                  <a:srgbClr val="FF0000"/>
                </a:solidFill>
              </a:rPr>
              <a:t> 100°C.</a:t>
            </a:r>
            <a:endParaRPr lang="en-US" dirty="0">
              <a:ln w="0"/>
              <a:solidFill>
                <a:srgbClr val="7030A0"/>
              </a:solidFill>
            </a:endParaRPr>
          </a:p>
          <a:p>
            <a:r>
              <a:rPr lang="en-US" b="1" dirty="0">
                <a:ln w="0"/>
              </a:rPr>
              <a:t>Range</a:t>
            </a:r>
            <a:r>
              <a:rPr lang="en-US" dirty="0">
                <a:ln w="0"/>
              </a:rPr>
              <a:t>-</a:t>
            </a:r>
            <a:r>
              <a:rPr lang="en-US" b="1" dirty="0">
                <a:ln w="0"/>
              </a:rPr>
              <a:t> What is the range of the </a:t>
            </a:r>
            <a:r>
              <a:rPr lang="en-US" b="1" dirty="0">
                <a:ln w="0"/>
                <a:solidFill>
                  <a:srgbClr val="FF0000"/>
                </a:solidFill>
              </a:rPr>
              <a:t>insulation</a:t>
            </a:r>
            <a:r>
              <a:rPr lang="en-US" b="1" dirty="0">
                <a:ln w="0"/>
              </a:rPr>
              <a:t>?</a:t>
            </a:r>
          </a:p>
          <a:p>
            <a:r>
              <a:rPr lang="en-US" dirty="0">
                <a:ln w="0"/>
                <a:solidFill>
                  <a:srgbClr val="7030A0"/>
                </a:solidFill>
              </a:rPr>
              <a:t>There is no range for this categoric variable.</a:t>
            </a:r>
            <a:endParaRPr lang="en-GB" dirty="0"/>
          </a:p>
        </p:txBody>
      </p:sp>
      <p:sp>
        <p:nvSpPr>
          <p:cNvPr id="5" name="Oval 4">
            <a:extLst>
              <a:ext uri="{FF2B5EF4-FFF2-40B4-BE49-F238E27FC236}">
                <a16:creationId xmlns:a16="http://schemas.microsoft.com/office/drawing/2014/main" id="{7D320E5E-E601-4684-A9BF-F8D2845473DF}"/>
              </a:ext>
            </a:extLst>
          </p:cNvPr>
          <p:cNvSpPr/>
          <p:nvPr/>
        </p:nvSpPr>
        <p:spPr>
          <a:xfrm>
            <a:off x="8493269" y="340347"/>
            <a:ext cx="1065509" cy="11819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F47BD15B-9FD2-4B93-9751-3F53876A562E}"/>
              </a:ext>
            </a:extLst>
          </p:cNvPr>
          <p:cNvSpPr txBox="1"/>
          <p:nvPr/>
        </p:nvSpPr>
        <p:spPr>
          <a:xfrm>
            <a:off x="381000" y="92994"/>
            <a:ext cx="9015544" cy="553998"/>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u</a:t>
            </a:r>
            <a:r>
              <a:rPr lang="en-GB" sz="1500" dirty="0">
                <a:solidFill>
                  <a:srgbClr val="FF0000"/>
                </a:solidFill>
                <a:ea typeface="Times New Roman" panose="02020603050405020304" pitchFamily="18" charset="0"/>
                <a:cs typeface="Times New Roman" panose="02020603050405020304" pitchFamily="18" charset="0"/>
              </a:rPr>
              <a:t>se specialist equipment to take measurements and handle and manipulate equipment with confidence and fluency</a:t>
            </a:r>
          </a:p>
        </p:txBody>
      </p:sp>
      <p:pic>
        <p:nvPicPr>
          <p:cNvPr id="4" name="Audio 3">
            <a:hlinkClick r:id="" action="ppaction://media"/>
            <a:extLst>
              <a:ext uri="{FF2B5EF4-FFF2-40B4-BE49-F238E27FC236}">
                <a16:creationId xmlns:a16="http://schemas.microsoft.com/office/drawing/2014/main" id="{5C07B926-935A-43E8-B73A-93601342F7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1036652653"/>
      </p:ext>
    </p:extLst>
  </p:cSld>
  <p:clrMapOvr>
    <a:masterClrMapping/>
  </p:clrMapOvr>
  <mc:AlternateContent xmlns:mc="http://schemas.openxmlformats.org/markup-compatibility/2006">
    <mc:Choice xmlns:p14="http://schemas.microsoft.com/office/powerpoint/2010/main" Requires="p14">
      <p:transition spd="slow" p14:dur="2000" advTm="72642"/>
    </mc:Choice>
    <mc:Fallback>
      <p:transition spd="slow" advTm="7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614A-180F-4519-977D-F8DF18582C78}"/>
              </a:ext>
            </a:extLst>
          </p:cNvPr>
          <p:cNvSpPr>
            <a:spLocks noGrp="1"/>
          </p:cNvSpPr>
          <p:nvPr>
            <p:ph type="title"/>
          </p:nvPr>
        </p:nvSpPr>
        <p:spPr>
          <a:xfrm>
            <a:off x="5343525" y="595019"/>
            <a:ext cx="4181475" cy="754855"/>
          </a:xfrm>
        </p:spPr>
        <p:txBody>
          <a:bodyPr>
            <a:normAutofit fontScale="90000"/>
          </a:bodyPr>
          <a:lstStyle/>
          <a:p>
            <a:r>
              <a:rPr lang="en-GB" b="1" dirty="0">
                <a:solidFill>
                  <a:srgbClr val="FF0000"/>
                </a:solidFill>
              </a:rPr>
              <a:t>Suggested Method</a:t>
            </a:r>
          </a:p>
        </p:txBody>
      </p:sp>
      <p:sp>
        <p:nvSpPr>
          <p:cNvPr id="3" name="Content Placeholder 2">
            <a:extLst>
              <a:ext uri="{FF2B5EF4-FFF2-40B4-BE49-F238E27FC236}">
                <a16:creationId xmlns:a16="http://schemas.microsoft.com/office/drawing/2014/main" id="{779014F1-EB40-41DB-9416-6046F9A16DDE}"/>
              </a:ext>
            </a:extLst>
          </p:cNvPr>
          <p:cNvSpPr>
            <a:spLocks noGrp="1"/>
          </p:cNvSpPr>
          <p:nvPr>
            <p:ph idx="1"/>
          </p:nvPr>
        </p:nvSpPr>
        <p:spPr>
          <a:xfrm>
            <a:off x="831056" y="1490299"/>
            <a:ext cx="7886700" cy="4188389"/>
          </a:xfrm>
        </p:spPr>
        <p:txBody>
          <a:bodyPr>
            <a:normAutofit fontScale="77500" lnSpcReduction="20000"/>
          </a:bodyPr>
          <a:lstStyle/>
          <a:p>
            <a:pPr marL="514350" indent="-514350">
              <a:buFont typeface="+mj-lt"/>
              <a:buAutoNum type="arabicPeriod"/>
            </a:pPr>
            <a:r>
              <a:rPr lang="en-US" dirty="0"/>
              <a:t>Put the small beaker inside the larger beaker.</a:t>
            </a:r>
          </a:p>
          <a:p>
            <a:pPr marL="514350" indent="-514350">
              <a:buFont typeface="+mj-lt"/>
              <a:buAutoNum type="arabicPeriod"/>
            </a:pPr>
            <a:r>
              <a:rPr lang="en-US" dirty="0"/>
              <a:t>Use the kettle to boil water and put 200 ml of this hot water into the small beaker.</a:t>
            </a:r>
          </a:p>
          <a:p>
            <a:pPr marL="514350" indent="-514350">
              <a:buFont typeface="+mj-lt"/>
              <a:buAutoNum type="arabicPeriod"/>
            </a:pPr>
            <a:r>
              <a:rPr lang="en-US" dirty="0"/>
              <a:t>Use a piece of cardboard as a lid for the large beaker. The cardboard must have a hole for the thermometer.</a:t>
            </a:r>
          </a:p>
          <a:p>
            <a:pPr marL="514350" indent="-514350">
              <a:buFont typeface="+mj-lt"/>
              <a:buAutoNum type="arabicPeriod"/>
            </a:pPr>
            <a:r>
              <a:rPr lang="en-US" dirty="0"/>
              <a:t>Insert the thermometer through the hole in the cardboard lid so that its bulb is in the hot water.</a:t>
            </a:r>
          </a:p>
          <a:p>
            <a:pPr marL="514350" indent="-514350">
              <a:buFont typeface="+mj-lt"/>
              <a:buAutoNum type="arabicPeriod"/>
            </a:pPr>
            <a:r>
              <a:rPr lang="en-US" dirty="0"/>
              <a:t>Record the temperature of the water and start the stopwatch.</a:t>
            </a:r>
          </a:p>
          <a:p>
            <a:pPr marL="514350" indent="-514350">
              <a:buFont typeface="+mj-lt"/>
              <a:buAutoNum type="arabicPeriod"/>
            </a:pPr>
            <a:r>
              <a:rPr lang="en-US" dirty="0"/>
              <a:t>Record the temperature of the water every 5 minutes for 20 minutes Add your results to a table.</a:t>
            </a:r>
          </a:p>
          <a:p>
            <a:pPr marL="514350" indent="-514350">
              <a:buFont typeface="+mj-lt"/>
              <a:buAutoNum type="arabicPeriod"/>
            </a:pPr>
            <a:r>
              <a:rPr lang="en-US" dirty="0"/>
              <a:t>Repeat steps 1‒6 using the different materials each time to fill the space between the small and large beaker.</a:t>
            </a:r>
          </a:p>
          <a:p>
            <a:pPr marL="514350" indent="-514350">
              <a:buFont typeface="+mj-lt"/>
              <a:buAutoNum type="arabicPeriod"/>
            </a:pPr>
            <a:r>
              <a:rPr lang="en-US" dirty="0"/>
              <a:t>Plot cooling curve graphs for each material.</a:t>
            </a:r>
          </a:p>
          <a:p>
            <a:endParaRPr lang="en-GB" dirty="0"/>
          </a:p>
        </p:txBody>
      </p:sp>
      <p:sp>
        <p:nvSpPr>
          <p:cNvPr id="5" name="TextBox 4">
            <a:extLst>
              <a:ext uri="{FF2B5EF4-FFF2-40B4-BE49-F238E27FC236}">
                <a16:creationId xmlns:a16="http://schemas.microsoft.com/office/drawing/2014/main" id="{9340A4C1-D42F-46FD-A106-2E51AA581730}"/>
              </a:ext>
            </a:extLst>
          </p:cNvPr>
          <p:cNvSpPr txBox="1"/>
          <p:nvPr/>
        </p:nvSpPr>
        <p:spPr>
          <a:xfrm>
            <a:off x="381000" y="41021"/>
            <a:ext cx="9015544" cy="553998"/>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u</a:t>
            </a:r>
            <a:r>
              <a:rPr lang="en-GB" sz="1500" dirty="0">
                <a:solidFill>
                  <a:srgbClr val="FF0000"/>
                </a:solidFill>
                <a:ea typeface="Times New Roman" panose="02020603050405020304" pitchFamily="18" charset="0"/>
                <a:cs typeface="Times New Roman" panose="02020603050405020304" pitchFamily="18" charset="0"/>
              </a:rPr>
              <a:t>se specialist equipment to take measurements and handle and manipulate equipment with confidence and fluency</a:t>
            </a:r>
          </a:p>
        </p:txBody>
      </p:sp>
      <p:pic>
        <p:nvPicPr>
          <p:cNvPr id="6" name="Picture 2" descr="Thermal Insulation">
            <a:extLst>
              <a:ext uri="{FF2B5EF4-FFF2-40B4-BE49-F238E27FC236}">
                <a16:creationId xmlns:a16="http://schemas.microsoft.com/office/drawing/2014/main" id="{054DAE4B-1AD9-4EF0-A9E8-FEC85EF9EFB1}"/>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46B42428-70D9-4BDD-88E3-86E1AC75D52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273003658"/>
      </p:ext>
    </p:extLst>
  </p:cSld>
  <p:clrMapOvr>
    <a:masterClrMapping/>
  </p:clrMapOvr>
  <mc:AlternateContent xmlns:mc="http://schemas.openxmlformats.org/markup-compatibility/2006">
    <mc:Choice xmlns:p14="http://schemas.microsoft.com/office/powerpoint/2010/main" Requires="p14">
      <p:transition spd="slow" p14:dur="2000" advTm="83439"/>
    </mc:Choice>
    <mc:Fallback>
      <p:transition spd="slow" advTm="83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2542BFA3-A064-4110-9EBF-6B4DD2C34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92" y="145028"/>
            <a:ext cx="1964909" cy="1289884"/>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p:txBody>
          <a:bodyPr/>
          <a:lstStyle/>
          <a:p>
            <a:r>
              <a:rPr lang="en-GB" dirty="0"/>
              <a:t>Exemplar Results Table</a:t>
            </a:r>
          </a:p>
        </p:txBody>
      </p:sp>
      <p:graphicFrame>
        <p:nvGraphicFramePr>
          <p:cNvPr id="5" name="Table 2">
            <a:extLst>
              <a:ext uri="{FF2B5EF4-FFF2-40B4-BE49-F238E27FC236}">
                <a16:creationId xmlns:a16="http://schemas.microsoft.com/office/drawing/2014/main" id="{7025DB0B-8DDD-4DAB-8B41-CDDA44FAE9EE}"/>
              </a:ext>
            </a:extLst>
          </p:cNvPr>
          <p:cNvGraphicFramePr>
            <a:graphicFrameLocks noGrp="1"/>
          </p:cNvGraphicFramePr>
          <p:nvPr>
            <p:extLst>
              <p:ext uri="{D42A27DB-BD31-4B8C-83A1-F6EECF244321}">
                <p14:modId xmlns:p14="http://schemas.microsoft.com/office/powerpoint/2010/main" val="1635937908"/>
              </p:ext>
            </p:extLst>
          </p:nvPr>
        </p:nvGraphicFramePr>
        <p:xfrm>
          <a:off x="1009653" y="2093122"/>
          <a:ext cx="6886014" cy="3601640"/>
        </p:xfrm>
        <a:graphic>
          <a:graphicData uri="http://schemas.openxmlformats.org/drawingml/2006/table">
            <a:tbl>
              <a:tblPr firstRow="1" bandRow="1">
                <a:tableStyleId>{5C22544A-7EE6-4342-B048-85BDC9FD1C3A}</a:tableStyleId>
              </a:tblPr>
              <a:tblGrid>
                <a:gridCol w="1771416">
                  <a:extLst>
                    <a:ext uri="{9D8B030D-6E8A-4147-A177-3AD203B41FA5}">
                      <a16:colId xmlns:a16="http://schemas.microsoft.com/office/drawing/2014/main" val="2252571502"/>
                    </a:ext>
                  </a:extLst>
                </a:gridCol>
                <a:gridCol w="971237">
                  <a:extLst>
                    <a:ext uri="{9D8B030D-6E8A-4147-A177-3AD203B41FA5}">
                      <a16:colId xmlns:a16="http://schemas.microsoft.com/office/drawing/2014/main" val="1437070897"/>
                    </a:ext>
                  </a:extLst>
                </a:gridCol>
                <a:gridCol w="1055806">
                  <a:extLst>
                    <a:ext uri="{9D8B030D-6E8A-4147-A177-3AD203B41FA5}">
                      <a16:colId xmlns:a16="http://schemas.microsoft.com/office/drawing/2014/main" val="1494060637"/>
                    </a:ext>
                  </a:extLst>
                </a:gridCol>
                <a:gridCol w="973321">
                  <a:extLst>
                    <a:ext uri="{9D8B030D-6E8A-4147-A177-3AD203B41FA5}">
                      <a16:colId xmlns:a16="http://schemas.microsoft.com/office/drawing/2014/main" val="3434982790"/>
                    </a:ext>
                  </a:extLst>
                </a:gridCol>
                <a:gridCol w="1057117">
                  <a:extLst>
                    <a:ext uri="{9D8B030D-6E8A-4147-A177-3AD203B41FA5}">
                      <a16:colId xmlns:a16="http://schemas.microsoft.com/office/drawing/2014/main" val="344104339"/>
                    </a:ext>
                  </a:extLst>
                </a:gridCol>
                <a:gridCol w="1057117">
                  <a:extLst>
                    <a:ext uri="{9D8B030D-6E8A-4147-A177-3AD203B41FA5}">
                      <a16:colId xmlns:a16="http://schemas.microsoft.com/office/drawing/2014/main" val="2552614320"/>
                    </a:ext>
                  </a:extLst>
                </a:gridCol>
              </a:tblGrid>
              <a:tr h="508550">
                <a:tc rowSpan="2">
                  <a:txBody>
                    <a:bodyPr/>
                    <a:lstStyle/>
                    <a:p>
                      <a:pPr algn="ctr"/>
                      <a:r>
                        <a:rPr lang="en-US" sz="2400" b="1" dirty="0">
                          <a:ln w="0"/>
                          <a:solidFill>
                            <a:srgbClr val="FF0000"/>
                          </a:solidFill>
                        </a:rPr>
                        <a:t>Type of Insulation</a:t>
                      </a:r>
                      <a:endParaRPr lang="en-GB" sz="2400" b="1" dirty="0">
                        <a:solidFill>
                          <a:schemeClr val="tx1"/>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lang="en-GB" sz="2400" b="1" dirty="0">
                          <a:solidFill>
                            <a:schemeClr val="tx1"/>
                          </a:solidFill>
                        </a:rPr>
                        <a:t>Temperature (°C)</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lang="en-GB" sz="1400" dirty="0"/>
                    </a:p>
                  </a:txBody>
                  <a:tcPr/>
                </a:tc>
                <a:tc hMerge="1">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lang="en-GB" sz="1400" dirty="0"/>
                    </a:p>
                  </a:txBody>
                  <a:tcPr/>
                </a:tc>
                <a:tc hMerge="1">
                  <a:txBody>
                    <a:bodyPr/>
                    <a:lstStyle/>
                    <a:p>
                      <a:endParaRPr lang="en-GB" sz="1400" dirty="0"/>
                    </a:p>
                  </a:txBody>
                  <a:tcPr/>
                </a:tc>
                <a:tc hMerge="1">
                  <a:txBody>
                    <a:bodyPr/>
                    <a:lstStyle/>
                    <a:p>
                      <a:pPr algn="ctr"/>
                      <a:endParaRPr lang="en-GB" sz="2400" b="1" dirty="0">
                        <a:solidFill>
                          <a:schemeClr val="tx1"/>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7595566"/>
                  </a:ext>
                </a:extLst>
              </a:tr>
              <a:tr h="1003165">
                <a:tc vMerge="1">
                  <a:txBody>
                    <a:bodyPr/>
                    <a:lstStyle/>
                    <a:p>
                      <a:endParaRPr lang="en-GB" sz="1400" dirty="0"/>
                    </a:p>
                  </a:txBody>
                  <a:tcPr/>
                </a:tc>
                <a:tc>
                  <a:txBody>
                    <a:bodyPr/>
                    <a:lstStyle/>
                    <a:p>
                      <a:pPr algn="ctr"/>
                      <a:r>
                        <a:rPr lang="en-GB" sz="2400" b="1" dirty="0">
                          <a:solidFill>
                            <a:schemeClr val="tx1"/>
                          </a:solidFill>
                        </a:rPr>
                        <a:t>0 min</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GB" sz="2400" b="1" dirty="0">
                          <a:solidFill>
                            <a:schemeClr val="tx1"/>
                          </a:solidFill>
                        </a:rPr>
                        <a:t>5 min</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GB" sz="2400" b="1" dirty="0">
                          <a:solidFill>
                            <a:schemeClr val="tx1"/>
                          </a:solidFill>
                        </a:rPr>
                        <a:t>10 min</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15 min</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20 min</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1108241"/>
                  </a:ext>
                </a:extLst>
              </a:tr>
              <a:tr h="417985">
                <a:tc>
                  <a:txBody>
                    <a:bodyPr/>
                    <a:lstStyle/>
                    <a:p>
                      <a:pPr algn="ctr"/>
                      <a:r>
                        <a:rPr lang="en-GB" sz="2400" dirty="0">
                          <a:solidFill>
                            <a:schemeClr val="tx1"/>
                          </a:solidFill>
                        </a:rPr>
                        <a:t>Newspaper</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70</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56</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47</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38</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32</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995977"/>
                  </a:ext>
                </a:extLst>
              </a:tr>
              <a:tr h="417985">
                <a:tc>
                  <a:txBody>
                    <a:bodyPr/>
                    <a:lstStyle/>
                    <a:p>
                      <a:pPr algn="ctr"/>
                      <a:r>
                        <a:rPr lang="en-GB" sz="2400" dirty="0">
                          <a:solidFill>
                            <a:schemeClr val="tx1"/>
                          </a:solidFill>
                        </a:rPr>
                        <a:t>Wool</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70</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59</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52</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46</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39</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6135737"/>
                  </a:ext>
                </a:extLst>
              </a:tr>
              <a:tr h="417985">
                <a:tc>
                  <a:txBody>
                    <a:bodyPr/>
                    <a:lstStyle/>
                    <a:p>
                      <a:pPr algn="ctr"/>
                      <a:r>
                        <a:rPr lang="en-GB" sz="2400" dirty="0">
                          <a:solidFill>
                            <a:schemeClr val="tx1"/>
                          </a:solidFill>
                        </a:rPr>
                        <a:t>Bubble wrap</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70</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63</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55</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49</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42</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2783093"/>
                  </a:ext>
                </a:extLst>
              </a:tr>
              <a:tr h="417985">
                <a:tc>
                  <a:txBody>
                    <a:bodyPr/>
                    <a:lstStyle/>
                    <a:p>
                      <a:pPr algn="ctr"/>
                      <a:r>
                        <a:rPr lang="en-GB" sz="2400" dirty="0">
                          <a:solidFill>
                            <a:schemeClr val="tx1"/>
                          </a:solidFill>
                        </a:rPr>
                        <a:t>polystyrene</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70</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62</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54</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47</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41</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326346"/>
                  </a:ext>
                </a:extLst>
              </a:tr>
              <a:tr h="417985">
                <a:tc>
                  <a:txBody>
                    <a:bodyPr/>
                    <a:lstStyle/>
                    <a:p>
                      <a:pPr algn="ctr"/>
                      <a:r>
                        <a:rPr lang="en-GB" sz="2400" dirty="0">
                          <a:solidFill>
                            <a:schemeClr val="tx1"/>
                          </a:solidFill>
                        </a:rPr>
                        <a:t>No insulation</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70</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tx1"/>
                          </a:solidFill>
                        </a:rPr>
                        <a:t>54</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44</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35</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rPr>
                        <a:t>29</a:t>
                      </a: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2420693"/>
                  </a:ext>
                </a:extLst>
              </a:tr>
            </a:tbl>
          </a:graphicData>
        </a:graphic>
      </p:graphicFrame>
      <p:sp>
        <p:nvSpPr>
          <p:cNvPr id="6" name="TextBox 5">
            <a:extLst>
              <a:ext uri="{FF2B5EF4-FFF2-40B4-BE49-F238E27FC236}">
                <a16:creationId xmlns:a16="http://schemas.microsoft.com/office/drawing/2014/main" id="{2AD48F18-D7EA-4857-B270-D39C71C614AD}"/>
              </a:ext>
            </a:extLst>
          </p:cNvPr>
          <p:cNvSpPr txBox="1"/>
          <p:nvPr/>
        </p:nvSpPr>
        <p:spPr>
          <a:xfrm>
            <a:off x="445228" y="46257"/>
            <a:ext cx="9015544" cy="553998"/>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u</a:t>
            </a:r>
            <a:r>
              <a:rPr lang="en-GB" sz="1500" dirty="0">
                <a:solidFill>
                  <a:srgbClr val="FF0000"/>
                </a:solidFill>
                <a:ea typeface="Times New Roman" panose="02020603050405020304" pitchFamily="18" charset="0"/>
                <a:cs typeface="Times New Roman" panose="02020603050405020304" pitchFamily="18" charset="0"/>
              </a:rPr>
              <a:t>se specialist equipment to take measurements and handle and manipulate equipment with confidence and fluency</a:t>
            </a:r>
          </a:p>
        </p:txBody>
      </p:sp>
      <p:pic>
        <p:nvPicPr>
          <p:cNvPr id="3" name="Audio 2">
            <a:hlinkClick r:id="" action="ppaction://media"/>
            <a:extLst>
              <a:ext uri="{FF2B5EF4-FFF2-40B4-BE49-F238E27FC236}">
                <a16:creationId xmlns:a16="http://schemas.microsoft.com/office/drawing/2014/main" id="{0A443EA1-B5F4-4B05-B7DD-AAA3EAF6620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1225817103"/>
      </p:ext>
    </p:extLst>
  </p:cSld>
  <p:clrMapOvr>
    <a:masterClrMapping/>
  </p:clrMapOvr>
  <mc:AlternateContent xmlns:mc="http://schemas.openxmlformats.org/markup-compatibility/2006">
    <mc:Choice xmlns:p14="http://schemas.microsoft.com/office/powerpoint/2010/main" Requires="p14">
      <p:transition spd="slow" p14:dur="2000" advTm="86736"/>
    </mc:Choice>
    <mc:Fallback>
      <p:transition spd="slow" advTm="8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84C272-AE35-48A6-85AD-31F6727B81BF}"/>
              </a:ext>
            </a:extLst>
          </p:cNvPr>
          <p:cNvSpPr/>
          <p:nvPr/>
        </p:nvSpPr>
        <p:spPr>
          <a:xfrm>
            <a:off x="4832016" y="4571645"/>
            <a:ext cx="1204353" cy="733920"/>
          </a:xfrm>
          <a:prstGeom prst="rect">
            <a:avLst/>
          </a:prstGeom>
          <a:noFill/>
          <a:ln>
            <a:solidFill>
              <a:schemeClr val="accent1"/>
            </a:solidFill>
          </a:ln>
        </p:spPr>
        <p:txBody>
          <a:bodyPr wrap="square" lIns="51435" tIns="25718" rIns="51435" bIns="25718">
            <a:spAutoFit/>
          </a:bodyPr>
          <a:lstStyle/>
          <a:p>
            <a:r>
              <a:rPr lang="en-US" sz="1108" b="1" dirty="0">
                <a:ln w="0"/>
              </a:rPr>
              <a:t>11a. </a:t>
            </a:r>
            <a:r>
              <a:rPr lang="en-US" sz="1108" b="1" dirty="0">
                <a:ln w="0"/>
                <a:solidFill>
                  <a:srgbClr val="FF0000"/>
                </a:solidFill>
              </a:rPr>
              <a:t>Errors</a:t>
            </a:r>
            <a:r>
              <a:rPr lang="en-US" sz="1108" dirty="0">
                <a:ln w="0"/>
              </a:rPr>
              <a:t>-</a:t>
            </a:r>
            <a:r>
              <a:rPr lang="en-US" sz="1108" b="1" dirty="0">
                <a:ln w="0"/>
                <a:solidFill>
                  <a:srgbClr val="7030A0"/>
                </a:solidFill>
              </a:rPr>
              <a:t>Data</a:t>
            </a:r>
            <a:r>
              <a:rPr lang="en-US" sz="1108" dirty="0">
                <a:ln w="0"/>
              </a:rPr>
              <a:t> that is not the same as the </a:t>
            </a:r>
            <a:r>
              <a:rPr lang="en-US" sz="1108" b="1" dirty="0">
                <a:ln w="0"/>
                <a:solidFill>
                  <a:srgbClr val="7030A0"/>
                </a:solidFill>
              </a:rPr>
              <a:t>true value</a:t>
            </a:r>
            <a:r>
              <a:rPr lang="en-US" sz="1108" dirty="0">
                <a:ln w="0"/>
              </a:rPr>
              <a:t>.</a:t>
            </a:r>
            <a:endParaRPr lang="en-US" sz="1108" b="1" dirty="0">
              <a:ln w="0"/>
              <a:solidFill>
                <a:srgbClr val="FF0000"/>
              </a:solidFill>
            </a:endParaRPr>
          </a:p>
        </p:txBody>
      </p:sp>
      <p:sp>
        <p:nvSpPr>
          <p:cNvPr id="8" name="Rectangle 7">
            <a:extLst>
              <a:ext uri="{FF2B5EF4-FFF2-40B4-BE49-F238E27FC236}">
                <a16:creationId xmlns:a16="http://schemas.microsoft.com/office/drawing/2014/main" id="{F7355BC7-2D34-4631-8319-222E9DF0F8E4}"/>
              </a:ext>
            </a:extLst>
          </p:cNvPr>
          <p:cNvSpPr/>
          <p:nvPr/>
        </p:nvSpPr>
        <p:spPr>
          <a:xfrm>
            <a:off x="5570060" y="3603616"/>
            <a:ext cx="2866307" cy="563425"/>
          </a:xfrm>
          <a:prstGeom prst="rect">
            <a:avLst/>
          </a:prstGeom>
          <a:noFill/>
          <a:ln>
            <a:solidFill>
              <a:schemeClr val="accent1"/>
            </a:solidFill>
          </a:ln>
        </p:spPr>
        <p:txBody>
          <a:bodyPr wrap="square" lIns="51435" tIns="25718" rIns="51435" bIns="25718">
            <a:spAutoFit/>
          </a:bodyPr>
          <a:lstStyle/>
          <a:p>
            <a:r>
              <a:rPr lang="en-US" sz="1108" b="1" dirty="0">
                <a:ln w="0"/>
              </a:rPr>
              <a:t>11g. </a:t>
            </a:r>
            <a:r>
              <a:rPr lang="en-US" sz="1108" b="1" dirty="0">
                <a:ln w="0"/>
                <a:solidFill>
                  <a:srgbClr val="FF0000"/>
                </a:solidFill>
              </a:rPr>
              <a:t>Anomalies</a:t>
            </a:r>
            <a:r>
              <a:rPr lang="en-US" sz="1108" dirty="0">
                <a:ln w="0"/>
              </a:rPr>
              <a:t>-Values  which are judged not to be a part of the variation caused by random uncertainty.</a:t>
            </a:r>
            <a:endParaRPr lang="en-US" sz="1108" dirty="0">
              <a:ln w="0"/>
              <a:solidFill>
                <a:srgbClr val="FF0000"/>
              </a:solidFill>
            </a:endParaRPr>
          </a:p>
        </p:txBody>
      </p:sp>
      <p:sp>
        <p:nvSpPr>
          <p:cNvPr id="9" name="Rectangle 8">
            <a:extLst>
              <a:ext uri="{FF2B5EF4-FFF2-40B4-BE49-F238E27FC236}">
                <a16:creationId xmlns:a16="http://schemas.microsoft.com/office/drawing/2014/main" id="{30C2F79F-F2A0-481F-97E7-9164E218607F}"/>
              </a:ext>
            </a:extLst>
          </p:cNvPr>
          <p:cNvSpPr/>
          <p:nvPr/>
        </p:nvSpPr>
        <p:spPr>
          <a:xfrm>
            <a:off x="3309111" y="5963468"/>
            <a:ext cx="2606092" cy="563425"/>
          </a:xfrm>
          <a:prstGeom prst="rect">
            <a:avLst/>
          </a:prstGeom>
          <a:noFill/>
          <a:ln>
            <a:solidFill>
              <a:schemeClr val="accent1"/>
            </a:solidFill>
          </a:ln>
        </p:spPr>
        <p:txBody>
          <a:bodyPr wrap="square" lIns="51435" tIns="25718" rIns="51435" bIns="25718">
            <a:spAutoFit/>
          </a:bodyPr>
          <a:lstStyle/>
          <a:p>
            <a:r>
              <a:rPr lang="en-US" sz="1108" b="1" dirty="0">
                <a:ln w="0"/>
              </a:rPr>
              <a:t>11d. </a:t>
            </a:r>
            <a:r>
              <a:rPr lang="en-US" sz="1108" b="1" dirty="0">
                <a:ln w="0"/>
                <a:solidFill>
                  <a:srgbClr val="FF0000"/>
                </a:solidFill>
              </a:rPr>
              <a:t>Measurement Error</a:t>
            </a:r>
            <a:r>
              <a:rPr lang="en-US" sz="1108" dirty="0">
                <a:ln w="0"/>
              </a:rPr>
              <a:t>-measurements that are difference between our values and the </a:t>
            </a:r>
            <a:r>
              <a:rPr lang="en-US" sz="1108" b="1" dirty="0">
                <a:ln w="0"/>
                <a:solidFill>
                  <a:srgbClr val="7030A0"/>
                </a:solidFill>
              </a:rPr>
              <a:t>true value</a:t>
            </a:r>
            <a:r>
              <a:rPr lang="en-US" sz="1108" dirty="0">
                <a:ln w="0"/>
                <a:solidFill>
                  <a:srgbClr val="7030A0"/>
                </a:solidFill>
              </a:rPr>
              <a:t>.</a:t>
            </a:r>
            <a:endParaRPr lang="en-US" sz="1108" dirty="0">
              <a:ln w="0"/>
              <a:solidFill>
                <a:srgbClr val="FF0000"/>
              </a:solidFill>
            </a:endParaRPr>
          </a:p>
        </p:txBody>
      </p:sp>
      <p:sp>
        <p:nvSpPr>
          <p:cNvPr id="10" name="Rectangle 9">
            <a:extLst>
              <a:ext uri="{FF2B5EF4-FFF2-40B4-BE49-F238E27FC236}">
                <a16:creationId xmlns:a16="http://schemas.microsoft.com/office/drawing/2014/main" id="{45EA22CE-F7DF-4E7D-B9A8-867C0B33150B}"/>
              </a:ext>
            </a:extLst>
          </p:cNvPr>
          <p:cNvSpPr/>
          <p:nvPr/>
        </p:nvSpPr>
        <p:spPr>
          <a:xfrm>
            <a:off x="2585742" y="3494986"/>
            <a:ext cx="2063055" cy="1074911"/>
          </a:xfrm>
          <a:prstGeom prst="rect">
            <a:avLst/>
          </a:prstGeom>
          <a:noFill/>
          <a:ln>
            <a:solidFill>
              <a:schemeClr val="accent1"/>
            </a:solidFill>
          </a:ln>
        </p:spPr>
        <p:txBody>
          <a:bodyPr wrap="square" lIns="51435" tIns="25718" rIns="51435" bIns="25718">
            <a:spAutoFit/>
          </a:bodyPr>
          <a:lstStyle/>
          <a:p>
            <a:r>
              <a:rPr lang="en-US" sz="1108" b="1" dirty="0">
                <a:ln w="0"/>
              </a:rPr>
              <a:t>11b. </a:t>
            </a:r>
            <a:r>
              <a:rPr lang="en-US" sz="1108" b="1" dirty="0">
                <a:ln w="0"/>
                <a:solidFill>
                  <a:srgbClr val="FF0000"/>
                </a:solidFill>
              </a:rPr>
              <a:t>Random Error</a:t>
            </a:r>
            <a:r>
              <a:rPr lang="en-US" sz="1108" dirty="0">
                <a:ln w="0"/>
              </a:rPr>
              <a:t>-Introduced in any measurement with a spread from the </a:t>
            </a:r>
            <a:r>
              <a:rPr lang="en-US" sz="1108" b="1" dirty="0">
                <a:ln w="0"/>
                <a:solidFill>
                  <a:srgbClr val="7030A0"/>
                </a:solidFill>
              </a:rPr>
              <a:t>true value</a:t>
            </a:r>
            <a:r>
              <a:rPr lang="en-US" sz="1108" dirty="0">
                <a:ln w="0"/>
              </a:rPr>
              <a:t>. They cannot be corrected only reduced by making more measurements and calculating a new mean.</a:t>
            </a:r>
            <a:endParaRPr lang="en-US" sz="1108" b="1" dirty="0">
              <a:ln w="0"/>
              <a:solidFill>
                <a:srgbClr val="FF0000"/>
              </a:solidFill>
            </a:endParaRPr>
          </a:p>
        </p:txBody>
      </p:sp>
      <p:sp>
        <p:nvSpPr>
          <p:cNvPr id="11" name="Rectangle 10">
            <a:extLst>
              <a:ext uri="{FF2B5EF4-FFF2-40B4-BE49-F238E27FC236}">
                <a16:creationId xmlns:a16="http://schemas.microsoft.com/office/drawing/2014/main" id="{B98A738F-FA10-41C8-A38B-80EB359BA6BE}"/>
              </a:ext>
            </a:extLst>
          </p:cNvPr>
          <p:cNvSpPr/>
          <p:nvPr/>
        </p:nvSpPr>
        <p:spPr>
          <a:xfrm>
            <a:off x="6489123" y="5370969"/>
            <a:ext cx="2606091" cy="1074911"/>
          </a:xfrm>
          <a:prstGeom prst="rect">
            <a:avLst/>
          </a:prstGeom>
          <a:noFill/>
          <a:ln>
            <a:solidFill>
              <a:schemeClr val="accent1"/>
            </a:solidFill>
          </a:ln>
        </p:spPr>
        <p:txBody>
          <a:bodyPr wrap="square" lIns="51435" tIns="25718" rIns="51435" bIns="25718">
            <a:spAutoFit/>
          </a:bodyPr>
          <a:lstStyle/>
          <a:p>
            <a:r>
              <a:rPr lang="en-US" sz="1108" b="1" dirty="0">
                <a:ln w="0"/>
              </a:rPr>
              <a:t>11e. </a:t>
            </a:r>
            <a:r>
              <a:rPr lang="en-US" sz="1108" b="1" dirty="0">
                <a:ln w="0"/>
                <a:solidFill>
                  <a:srgbClr val="FF0000"/>
                </a:solidFill>
              </a:rPr>
              <a:t>Systematic Error</a:t>
            </a:r>
            <a:r>
              <a:rPr lang="en-US" sz="1108" dirty="0">
                <a:ln w="0"/>
              </a:rPr>
              <a:t>-Measurements that differ from the </a:t>
            </a:r>
            <a:r>
              <a:rPr lang="en-US" sz="1108" b="1" dirty="0">
                <a:ln w="0"/>
                <a:solidFill>
                  <a:srgbClr val="7030A0"/>
                </a:solidFill>
              </a:rPr>
              <a:t>true value</a:t>
            </a:r>
            <a:r>
              <a:rPr lang="en-US" sz="1108" b="1" dirty="0">
                <a:ln w="0"/>
                <a:solidFill>
                  <a:srgbClr val="0070C0"/>
                </a:solidFill>
              </a:rPr>
              <a:t> </a:t>
            </a:r>
            <a:r>
              <a:rPr lang="en-US" sz="1108" dirty="0">
                <a:ln w="0"/>
              </a:rPr>
              <a:t>by a consistent amount each time. It cannot be fixed by repeating. A new technique or set of equipment should be tried and results compared.</a:t>
            </a:r>
          </a:p>
        </p:txBody>
      </p:sp>
      <p:sp>
        <p:nvSpPr>
          <p:cNvPr id="13" name="Rectangle 12">
            <a:extLst>
              <a:ext uri="{FF2B5EF4-FFF2-40B4-BE49-F238E27FC236}">
                <a16:creationId xmlns:a16="http://schemas.microsoft.com/office/drawing/2014/main" id="{9E6816A6-D940-4801-AA46-ED51EBF30701}"/>
              </a:ext>
            </a:extLst>
          </p:cNvPr>
          <p:cNvSpPr/>
          <p:nvPr/>
        </p:nvSpPr>
        <p:spPr>
          <a:xfrm>
            <a:off x="6692204" y="4572823"/>
            <a:ext cx="2379350" cy="563425"/>
          </a:xfrm>
          <a:prstGeom prst="rect">
            <a:avLst/>
          </a:prstGeom>
          <a:noFill/>
          <a:ln>
            <a:solidFill>
              <a:schemeClr val="accent1"/>
            </a:solidFill>
          </a:ln>
        </p:spPr>
        <p:txBody>
          <a:bodyPr wrap="square" lIns="51435" tIns="25718" rIns="51435" bIns="25718">
            <a:spAutoFit/>
          </a:bodyPr>
          <a:lstStyle/>
          <a:p>
            <a:r>
              <a:rPr lang="en-US" sz="1108" b="1" dirty="0">
                <a:ln w="0"/>
              </a:rPr>
              <a:t>11f. </a:t>
            </a:r>
            <a:r>
              <a:rPr lang="en-US" sz="1108" b="1" dirty="0">
                <a:ln w="0"/>
                <a:solidFill>
                  <a:srgbClr val="FF0000"/>
                </a:solidFill>
              </a:rPr>
              <a:t>Zero Error</a:t>
            </a:r>
            <a:r>
              <a:rPr lang="en-US" sz="1108" dirty="0">
                <a:ln w="0"/>
              </a:rPr>
              <a:t>-False reading when the </a:t>
            </a:r>
            <a:r>
              <a:rPr lang="en-US" sz="1108" b="1" dirty="0">
                <a:ln w="0"/>
                <a:solidFill>
                  <a:srgbClr val="7030A0"/>
                </a:solidFill>
              </a:rPr>
              <a:t>true value</a:t>
            </a:r>
            <a:r>
              <a:rPr lang="en-US" sz="1108" dirty="0">
                <a:ln w="0"/>
              </a:rPr>
              <a:t> should be zero (0). It is a type of </a:t>
            </a:r>
            <a:r>
              <a:rPr lang="en-US" sz="1108" b="1" dirty="0">
                <a:ln w="0"/>
                <a:solidFill>
                  <a:srgbClr val="FF0000"/>
                </a:solidFill>
              </a:rPr>
              <a:t>systematic error</a:t>
            </a:r>
            <a:r>
              <a:rPr lang="en-US" sz="1108" b="1" dirty="0">
                <a:ln w="0"/>
              </a:rPr>
              <a:t>.</a:t>
            </a:r>
            <a:endParaRPr lang="en-US" sz="1108" dirty="0">
              <a:ln w="0"/>
            </a:endParaRPr>
          </a:p>
        </p:txBody>
      </p:sp>
      <p:sp>
        <p:nvSpPr>
          <p:cNvPr id="19" name="Rectangle 18">
            <a:extLst>
              <a:ext uri="{FF2B5EF4-FFF2-40B4-BE49-F238E27FC236}">
                <a16:creationId xmlns:a16="http://schemas.microsoft.com/office/drawing/2014/main" id="{6A80A91C-A074-41E4-96A0-F7C03AC33668}"/>
              </a:ext>
            </a:extLst>
          </p:cNvPr>
          <p:cNvSpPr/>
          <p:nvPr/>
        </p:nvSpPr>
        <p:spPr>
          <a:xfrm>
            <a:off x="6364286" y="1771053"/>
            <a:ext cx="2638825" cy="733920"/>
          </a:xfrm>
          <a:prstGeom prst="rect">
            <a:avLst/>
          </a:prstGeom>
          <a:noFill/>
          <a:ln>
            <a:solidFill>
              <a:schemeClr val="accent1"/>
            </a:solidFill>
          </a:ln>
        </p:spPr>
        <p:txBody>
          <a:bodyPr wrap="square" lIns="51435" tIns="25718" rIns="51435" bIns="25718">
            <a:spAutoFit/>
          </a:bodyPr>
          <a:lstStyle/>
          <a:p>
            <a:r>
              <a:rPr lang="en-US" sz="1108" b="1" dirty="0">
                <a:ln w="0"/>
              </a:rPr>
              <a:t>9e. </a:t>
            </a:r>
            <a:r>
              <a:rPr lang="en-US" sz="1108" b="1" dirty="0">
                <a:ln w="0"/>
                <a:solidFill>
                  <a:srgbClr val="7030A0"/>
                </a:solidFill>
              </a:rPr>
              <a:t>Repeatable</a:t>
            </a:r>
            <a:r>
              <a:rPr lang="en-US" sz="1108" dirty="0">
                <a:ln w="0"/>
              </a:rPr>
              <a:t>-To show repeatability, the results are similar for a repeated part of the experiment. To increase repeatability obtain more results that are similar.</a:t>
            </a:r>
            <a:endParaRPr lang="en-US" sz="1108" dirty="0">
              <a:ln w="0"/>
              <a:solidFill>
                <a:srgbClr val="7030A0"/>
              </a:solidFill>
            </a:endParaRPr>
          </a:p>
        </p:txBody>
      </p:sp>
      <p:sp>
        <p:nvSpPr>
          <p:cNvPr id="21" name="Rectangle 20">
            <a:extLst>
              <a:ext uri="{FF2B5EF4-FFF2-40B4-BE49-F238E27FC236}">
                <a16:creationId xmlns:a16="http://schemas.microsoft.com/office/drawing/2014/main" id="{EF6338C4-BC00-46D7-98AC-1011B5772832}"/>
              </a:ext>
            </a:extLst>
          </p:cNvPr>
          <p:cNvSpPr/>
          <p:nvPr/>
        </p:nvSpPr>
        <p:spPr>
          <a:xfrm>
            <a:off x="2595714" y="4939021"/>
            <a:ext cx="1547529" cy="563425"/>
          </a:xfrm>
          <a:prstGeom prst="rect">
            <a:avLst/>
          </a:prstGeom>
          <a:noFill/>
          <a:ln>
            <a:solidFill>
              <a:schemeClr val="accent1"/>
            </a:solidFill>
          </a:ln>
        </p:spPr>
        <p:txBody>
          <a:bodyPr wrap="square" lIns="51435" tIns="25718" rIns="51435" bIns="25718">
            <a:spAutoFit/>
          </a:bodyPr>
          <a:lstStyle/>
          <a:p>
            <a:r>
              <a:rPr lang="en-US" sz="1108" b="1" dirty="0">
                <a:ln w="0"/>
              </a:rPr>
              <a:t>11c. </a:t>
            </a:r>
            <a:r>
              <a:rPr lang="en-US" sz="1108" b="1" dirty="0">
                <a:ln w="0"/>
                <a:solidFill>
                  <a:srgbClr val="FF0000"/>
                </a:solidFill>
              </a:rPr>
              <a:t>Uncertainty</a:t>
            </a:r>
            <a:r>
              <a:rPr lang="en-US" sz="1108" dirty="0">
                <a:ln w="0"/>
              </a:rPr>
              <a:t>-Interval within which the </a:t>
            </a:r>
            <a:r>
              <a:rPr lang="en-US" sz="1108" b="1" dirty="0">
                <a:ln w="0"/>
                <a:solidFill>
                  <a:srgbClr val="7030A0"/>
                </a:solidFill>
              </a:rPr>
              <a:t>true value</a:t>
            </a:r>
            <a:r>
              <a:rPr lang="en-US" sz="1108" dirty="0">
                <a:ln w="0"/>
                <a:solidFill>
                  <a:srgbClr val="7030A0"/>
                </a:solidFill>
              </a:rPr>
              <a:t> </a:t>
            </a:r>
            <a:r>
              <a:rPr lang="en-US" sz="1108" dirty="0">
                <a:ln w="0"/>
              </a:rPr>
              <a:t>lies.</a:t>
            </a:r>
            <a:endParaRPr lang="en-US" sz="1108" dirty="0">
              <a:ln w="0"/>
              <a:solidFill>
                <a:srgbClr val="FF0000"/>
              </a:solidFill>
            </a:endParaRPr>
          </a:p>
        </p:txBody>
      </p:sp>
      <p:sp>
        <p:nvSpPr>
          <p:cNvPr id="22" name="Rectangle 21">
            <a:extLst>
              <a:ext uri="{FF2B5EF4-FFF2-40B4-BE49-F238E27FC236}">
                <a16:creationId xmlns:a16="http://schemas.microsoft.com/office/drawing/2014/main" id="{26703A64-3172-403A-B0CA-392CD9F202A1}"/>
              </a:ext>
            </a:extLst>
          </p:cNvPr>
          <p:cNvSpPr/>
          <p:nvPr/>
        </p:nvSpPr>
        <p:spPr>
          <a:xfrm>
            <a:off x="6895071" y="546012"/>
            <a:ext cx="2063056" cy="392929"/>
          </a:xfrm>
          <a:prstGeom prst="rect">
            <a:avLst/>
          </a:prstGeom>
          <a:noFill/>
          <a:ln>
            <a:solidFill>
              <a:schemeClr val="accent1"/>
            </a:solidFill>
          </a:ln>
        </p:spPr>
        <p:txBody>
          <a:bodyPr wrap="square" lIns="51435" tIns="25718" rIns="51435" bIns="25718">
            <a:spAutoFit/>
          </a:bodyPr>
          <a:lstStyle/>
          <a:p>
            <a:r>
              <a:rPr lang="en-US" sz="1108" b="1" dirty="0">
                <a:ln w="0"/>
              </a:rPr>
              <a:t>9c.</a:t>
            </a:r>
            <a:r>
              <a:rPr lang="en-US" sz="1108" b="1" dirty="0">
                <a:ln w="0"/>
                <a:solidFill>
                  <a:srgbClr val="7030A0"/>
                </a:solidFill>
              </a:rPr>
              <a:t> True Value</a:t>
            </a:r>
            <a:r>
              <a:rPr lang="en-US" sz="1108" dirty="0">
                <a:ln w="0"/>
                <a:solidFill>
                  <a:srgbClr val="7030A0"/>
                </a:solidFill>
              </a:rPr>
              <a:t>-</a:t>
            </a:r>
            <a:r>
              <a:rPr lang="en-US" sz="1108" b="1" dirty="0">
                <a:ln w="0"/>
                <a:solidFill>
                  <a:srgbClr val="7030A0"/>
                </a:solidFill>
              </a:rPr>
              <a:t>Data</a:t>
            </a:r>
            <a:r>
              <a:rPr lang="en-US" sz="1108" dirty="0">
                <a:ln w="0"/>
                <a:solidFill>
                  <a:srgbClr val="7030A0"/>
                </a:solidFill>
              </a:rPr>
              <a:t> </a:t>
            </a:r>
            <a:r>
              <a:rPr lang="en-US" sz="1108" dirty="0">
                <a:ln w="0"/>
              </a:rPr>
              <a:t>obtained in an ideal measurement.</a:t>
            </a:r>
            <a:endParaRPr lang="en-US" sz="1108" dirty="0">
              <a:ln w="0"/>
              <a:solidFill>
                <a:srgbClr val="FF0000"/>
              </a:solidFill>
            </a:endParaRPr>
          </a:p>
        </p:txBody>
      </p:sp>
      <p:sp>
        <p:nvSpPr>
          <p:cNvPr id="23" name="Rectangle 22">
            <a:extLst>
              <a:ext uri="{FF2B5EF4-FFF2-40B4-BE49-F238E27FC236}">
                <a16:creationId xmlns:a16="http://schemas.microsoft.com/office/drawing/2014/main" id="{5EBD4745-2256-4073-8E60-921C65642AF8}"/>
              </a:ext>
            </a:extLst>
          </p:cNvPr>
          <p:cNvSpPr/>
          <p:nvPr/>
        </p:nvSpPr>
        <p:spPr>
          <a:xfrm>
            <a:off x="675936" y="531229"/>
            <a:ext cx="1844451" cy="904416"/>
          </a:xfrm>
          <a:prstGeom prst="rect">
            <a:avLst/>
          </a:prstGeom>
          <a:noFill/>
          <a:ln>
            <a:solidFill>
              <a:schemeClr val="accent1"/>
            </a:solidFill>
          </a:ln>
        </p:spPr>
        <p:txBody>
          <a:bodyPr wrap="square" lIns="51435" tIns="25718" rIns="51435" bIns="25718">
            <a:spAutoFit/>
          </a:bodyPr>
          <a:lstStyle/>
          <a:p>
            <a:r>
              <a:rPr lang="en-US" sz="1108" b="1" dirty="0">
                <a:ln w="0"/>
              </a:rPr>
              <a:t>10.</a:t>
            </a:r>
            <a:r>
              <a:rPr lang="en-US" sz="1108" b="1" dirty="0">
                <a:ln w="0"/>
                <a:solidFill>
                  <a:srgbClr val="7030A0"/>
                </a:solidFill>
              </a:rPr>
              <a:t> Sketch graph</a:t>
            </a:r>
            <a:r>
              <a:rPr lang="en-US" sz="1108" dirty="0">
                <a:ln w="0"/>
              </a:rPr>
              <a:t>-Shows the general relationship between variables, no points, but axes are labelled and normally to scale.</a:t>
            </a:r>
            <a:endParaRPr lang="en-US" sz="1108" dirty="0">
              <a:ln w="0"/>
              <a:solidFill>
                <a:srgbClr val="7030A0"/>
              </a:solidFill>
            </a:endParaRPr>
          </a:p>
        </p:txBody>
      </p:sp>
      <p:sp>
        <p:nvSpPr>
          <p:cNvPr id="25" name="Rectangle 24">
            <a:extLst>
              <a:ext uri="{FF2B5EF4-FFF2-40B4-BE49-F238E27FC236}">
                <a16:creationId xmlns:a16="http://schemas.microsoft.com/office/drawing/2014/main" id="{3413D514-7AE4-4AC6-B5FE-E926E2605E84}"/>
              </a:ext>
            </a:extLst>
          </p:cNvPr>
          <p:cNvSpPr/>
          <p:nvPr/>
        </p:nvSpPr>
        <p:spPr>
          <a:xfrm>
            <a:off x="2768960" y="554589"/>
            <a:ext cx="2063056" cy="733920"/>
          </a:xfrm>
          <a:prstGeom prst="rect">
            <a:avLst/>
          </a:prstGeom>
          <a:noFill/>
          <a:ln>
            <a:solidFill>
              <a:schemeClr val="accent1"/>
            </a:solidFill>
          </a:ln>
        </p:spPr>
        <p:txBody>
          <a:bodyPr wrap="square" lIns="51435" tIns="25718" rIns="51435" bIns="25718">
            <a:spAutoFit/>
          </a:bodyPr>
          <a:lstStyle/>
          <a:p>
            <a:r>
              <a:rPr lang="en-US" sz="1108" b="1" dirty="0">
                <a:ln w="0"/>
              </a:rPr>
              <a:t>9b. </a:t>
            </a:r>
            <a:r>
              <a:rPr lang="en-US" sz="1108" b="1" dirty="0">
                <a:ln w="0"/>
                <a:solidFill>
                  <a:srgbClr val="7030A0"/>
                </a:solidFill>
              </a:rPr>
              <a:t>Reproducible</a:t>
            </a:r>
            <a:r>
              <a:rPr lang="en-US" sz="1108" dirty="0">
                <a:ln w="0"/>
              </a:rPr>
              <a:t>-is where a different person, different technique or different apparatus produces the same result.</a:t>
            </a:r>
            <a:endParaRPr lang="en-US" sz="1108" dirty="0">
              <a:ln w="0"/>
              <a:solidFill>
                <a:srgbClr val="7030A0"/>
              </a:solidFill>
            </a:endParaRPr>
          </a:p>
        </p:txBody>
      </p:sp>
      <p:sp>
        <p:nvSpPr>
          <p:cNvPr id="27" name="Rectangle 26">
            <a:extLst>
              <a:ext uri="{FF2B5EF4-FFF2-40B4-BE49-F238E27FC236}">
                <a16:creationId xmlns:a16="http://schemas.microsoft.com/office/drawing/2014/main" id="{16936F30-E4DF-46DB-A568-5A724F9BABCE}"/>
              </a:ext>
            </a:extLst>
          </p:cNvPr>
          <p:cNvSpPr/>
          <p:nvPr/>
        </p:nvSpPr>
        <p:spPr>
          <a:xfrm>
            <a:off x="741670" y="5316506"/>
            <a:ext cx="1579222" cy="1074911"/>
          </a:xfrm>
          <a:prstGeom prst="rect">
            <a:avLst/>
          </a:prstGeom>
          <a:noFill/>
          <a:ln>
            <a:solidFill>
              <a:schemeClr val="accent1"/>
            </a:solidFill>
          </a:ln>
        </p:spPr>
        <p:txBody>
          <a:bodyPr wrap="square" lIns="51435" tIns="25718" rIns="51435" bIns="25718">
            <a:spAutoFit/>
          </a:bodyPr>
          <a:lstStyle/>
          <a:p>
            <a:r>
              <a:rPr lang="en-US" sz="1108" b="1" dirty="0">
                <a:ln w="0"/>
              </a:rPr>
              <a:t>12c. </a:t>
            </a:r>
            <a:r>
              <a:rPr lang="en-US" sz="1108" b="1" dirty="0">
                <a:ln w="0"/>
                <a:solidFill>
                  <a:srgbClr val="0070C0"/>
                </a:solidFill>
              </a:rPr>
              <a:t>Valid conclusion</a:t>
            </a:r>
            <a:r>
              <a:rPr lang="en-US" sz="1108" dirty="0">
                <a:ln w="0"/>
              </a:rPr>
              <a:t>-Conclusion that is supported by </a:t>
            </a:r>
            <a:r>
              <a:rPr lang="en-US" sz="1108" b="1" dirty="0">
                <a:ln w="0"/>
                <a:solidFill>
                  <a:srgbClr val="0070C0"/>
                </a:solidFill>
              </a:rPr>
              <a:t>valid</a:t>
            </a:r>
            <a:r>
              <a:rPr lang="en-US" sz="1108" dirty="0">
                <a:ln w="0"/>
              </a:rPr>
              <a:t> data, from appropriate experiment design and sound reasoning.</a:t>
            </a:r>
            <a:endParaRPr lang="en-US" sz="1108" dirty="0">
              <a:ln w="0"/>
              <a:solidFill>
                <a:srgbClr val="0070C0"/>
              </a:solidFill>
            </a:endParaRPr>
          </a:p>
        </p:txBody>
      </p:sp>
      <p:sp>
        <p:nvSpPr>
          <p:cNvPr id="28" name="Rectangle 27">
            <a:extLst>
              <a:ext uri="{FF2B5EF4-FFF2-40B4-BE49-F238E27FC236}">
                <a16:creationId xmlns:a16="http://schemas.microsoft.com/office/drawing/2014/main" id="{8D3045D3-74D9-4F4B-942B-0442F7A049C6}"/>
              </a:ext>
            </a:extLst>
          </p:cNvPr>
          <p:cNvSpPr/>
          <p:nvPr/>
        </p:nvSpPr>
        <p:spPr>
          <a:xfrm>
            <a:off x="714913" y="3603041"/>
            <a:ext cx="1579223" cy="1415901"/>
          </a:xfrm>
          <a:prstGeom prst="rect">
            <a:avLst/>
          </a:prstGeom>
          <a:noFill/>
          <a:ln>
            <a:solidFill>
              <a:schemeClr val="accent1"/>
            </a:solidFill>
          </a:ln>
        </p:spPr>
        <p:txBody>
          <a:bodyPr wrap="square" lIns="51435" tIns="25718" rIns="51435" bIns="25718">
            <a:spAutoFit/>
          </a:bodyPr>
          <a:lstStyle/>
          <a:p>
            <a:r>
              <a:rPr lang="en-US" sz="1108" b="1" dirty="0">
                <a:ln w="0"/>
              </a:rPr>
              <a:t>12a.</a:t>
            </a:r>
            <a:r>
              <a:rPr lang="en-US" sz="1108" b="1" dirty="0">
                <a:ln w="0"/>
                <a:solidFill>
                  <a:schemeClr val="accent6">
                    <a:lumMod val="75000"/>
                  </a:schemeClr>
                </a:solidFill>
              </a:rPr>
              <a:t> </a:t>
            </a:r>
            <a:r>
              <a:rPr lang="en-US" sz="1108" b="1" dirty="0">
                <a:ln w="0"/>
                <a:solidFill>
                  <a:srgbClr val="0070C0"/>
                </a:solidFill>
              </a:rPr>
              <a:t>Validity</a:t>
            </a:r>
            <a:r>
              <a:rPr lang="en-US" sz="1108" dirty="0">
                <a:ln w="0"/>
              </a:rPr>
              <a:t>-Suitability of the investigation to answer the question, validity can be increased by obtaining more results which are similar and removing </a:t>
            </a:r>
            <a:r>
              <a:rPr lang="en-US" sz="1108" b="1" dirty="0">
                <a:ln w="0"/>
                <a:solidFill>
                  <a:srgbClr val="7030A0"/>
                </a:solidFill>
              </a:rPr>
              <a:t>anomalous</a:t>
            </a:r>
            <a:r>
              <a:rPr lang="en-US" sz="1108" dirty="0">
                <a:ln w="0"/>
              </a:rPr>
              <a:t> results.</a:t>
            </a:r>
            <a:endParaRPr lang="en-US" sz="1108" dirty="0">
              <a:ln w="0"/>
              <a:solidFill>
                <a:srgbClr val="0070C0"/>
              </a:solidFill>
            </a:endParaRPr>
          </a:p>
        </p:txBody>
      </p:sp>
      <p:sp>
        <p:nvSpPr>
          <p:cNvPr id="34" name="Rectangle 33">
            <a:extLst>
              <a:ext uri="{FF2B5EF4-FFF2-40B4-BE49-F238E27FC236}">
                <a16:creationId xmlns:a16="http://schemas.microsoft.com/office/drawing/2014/main" id="{4342AB53-90C2-498B-B887-2882CA67ED44}"/>
              </a:ext>
            </a:extLst>
          </p:cNvPr>
          <p:cNvSpPr/>
          <p:nvPr/>
        </p:nvSpPr>
        <p:spPr>
          <a:xfrm>
            <a:off x="5064469" y="527775"/>
            <a:ext cx="1476090" cy="847541"/>
          </a:xfrm>
          <a:prstGeom prst="rect">
            <a:avLst/>
          </a:prstGeom>
          <a:noFill/>
          <a:ln>
            <a:solidFill>
              <a:schemeClr val="accent1"/>
            </a:solidFill>
          </a:ln>
        </p:spPr>
        <p:txBody>
          <a:bodyPr wrap="square" lIns="51435" tIns="25718" rIns="51435" bIns="25718">
            <a:spAutoFit/>
          </a:bodyPr>
          <a:lstStyle/>
          <a:p>
            <a:pPr algn="ctr"/>
            <a:r>
              <a:rPr lang="en-US" sz="2585" dirty="0">
                <a:ln w="0"/>
              </a:rPr>
              <a:t>Analysing data</a:t>
            </a:r>
          </a:p>
        </p:txBody>
      </p:sp>
      <p:sp>
        <p:nvSpPr>
          <p:cNvPr id="17" name="Rectangle 16">
            <a:extLst>
              <a:ext uri="{FF2B5EF4-FFF2-40B4-BE49-F238E27FC236}">
                <a16:creationId xmlns:a16="http://schemas.microsoft.com/office/drawing/2014/main" id="{00CACE24-90F7-47D2-A547-114EF140C206}"/>
              </a:ext>
            </a:extLst>
          </p:cNvPr>
          <p:cNvSpPr/>
          <p:nvPr/>
        </p:nvSpPr>
        <p:spPr>
          <a:xfrm>
            <a:off x="6777453" y="1217158"/>
            <a:ext cx="1741362" cy="392929"/>
          </a:xfrm>
          <a:prstGeom prst="rect">
            <a:avLst/>
          </a:prstGeom>
          <a:noFill/>
          <a:ln>
            <a:solidFill>
              <a:schemeClr val="accent1"/>
            </a:solidFill>
          </a:ln>
        </p:spPr>
        <p:txBody>
          <a:bodyPr wrap="square" lIns="51435" tIns="25718" rIns="51435" bIns="25718">
            <a:spAutoFit/>
          </a:bodyPr>
          <a:lstStyle/>
          <a:p>
            <a:r>
              <a:rPr lang="en-US" sz="1108" b="1" dirty="0">
                <a:ln w="0"/>
              </a:rPr>
              <a:t>9d. </a:t>
            </a:r>
            <a:r>
              <a:rPr lang="en-US" sz="1108" b="1" dirty="0">
                <a:ln w="0"/>
                <a:solidFill>
                  <a:srgbClr val="7030A0"/>
                </a:solidFill>
              </a:rPr>
              <a:t>Accuracy</a:t>
            </a:r>
            <a:r>
              <a:rPr lang="en-US" sz="1108" dirty="0">
                <a:ln w="0"/>
              </a:rPr>
              <a:t>-Values close to the </a:t>
            </a:r>
            <a:r>
              <a:rPr lang="en-US" sz="1108" b="1" dirty="0">
                <a:ln w="0"/>
                <a:solidFill>
                  <a:srgbClr val="7030A0"/>
                </a:solidFill>
              </a:rPr>
              <a:t>true value</a:t>
            </a:r>
            <a:r>
              <a:rPr lang="en-US" sz="1108" dirty="0">
                <a:ln w="0"/>
              </a:rPr>
              <a:t>.</a:t>
            </a:r>
            <a:endParaRPr lang="en-US" sz="1108" b="1" dirty="0">
              <a:ln w="0"/>
              <a:solidFill>
                <a:srgbClr val="7030A0"/>
              </a:solidFill>
            </a:endParaRPr>
          </a:p>
        </p:txBody>
      </p:sp>
      <p:sp>
        <p:nvSpPr>
          <p:cNvPr id="18" name="Rectangle 17">
            <a:extLst>
              <a:ext uri="{FF2B5EF4-FFF2-40B4-BE49-F238E27FC236}">
                <a16:creationId xmlns:a16="http://schemas.microsoft.com/office/drawing/2014/main" id="{16FCB012-9CDF-4CE8-8941-3229F44CF92C}"/>
              </a:ext>
            </a:extLst>
          </p:cNvPr>
          <p:cNvSpPr/>
          <p:nvPr/>
        </p:nvSpPr>
        <p:spPr>
          <a:xfrm>
            <a:off x="902889" y="2547589"/>
            <a:ext cx="1260190" cy="563425"/>
          </a:xfrm>
          <a:prstGeom prst="rect">
            <a:avLst/>
          </a:prstGeom>
          <a:noFill/>
          <a:ln>
            <a:solidFill>
              <a:schemeClr val="accent1"/>
            </a:solidFill>
          </a:ln>
        </p:spPr>
        <p:txBody>
          <a:bodyPr wrap="square" lIns="51435" tIns="25718" rIns="51435" bIns="25718">
            <a:spAutoFit/>
          </a:bodyPr>
          <a:lstStyle/>
          <a:p>
            <a:r>
              <a:rPr lang="en-US" sz="1108" b="1" dirty="0">
                <a:ln w="0"/>
              </a:rPr>
              <a:t>12b.</a:t>
            </a:r>
            <a:r>
              <a:rPr lang="en-US" sz="1108" b="1" dirty="0">
                <a:ln w="0"/>
                <a:solidFill>
                  <a:srgbClr val="0070C0"/>
                </a:solidFill>
              </a:rPr>
              <a:t> Evidence</a:t>
            </a:r>
            <a:r>
              <a:rPr lang="en-US" sz="1108" dirty="0">
                <a:ln w="0"/>
              </a:rPr>
              <a:t>-</a:t>
            </a:r>
            <a:r>
              <a:rPr lang="en-US" sz="1108" b="1" dirty="0">
                <a:ln w="0"/>
                <a:solidFill>
                  <a:srgbClr val="7030A0"/>
                </a:solidFill>
              </a:rPr>
              <a:t>Data</a:t>
            </a:r>
            <a:r>
              <a:rPr lang="en-US" sz="1108" dirty="0">
                <a:ln w="0"/>
              </a:rPr>
              <a:t> that is shown to be </a:t>
            </a:r>
            <a:r>
              <a:rPr lang="en-US" sz="1108" b="1" dirty="0">
                <a:ln w="0"/>
                <a:solidFill>
                  <a:srgbClr val="0070C0"/>
                </a:solidFill>
              </a:rPr>
              <a:t>valid</a:t>
            </a:r>
            <a:r>
              <a:rPr lang="en-US" sz="1108" dirty="0">
                <a:ln w="0"/>
              </a:rPr>
              <a:t>.</a:t>
            </a:r>
            <a:endParaRPr lang="en-US" sz="1108" dirty="0">
              <a:ln w="0"/>
              <a:solidFill>
                <a:srgbClr val="0070C0"/>
              </a:solidFill>
            </a:endParaRPr>
          </a:p>
        </p:txBody>
      </p:sp>
      <p:sp>
        <p:nvSpPr>
          <p:cNvPr id="20" name="Rectangle 19">
            <a:extLst>
              <a:ext uri="{FF2B5EF4-FFF2-40B4-BE49-F238E27FC236}">
                <a16:creationId xmlns:a16="http://schemas.microsoft.com/office/drawing/2014/main" id="{EE92DFC8-010A-45EE-9852-BFB361CE8776}"/>
              </a:ext>
            </a:extLst>
          </p:cNvPr>
          <p:cNvSpPr/>
          <p:nvPr/>
        </p:nvSpPr>
        <p:spPr>
          <a:xfrm>
            <a:off x="6036369" y="2726213"/>
            <a:ext cx="2782746" cy="733920"/>
          </a:xfrm>
          <a:prstGeom prst="rect">
            <a:avLst/>
          </a:prstGeom>
          <a:noFill/>
          <a:ln>
            <a:solidFill>
              <a:schemeClr val="accent1"/>
            </a:solidFill>
          </a:ln>
        </p:spPr>
        <p:txBody>
          <a:bodyPr wrap="square" lIns="51435" tIns="25718" rIns="51435" bIns="25718">
            <a:spAutoFit/>
          </a:bodyPr>
          <a:lstStyle/>
          <a:p>
            <a:r>
              <a:rPr lang="en-US" sz="1108" b="1" dirty="0">
                <a:ln w="0"/>
              </a:rPr>
              <a:t>9f. </a:t>
            </a:r>
            <a:r>
              <a:rPr lang="en-US" sz="1108" b="1" dirty="0">
                <a:ln w="0"/>
                <a:solidFill>
                  <a:srgbClr val="7030A0"/>
                </a:solidFill>
              </a:rPr>
              <a:t>Precision</a:t>
            </a:r>
            <a:r>
              <a:rPr lang="en-US" sz="1108" dirty="0">
                <a:ln w="0"/>
              </a:rPr>
              <a:t>-</a:t>
            </a:r>
            <a:r>
              <a:rPr lang="en-US" sz="1108" b="1" dirty="0">
                <a:ln w="0"/>
                <a:solidFill>
                  <a:srgbClr val="7030A0"/>
                </a:solidFill>
              </a:rPr>
              <a:t>Data</a:t>
            </a:r>
            <a:r>
              <a:rPr lang="en-US" sz="1108" dirty="0">
                <a:ln w="0"/>
              </a:rPr>
              <a:t> which has very little spread about the mean, precision can be increased by obtaining more results that are not spread much.</a:t>
            </a:r>
            <a:endParaRPr lang="en-US" sz="1108" dirty="0">
              <a:ln w="0"/>
              <a:solidFill>
                <a:srgbClr val="7030A0"/>
              </a:solidFill>
            </a:endParaRPr>
          </a:p>
        </p:txBody>
      </p:sp>
      <p:graphicFrame>
        <p:nvGraphicFramePr>
          <p:cNvPr id="2" name="Table 2">
            <a:extLst>
              <a:ext uri="{FF2B5EF4-FFF2-40B4-BE49-F238E27FC236}">
                <a16:creationId xmlns:a16="http://schemas.microsoft.com/office/drawing/2014/main" id="{A2B250CC-1756-495D-B079-26808A101AAB}"/>
              </a:ext>
            </a:extLst>
          </p:cNvPr>
          <p:cNvGraphicFramePr>
            <a:graphicFrameLocks noGrp="1"/>
          </p:cNvGraphicFramePr>
          <p:nvPr/>
        </p:nvGraphicFramePr>
        <p:xfrm>
          <a:off x="2900762" y="1567446"/>
          <a:ext cx="2799960" cy="1584050"/>
        </p:xfrm>
        <a:graphic>
          <a:graphicData uri="http://schemas.openxmlformats.org/drawingml/2006/table">
            <a:tbl>
              <a:tblPr firstRow="1" bandRow="1">
                <a:tableStyleId>{5C22544A-7EE6-4342-B048-85BDC9FD1C3A}</a:tableStyleId>
              </a:tblPr>
              <a:tblGrid>
                <a:gridCol w="850915">
                  <a:extLst>
                    <a:ext uri="{9D8B030D-6E8A-4147-A177-3AD203B41FA5}">
                      <a16:colId xmlns:a16="http://schemas.microsoft.com/office/drawing/2014/main" val="2252571502"/>
                    </a:ext>
                  </a:extLst>
                </a:gridCol>
                <a:gridCol w="466542">
                  <a:extLst>
                    <a:ext uri="{9D8B030D-6E8A-4147-A177-3AD203B41FA5}">
                      <a16:colId xmlns:a16="http://schemas.microsoft.com/office/drawing/2014/main" val="1437070897"/>
                    </a:ext>
                  </a:extLst>
                </a:gridCol>
                <a:gridCol w="507165">
                  <a:extLst>
                    <a:ext uri="{9D8B030D-6E8A-4147-A177-3AD203B41FA5}">
                      <a16:colId xmlns:a16="http://schemas.microsoft.com/office/drawing/2014/main" val="1494060637"/>
                    </a:ext>
                  </a:extLst>
                </a:gridCol>
                <a:gridCol w="467543">
                  <a:extLst>
                    <a:ext uri="{9D8B030D-6E8A-4147-A177-3AD203B41FA5}">
                      <a16:colId xmlns:a16="http://schemas.microsoft.com/office/drawing/2014/main" val="3434982790"/>
                    </a:ext>
                  </a:extLst>
                </a:gridCol>
                <a:gridCol w="507795">
                  <a:extLst>
                    <a:ext uri="{9D8B030D-6E8A-4147-A177-3AD203B41FA5}">
                      <a16:colId xmlns:a16="http://schemas.microsoft.com/office/drawing/2014/main" val="344104339"/>
                    </a:ext>
                  </a:extLst>
                </a:gridCol>
              </a:tblGrid>
              <a:tr h="205721">
                <a:tc rowSpan="2">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9a. </a:t>
                      </a:r>
                      <a:r>
                        <a:rPr lang="en-US" sz="900" dirty="0"/>
                        <a:t>Data</a:t>
                      </a:r>
                      <a:endParaRPr lang="en-GB" sz="900" dirty="0"/>
                    </a:p>
                    <a:p>
                      <a:r>
                        <a:rPr lang="en-US" sz="900" dirty="0"/>
                        <a:t>Independent Variable</a:t>
                      </a:r>
                      <a:endParaRPr lang="en-GB" sz="9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900" dirty="0"/>
                        <a:t>Dependent variable</a:t>
                      </a:r>
                      <a:endParaRPr lang="en-GB" sz="9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lang="en-GB" sz="1400" dirty="0"/>
                    </a:p>
                  </a:txBody>
                  <a:tcPr/>
                </a:tc>
                <a:tc hMerge="1">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lang="en-GB" sz="1400" dirty="0"/>
                    </a:p>
                  </a:txBody>
                  <a:tcPr/>
                </a:tc>
                <a:tc hMerge="1">
                  <a:txBody>
                    <a:bodyPr/>
                    <a:lstStyle/>
                    <a:p>
                      <a:endParaRPr lang="en-GB" sz="1400" dirty="0"/>
                    </a:p>
                  </a:txBody>
                  <a:tcPr/>
                </a:tc>
                <a:extLst>
                  <a:ext uri="{0D108BD9-81ED-4DB2-BD59-A6C34878D82A}">
                    <a16:rowId xmlns:a16="http://schemas.microsoft.com/office/drawing/2014/main" val="3577595566"/>
                  </a:ext>
                </a:extLst>
              </a:tr>
              <a:tr h="349724">
                <a:tc vMerge="1">
                  <a:txBody>
                    <a:bodyPr/>
                    <a:lstStyle/>
                    <a:p>
                      <a:endParaRPr lang="en-GB" sz="1400" dirty="0"/>
                    </a:p>
                  </a:txBody>
                  <a:tcPr/>
                </a:tc>
                <a:tc>
                  <a:txBody>
                    <a:bodyPr/>
                    <a:lstStyle/>
                    <a:p>
                      <a:r>
                        <a:rPr lang="en-US" sz="900" dirty="0"/>
                        <a:t>Trial 1</a:t>
                      </a:r>
                      <a:endParaRPr lang="en-GB" sz="9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900" dirty="0"/>
                        <a:t>Trial 2</a:t>
                      </a:r>
                      <a:endParaRPr lang="en-GB" sz="9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900" dirty="0"/>
                        <a:t>Trial 3</a:t>
                      </a:r>
                      <a:endParaRPr lang="en-GB" sz="9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t>Average</a:t>
                      </a:r>
                      <a:br>
                        <a:rPr lang="en-US" sz="900" dirty="0"/>
                      </a:br>
                      <a:r>
                        <a:rPr lang="en-US" sz="900" dirty="0"/>
                        <a:t> (Mean)</a:t>
                      </a:r>
                      <a:endParaRPr lang="en-GB" sz="9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108241"/>
                  </a:ext>
                </a:extLst>
              </a:tr>
              <a:tr h="205721">
                <a:tc>
                  <a:txBody>
                    <a:bodyPr/>
                    <a:lstStyle/>
                    <a:p>
                      <a:pPr algn="ctr"/>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7030A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7030A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7030A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7030A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95977"/>
                  </a:ext>
                </a:extLst>
              </a:tr>
              <a:tr h="205721">
                <a:tc>
                  <a:txBody>
                    <a:bodyPr/>
                    <a:lstStyle/>
                    <a:p>
                      <a:pPr algn="ctr"/>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FF000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FF000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FF000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FF000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6135737"/>
                  </a:ext>
                </a:extLst>
              </a:tr>
              <a:tr h="205721">
                <a:tc>
                  <a:txBody>
                    <a:bodyPr/>
                    <a:lstStyle/>
                    <a:p>
                      <a:pPr algn="ctr"/>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7030A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7030A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7030A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7030A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2783093"/>
                  </a:ext>
                </a:extLst>
              </a:tr>
              <a:tr h="205721">
                <a:tc>
                  <a:txBody>
                    <a:bodyPr/>
                    <a:lstStyle/>
                    <a:p>
                      <a:pPr algn="ctr"/>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326346"/>
                  </a:ext>
                </a:extLst>
              </a:tr>
              <a:tr h="205721">
                <a:tc>
                  <a:txBody>
                    <a:bodyPr/>
                    <a:lstStyle/>
                    <a:p>
                      <a:pPr algn="ctr"/>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b="1" dirty="0">
                        <a:solidFill>
                          <a:srgbClr val="FF0000"/>
                        </a:solidFill>
                      </a:endParaRPr>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700" dirty="0"/>
                    </a:p>
                  </a:txBody>
                  <a:tcPr marL="48986" marR="48986" marT="24493" marB="244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20693"/>
                  </a:ext>
                </a:extLst>
              </a:tr>
            </a:tbl>
          </a:graphicData>
        </a:graphic>
      </p:graphicFrame>
      <p:cxnSp>
        <p:nvCxnSpPr>
          <p:cNvPr id="38" name="Straight Arrow Connector 37">
            <a:extLst>
              <a:ext uri="{FF2B5EF4-FFF2-40B4-BE49-F238E27FC236}">
                <a16:creationId xmlns:a16="http://schemas.microsoft.com/office/drawing/2014/main" id="{8E6946A3-709E-47A8-814D-59A0BE4378B6}"/>
              </a:ext>
            </a:extLst>
          </p:cNvPr>
          <p:cNvCxnSpPr>
            <a:cxnSpLocks/>
            <a:stCxn id="7" idx="0"/>
            <a:endCxn id="8" idx="2"/>
          </p:cNvCxnSpPr>
          <p:nvPr/>
        </p:nvCxnSpPr>
        <p:spPr>
          <a:xfrm flipV="1">
            <a:off x="5434193" y="4167041"/>
            <a:ext cx="1569021" cy="4046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AC770A2-1D7D-4801-8D4C-B899F9DC4561}"/>
              </a:ext>
            </a:extLst>
          </p:cNvPr>
          <p:cNvCxnSpPr>
            <a:cxnSpLocks/>
            <a:stCxn id="7" idx="2"/>
            <a:endCxn id="9" idx="0"/>
          </p:cNvCxnSpPr>
          <p:nvPr/>
        </p:nvCxnSpPr>
        <p:spPr>
          <a:xfrm flipH="1">
            <a:off x="4612158" y="5305565"/>
            <a:ext cx="822035" cy="6579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33ED1AC-4C86-4446-87B7-AE99BED0D603}"/>
              </a:ext>
            </a:extLst>
          </p:cNvPr>
          <p:cNvCxnSpPr>
            <a:cxnSpLocks/>
            <a:stCxn id="7" idx="2"/>
            <a:endCxn id="11" idx="1"/>
          </p:cNvCxnSpPr>
          <p:nvPr/>
        </p:nvCxnSpPr>
        <p:spPr>
          <a:xfrm>
            <a:off x="5434192" y="5305566"/>
            <a:ext cx="1054930" cy="6028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1F1B3A6-064E-4FAF-A0DB-B64912A816DE}"/>
              </a:ext>
            </a:extLst>
          </p:cNvPr>
          <p:cNvCxnSpPr>
            <a:cxnSpLocks/>
            <a:stCxn id="7" idx="3"/>
            <a:endCxn id="13" idx="1"/>
          </p:cNvCxnSpPr>
          <p:nvPr/>
        </p:nvCxnSpPr>
        <p:spPr>
          <a:xfrm flipV="1">
            <a:off x="6036368" y="4854535"/>
            <a:ext cx="655836" cy="84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5AE2A04-25A4-4C66-ABEF-1AF474905BB9}"/>
              </a:ext>
            </a:extLst>
          </p:cNvPr>
          <p:cNvCxnSpPr>
            <a:cxnSpLocks/>
            <a:stCxn id="7" idx="0"/>
            <a:endCxn id="10" idx="3"/>
          </p:cNvCxnSpPr>
          <p:nvPr/>
        </p:nvCxnSpPr>
        <p:spPr>
          <a:xfrm flipH="1" flipV="1">
            <a:off x="4648796" y="4032441"/>
            <a:ext cx="785396" cy="5392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0CF542A-49E8-411C-843A-57DC06466395}"/>
              </a:ext>
            </a:extLst>
          </p:cNvPr>
          <p:cNvCxnSpPr>
            <a:cxnSpLocks/>
            <a:stCxn id="7" idx="1"/>
            <a:endCxn id="21" idx="3"/>
          </p:cNvCxnSpPr>
          <p:nvPr/>
        </p:nvCxnSpPr>
        <p:spPr>
          <a:xfrm flipH="1">
            <a:off x="4143243" y="4938605"/>
            <a:ext cx="688773" cy="2821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B24EF190-EF47-42C2-A890-A0F099FBB589}"/>
              </a:ext>
            </a:extLst>
          </p:cNvPr>
          <p:cNvCxnSpPr>
            <a:cxnSpLocks/>
            <a:stCxn id="28" idx="0"/>
            <a:endCxn id="18" idx="2"/>
          </p:cNvCxnSpPr>
          <p:nvPr/>
        </p:nvCxnSpPr>
        <p:spPr>
          <a:xfrm flipV="1">
            <a:off x="1504524" y="3111014"/>
            <a:ext cx="28460" cy="49202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0D676533-2FCF-4DC7-93CC-5C97F33C0851}"/>
              </a:ext>
            </a:extLst>
          </p:cNvPr>
          <p:cNvCxnSpPr>
            <a:cxnSpLocks/>
            <a:stCxn id="28" idx="2"/>
            <a:endCxn id="27" idx="0"/>
          </p:cNvCxnSpPr>
          <p:nvPr/>
        </p:nvCxnSpPr>
        <p:spPr>
          <a:xfrm>
            <a:off x="1504525" y="5018941"/>
            <a:ext cx="26757" cy="297564"/>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map&#10;&#10;Description automatically generated">
            <a:extLst>
              <a:ext uri="{FF2B5EF4-FFF2-40B4-BE49-F238E27FC236}">
                <a16:creationId xmlns:a16="http://schemas.microsoft.com/office/drawing/2014/main" id="{963C1BD7-C420-4975-84EE-C3D15260DD8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0727" y="1819731"/>
            <a:ext cx="263109" cy="352500"/>
          </a:xfrm>
          <a:prstGeom prst="rect">
            <a:avLst/>
          </a:prstGeom>
        </p:spPr>
      </p:pic>
      <p:grpSp>
        <p:nvGrpSpPr>
          <p:cNvPr id="130" name="Group 129">
            <a:extLst>
              <a:ext uri="{FF2B5EF4-FFF2-40B4-BE49-F238E27FC236}">
                <a16:creationId xmlns:a16="http://schemas.microsoft.com/office/drawing/2014/main" id="{2BE1DCBB-E99C-4A64-BCE4-4D041532B142}"/>
              </a:ext>
            </a:extLst>
          </p:cNvPr>
          <p:cNvGrpSpPr/>
          <p:nvPr/>
        </p:nvGrpSpPr>
        <p:grpSpPr>
          <a:xfrm>
            <a:off x="932474" y="1537656"/>
            <a:ext cx="1436998" cy="746202"/>
            <a:chOff x="219904" y="1864638"/>
            <a:chExt cx="2682397" cy="1392912"/>
          </a:xfrm>
        </p:grpSpPr>
        <p:cxnSp>
          <p:nvCxnSpPr>
            <p:cNvPr id="126" name="Straight Arrow Connector 125">
              <a:extLst>
                <a:ext uri="{FF2B5EF4-FFF2-40B4-BE49-F238E27FC236}">
                  <a16:creationId xmlns:a16="http://schemas.microsoft.com/office/drawing/2014/main" id="{A6CF9FE7-BC62-474D-9A14-681827AC063B}"/>
                </a:ext>
              </a:extLst>
            </p:cNvPr>
            <p:cNvCxnSpPr/>
            <p:nvPr/>
          </p:nvCxnSpPr>
          <p:spPr>
            <a:xfrm flipV="1">
              <a:off x="245335" y="1864638"/>
              <a:ext cx="0" cy="1392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1B5B2F3D-F27F-4EA9-8CA5-C522A1F9F0A3}"/>
                </a:ext>
              </a:extLst>
            </p:cNvPr>
            <p:cNvCxnSpPr>
              <a:cxnSpLocks/>
            </p:cNvCxnSpPr>
            <p:nvPr/>
          </p:nvCxnSpPr>
          <p:spPr>
            <a:xfrm>
              <a:off x="219904" y="3257550"/>
              <a:ext cx="268239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a:extLst>
              <a:ext uri="{FF2B5EF4-FFF2-40B4-BE49-F238E27FC236}">
                <a16:creationId xmlns:a16="http://schemas.microsoft.com/office/drawing/2014/main" id="{281E5A51-6D96-4F69-AABE-6AC8CEBA60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2099650402"/>
      </p:ext>
    </p:extLst>
  </p:cSld>
  <p:clrMapOvr>
    <a:masterClrMapping/>
  </p:clrMapOvr>
  <mc:AlternateContent xmlns:mc="http://schemas.openxmlformats.org/markup-compatibility/2006">
    <mc:Choice xmlns:p14="http://schemas.microsoft.com/office/powerpoint/2010/main" Requires="p14">
      <p:transition spd="slow" p14:dur="2000" advTm="217534"/>
    </mc:Choice>
    <mc:Fallback>
      <p:transition spd="slow" advTm="21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7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7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9"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animBg="1"/>
      <p:bldP spid="10" grpId="0" animBg="1"/>
      <p:bldP spid="11" grpId="0" animBg="1"/>
      <p:bldP spid="13" grpId="0" animBg="1"/>
      <p:bldP spid="19" grpId="0" animBg="1"/>
      <p:bldP spid="21" grpId="0" animBg="1"/>
      <p:bldP spid="22" grpId="0" animBg="1"/>
      <p:bldP spid="23" grpId="0" animBg="1"/>
      <p:bldP spid="25" grpId="0" animBg="1"/>
      <p:bldP spid="27" grpId="0" animBg="1"/>
      <p:bldP spid="28" grpId="0" animBg="1"/>
      <p:bldP spid="34" grpId="0" animBg="1"/>
      <p:bldP spid="17"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6CA807EE-E670-40FD-96A1-6CCB8D74BF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972" y="19176"/>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p:txBody>
          <a:bodyPr/>
          <a:lstStyle/>
          <a:p>
            <a:pPr algn="ctr"/>
            <a:r>
              <a:rPr lang="en-GB" dirty="0"/>
              <a:t>Results-Reproducible, Accurate,</a:t>
            </a:r>
            <a:br>
              <a:rPr lang="en-GB" dirty="0"/>
            </a:br>
            <a:r>
              <a:rPr lang="en-GB" dirty="0"/>
              <a:t>Repeatable, Precise  </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p:txBody>
          <a:bodyPr>
            <a:normAutofit fontScale="85000" lnSpcReduction="10000"/>
          </a:bodyPr>
          <a:lstStyle/>
          <a:p>
            <a:r>
              <a:rPr lang="en-US" b="1" dirty="0">
                <a:ln w="0"/>
                <a:solidFill>
                  <a:srgbClr val="7030A0"/>
                </a:solidFill>
              </a:rPr>
              <a:t>Reproducible</a:t>
            </a:r>
            <a:r>
              <a:rPr lang="en-US" dirty="0">
                <a:ln w="0"/>
              </a:rPr>
              <a:t>-is where a different person, different technique or different apparatus produces the same result. </a:t>
            </a:r>
            <a:r>
              <a:rPr lang="en-US" b="1" dirty="0">
                <a:ln w="0"/>
                <a:solidFill>
                  <a:srgbClr val="7030A0"/>
                </a:solidFill>
              </a:rPr>
              <a:t>Has another member/group in your class obtained the same results as you/your group?</a:t>
            </a:r>
          </a:p>
          <a:p>
            <a:r>
              <a:rPr lang="en-US" b="1" dirty="0">
                <a:ln w="0"/>
                <a:solidFill>
                  <a:srgbClr val="7030A0"/>
                </a:solidFill>
              </a:rPr>
              <a:t>Accuracy</a:t>
            </a:r>
            <a:r>
              <a:rPr lang="en-US" dirty="0">
                <a:ln w="0"/>
              </a:rPr>
              <a:t>-Values close to the true value.</a:t>
            </a:r>
            <a:r>
              <a:rPr lang="en-US" dirty="0">
                <a:ln w="0"/>
                <a:solidFill>
                  <a:srgbClr val="7030A0"/>
                </a:solidFill>
              </a:rPr>
              <a:t> </a:t>
            </a:r>
            <a:r>
              <a:rPr lang="en-US" b="1" dirty="0">
                <a:ln w="0"/>
                <a:solidFill>
                  <a:srgbClr val="7030A0"/>
                </a:solidFill>
              </a:rPr>
              <a:t>Describe how you kept your experiment a fair test.</a:t>
            </a:r>
          </a:p>
          <a:p>
            <a:r>
              <a:rPr lang="en-US" b="1" dirty="0">
                <a:ln w="0"/>
                <a:solidFill>
                  <a:srgbClr val="7030A0"/>
                </a:solidFill>
              </a:rPr>
              <a:t>Repeatable</a:t>
            </a:r>
            <a:r>
              <a:rPr lang="en-US" dirty="0">
                <a:ln w="0"/>
              </a:rPr>
              <a:t>-To show repeatability, the results are similar for a repeated part of the experiment. To increase repeatability obtain more results that are similar.</a:t>
            </a:r>
            <a:r>
              <a:rPr lang="en-US" b="1" dirty="0">
                <a:ln w="0"/>
              </a:rPr>
              <a:t> </a:t>
            </a:r>
            <a:r>
              <a:rPr lang="en-US" b="1" dirty="0">
                <a:ln w="0"/>
                <a:solidFill>
                  <a:srgbClr val="7030A0"/>
                </a:solidFill>
              </a:rPr>
              <a:t>Are the results the same each time you repeated it?</a:t>
            </a:r>
          </a:p>
          <a:p>
            <a:r>
              <a:rPr lang="en-US" b="1" dirty="0">
                <a:ln w="0"/>
                <a:solidFill>
                  <a:srgbClr val="7030A0"/>
                </a:solidFill>
              </a:rPr>
              <a:t>Precision</a:t>
            </a:r>
            <a:r>
              <a:rPr lang="en-US" dirty="0">
                <a:ln w="0"/>
              </a:rPr>
              <a:t>-Data which has very little spread about the mean, precision can be increased by obtaining more results that are not spread much.</a:t>
            </a:r>
            <a:r>
              <a:rPr lang="en-US" b="1" dirty="0">
                <a:ln w="0"/>
                <a:solidFill>
                  <a:srgbClr val="7030A0"/>
                </a:solidFill>
              </a:rPr>
              <a:t> How close are your results to your mean?</a:t>
            </a:r>
            <a:endParaRPr lang="en-GB" b="1" dirty="0">
              <a:solidFill>
                <a:srgbClr val="7030A0"/>
              </a:solidFill>
            </a:endParaRPr>
          </a:p>
        </p:txBody>
      </p:sp>
      <p:sp>
        <p:nvSpPr>
          <p:cNvPr id="5" name="Oval 4">
            <a:extLst>
              <a:ext uri="{FF2B5EF4-FFF2-40B4-BE49-F238E27FC236}">
                <a16:creationId xmlns:a16="http://schemas.microsoft.com/office/drawing/2014/main" id="{92AFAE34-13E8-42D5-A421-44E4BF96C491}"/>
              </a:ext>
            </a:extLst>
          </p:cNvPr>
          <p:cNvSpPr/>
          <p:nvPr/>
        </p:nvSpPr>
        <p:spPr>
          <a:xfrm>
            <a:off x="7948049" y="-31310"/>
            <a:ext cx="1692706" cy="76306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B4C8CD6F-8384-415F-9741-86DB496FED7E}"/>
              </a:ext>
            </a:extLst>
          </p:cNvPr>
          <p:cNvSpPr txBox="1"/>
          <p:nvPr/>
        </p:nvSpPr>
        <p:spPr>
          <a:xfrm>
            <a:off x="509456" y="93621"/>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pic>
        <p:nvPicPr>
          <p:cNvPr id="4" name="Audio 3">
            <a:hlinkClick r:id="" action="ppaction://media"/>
            <a:extLst>
              <a:ext uri="{FF2B5EF4-FFF2-40B4-BE49-F238E27FC236}">
                <a16:creationId xmlns:a16="http://schemas.microsoft.com/office/drawing/2014/main" id="{8E54371E-0254-474E-A3B9-4C05718074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1708439837"/>
      </p:ext>
    </p:extLst>
  </p:cSld>
  <p:clrMapOvr>
    <a:masterClrMapping/>
  </p:clrMapOvr>
  <mc:AlternateContent xmlns:mc="http://schemas.openxmlformats.org/markup-compatibility/2006">
    <mc:Choice xmlns:p14="http://schemas.microsoft.com/office/powerpoint/2010/main" Requires="p14">
      <p:transition spd="slow" p14:dur="2000" advTm="56527"/>
    </mc:Choice>
    <mc:Fallback>
      <p:transition spd="slow" advTm="5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6CD54E28-DFB4-4871-8C94-38841F5B9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972" y="41962"/>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p:txBody>
          <a:bodyPr/>
          <a:lstStyle/>
          <a:p>
            <a:pPr algn="ctr"/>
            <a:r>
              <a:rPr lang="en-GB" dirty="0"/>
              <a:t>Results-Reproducible, Accurate,</a:t>
            </a:r>
            <a:br>
              <a:rPr lang="en-GB" dirty="0"/>
            </a:br>
            <a:r>
              <a:rPr lang="en-GB" dirty="0"/>
              <a:t>Repeatable, Precise  </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1009650" y="1973131"/>
            <a:ext cx="7886700" cy="4027622"/>
          </a:xfrm>
        </p:spPr>
        <p:txBody>
          <a:bodyPr>
            <a:normAutofit fontScale="77500" lnSpcReduction="20000"/>
          </a:bodyPr>
          <a:lstStyle/>
          <a:p>
            <a:r>
              <a:rPr lang="en-US" b="1" dirty="0">
                <a:ln w="0"/>
                <a:solidFill>
                  <a:srgbClr val="7030A0"/>
                </a:solidFill>
              </a:rPr>
              <a:t>Reproducible</a:t>
            </a:r>
            <a:r>
              <a:rPr lang="en-US" b="1" dirty="0">
                <a:ln w="0"/>
              </a:rPr>
              <a:t> </a:t>
            </a:r>
            <a:r>
              <a:rPr lang="en-US" dirty="0">
                <a:ln w="0"/>
              </a:rPr>
              <a:t>-</a:t>
            </a:r>
            <a:r>
              <a:rPr lang="en-US" b="1" dirty="0">
                <a:ln w="0"/>
              </a:rPr>
              <a:t>Has another member of your class obtained the same results?</a:t>
            </a:r>
          </a:p>
          <a:p>
            <a:r>
              <a:rPr lang="en-US" b="1" dirty="0">
                <a:ln w="0"/>
                <a:solidFill>
                  <a:srgbClr val="7030A0"/>
                </a:solidFill>
              </a:rPr>
              <a:t>If they have similar results, then the experiment is reproducible.</a:t>
            </a:r>
          </a:p>
          <a:p>
            <a:r>
              <a:rPr lang="en-US" b="1" dirty="0">
                <a:ln w="0"/>
                <a:solidFill>
                  <a:srgbClr val="7030A0"/>
                </a:solidFill>
              </a:rPr>
              <a:t>Accuracy</a:t>
            </a:r>
            <a:r>
              <a:rPr lang="en-US" b="1" dirty="0">
                <a:ln w="0"/>
              </a:rPr>
              <a:t> </a:t>
            </a:r>
            <a:r>
              <a:rPr lang="en-US" dirty="0">
                <a:ln w="0"/>
              </a:rPr>
              <a:t>-</a:t>
            </a:r>
            <a:r>
              <a:rPr lang="en-US" b="1" dirty="0">
                <a:ln w="0"/>
              </a:rPr>
              <a:t>Describe how you kept your experiment a fair test.</a:t>
            </a:r>
          </a:p>
          <a:p>
            <a:r>
              <a:rPr lang="en-US" b="1" dirty="0">
                <a:ln w="0"/>
                <a:solidFill>
                  <a:srgbClr val="7030A0"/>
                </a:solidFill>
              </a:rPr>
              <a:t>It was kept a fair test by only changing the </a:t>
            </a:r>
            <a:r>
              <a:rPr lang="en-US" b="1" dirty="0">
                <a:ln w="0"/>
                <a:solidFill>
                  <a:srgbClr val="FF0000"/>
                </a:solidFill>
              </a:rPr>
              <a:t>insulation</a:t>
            </a:r>
            <a:r>
              <a:rPr lang="en-US" b="1" dirty="0">
                <a:ln w="0"/>
                <a:solidFill>
                  <a:srgbClr val="7030A0"/>
                </a:solidFill>
              </a:rPr>
              <a:t> and keeping the </a:t>
            </a:r>
            <a:r>
              <a:rPr lang="en-US" b="1" dirty="0">
                <a:ln w="0"/>
                <a:solidFill>
                  <a:srgbClr val="FF0000"/>
                </a:solidFill>
              </a:rPr>
              <a:t>starting temperature </a:t>
            </a:r>
            <a:r>
              <a:rPr lang="en-US" b="1" dirty="0">
                <a:ln w="0"/>
                <a:solidFill>
                  <a:srgbClr val="7030A0"/>
                </a:solidFill>
              </a:rPr>
              <a:t>at </a:t>
            </a:r>
            <a:r>
              <a:rPr lang="en-US" b="1" dirty="0">
                <a:ln w="0"/>
                <a:solidFill>
                  <a:srgbClr val="FF0000"/>
                </a:solidFill>
              </a:rPr>
              <a:t>80°C</a:t>
            </a:r>
            <a:r>
              <a:rPr lang="en-US" b="1" dirty="0">
                <a:ln w="0"/>
                <a:solidFill>
                  <a:srgbClr val="7030A0"/>
                </a:solidFill>
              </a:rPr>
              <a:t>, the </a:t>
            </a:r>
            <a:r>
              <a:rPr lang="en-US" b="1" dirty="0">
                <a:ln w="0"/>
                <a:solidFill>
                  <a:srgbClr val="FF0000"/>
                </a:solidFill>
              </a:rPr>
              <a:t>volume of water </a:t>
            </a:r>
            <a:r>
              <a:rPr lang="en-US" b="1" dirty="0">
                <a:ln w="0"/>
                <a:solidFill>
                  <a:srgbClr val="7030A0"/>
                </a:solidFill>
              </a:rPr>
              <a:t>at </a:t>
            </a:r>
            <a:r>
              <a:rPr lang="en-US" b="1" dirty="0">
                <a:ln w="0"/>
                <a:solidFill>
                  <a:srgbClr val="FF0000"/>
                </a:solidFill>
              </a:rPr>
              <a:t>200 ml</a:t>
            </a:r>
            <a:r>
              <a:rPr lang="en-US" b="1" dirty="0">
                <a:ln w="0"/>
                <a:solidFill>
                  <a:srgbClr val="7030A0"/>
                </a:solidFill>
              </a:rPr>
              <a:t> and </a:t>
            </a:r>
            <a:r>
              <a:rPr lang="en-US" b="1" dirty="0">
                <a:ln w="0"/>
                <a:solidFill>
                  <a:srgbClr val="FF0000"/>
                </a:solidFill>
              </a:rPr>
              <a:t>taking measurements</a:t>
            </a:r>
            <a:r>
              <a:rPr lang="en-US" b="1" dirty="0">
                <a:ln w="0"/>
                <a:solidFill>
                  <a:srgbClr val="7030A0"/>
                </a:solidFill>
              </a:rPr>
              <a:t> every </a:t>
            </a:r>
            <a:r>
              <a:rPr lang="en-US" b="1" dirty="0">
                <a:ln w="0"/>
                <a:solidFill>
                  <a:srgbClr val="FF0000"/>
                </a:solidFill>
              </a:rPr>
              <a:t>5 minutes</a:t>
            </a:r>
            <a:r>
              <a:rPr lang="en-US" b="1" dirty="0">
                <a:ln w="0"/>
                <a:solidFill>
                  <a:srgbClr val="7030A0"/>
                </a:solidFill>
              </a:rPr>
              <a:t>.</a:t>
            </a:r>
          </a:p>
          <a:p>
            <a:r>
              <a:rPr lang="en-US" b="1" dirty="0">
                <a:ln w="0"/>
                <a:solidFill>
                  <a:srgbClr val="7030A0"/>
                </a:solidFill>
              </a:rPr>
              <a:t>Repeatable</a:t>
            </a:r>
            <a:r>
              <a:rPr lang="en-US" b="1" dirty="0">
                <a:ln w="0"/>
              </a:rPr>
              <a:t> </a:t>
            </a:r>
            <a:r>
              <a:rPr lang="en-US" dirty="0">
                <a:ln w="0"/>
              </a:rPr>
              <a:t>-</a:t>
            </a:r>
            <a:r>
              <a:rPr lang="en-US" b="1" dirty="0">
                <a:ln w="0"/>
              </a:rPr>
              <a:t>Are the results the same each time you repeated it?</a:t>
            </a:r>
            <a:endParaRPr lang="en-US" dirty="0">
              <a:ln w="0"/>
            </a:endParaRPr>
          </a:p>
          <a:p>
            <a:r>
              <a:rPr lang="en-US" b="1" dirty="0">
                <a:ln w="0"/>
                <a:solidFill>
                  <a:srgbClr val="7030A0"/>
                </a:solidFill>
              </a:rPr>
              <a:t>For Example: We did not repeat the experiment.</a:t>
            </a:r>
          </a:p>
          <a:p>
            <a:r>
              <a:rPr lang="en-US" b="1" dirty="0">
                <a:ln w="0"/>
                <a:solidFill>
                  <a:srgbClr val="7030A0"/>
                </a:solidFill>
              </a:rPr>
              <a:t>Precision</a:t>
            </a:r>
            <a:r>
              <a:rPr lang="en-US" b="1" dirty="0">
                <a:ln w="0"/>
              </a:rPr>
              <a:t> </a:t>
            </a:r>
            <a:r>
              <a:rPr lang="en-US" dirty="0">
                <a:ln w="0"/>
              </a:rPr>
              <a:t>-</a:t>
            </a:r>
            <a:r>
              <a:rPr lang="en-US" b="1" dirty="0">
                <a:ln w="0"/>
              </a:rPr>
              <a:t>How close are your results to your mean?</a:t>
            </a:r>
          </a:p>
          <a:p>
            <a:r>
              <a:rPr lang="en-US" b="1" dirty="0">
                <a:solidFill>
                  <a:srgbClr val="7030A0"/>
                </a:solidFill>
              </a:rPr>
              <a:t>For Example: We only obtained one set of results so we could not calculate a mean.</a:t>
            </a:r>
            <a:endParaRPr lang="en-GB" dirty="0">
              <a:solidFill>
                <a:srgbClr val="7030A0"/>
              </a:solidFill>
            </a:endParaRPr>
          </a:p>
        </p:txBody>
      </p:sp>
      <p:sp>
        <p:nvSpPr>
          <p:cNvPr id="5" name="Oval 4">
            <a:extLst>
              <a:ext uri="{FF2B5EF4-FFF2-40B4-BE49-F238E27FC236}">
                <a16:creationId xmlns:a16="http://schemas.microsoft.com/office/drawing/2014/main" id="{92AFAE34-13E8-42D5-A421-44E4BF96C491}"/>
              </a:ext>
            </a:extLst>
          </p:cNvPr>
          <p:cNvSpPr/>
          <p:nvPr/>
        </p:nvSpPr>
        <p:spPr>
          <a:xfrm>
            <a:off x="7948049" y="-8524"/>
            <a:ext cx="1692706" cy="76306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F2715A84-6372-4E8A-ACB1-CDA15B7FA907}"/>
              </a:ext>
            </a:extLst>
          </p:cNvPr>
          <p:cNvSpPr txBox="1"/>
          <p:nvPr/>
        </p:nvSpPr>
        <p:spPr>
          <a:xfrm>
            <a:off x="509456" y="41962"/>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pic>
        <p:nvPicPr>
          <p:cNvPr id="4" name="Audio 3">
            <a:hlinkClick r:id="" action="ppaction://media"/>
            <a:extLst>
              <a:ext uri="{FF2B5EF4-FFF2-40B4-BE49-F238E27FC236}">
                <a16:creationId xmlns:a16="http://schemas.microsoft.com/office/drawing/2014/main" id="{6D6C55B4-F932-4C6B-ADC6-3631BCDAC1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72438987"/>
      </p:ext>
    </p:extLst>
  </p:cSld>
  <p:clrMapOvr>
    <a:masterClrMapping/>
  </p:clrMapOvr>
  <mc:AlternateContent xmlns:mc="http://schemas.openxmlformats.org/markup-compatibility/2006">
    <mc:Choice xmlns:p14="http://schemas.microsoft.com/office/powerpoint/2010/main" Requires="p14">
      <p:transition spd="slow" p14:dur="2000" advTm="41666"/>
    </mc:Choice>
    <mc:Fallback>
      <p:transition spd="slow" advTm="4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EA2D-4DE3-40B3-BDB1-EA2814D3C93E}"/>
              </a:ext>
            </a:extLst>
          </p:cNvPr>
          <p:cNvSpPr>
            <a:spLocks noGrp="1"/>
          </p:cNvSpPr>
          <p:nvPr>
            <p:ph type="title"/>
          </p:nvPr>
        </p:nvSpPr>
        <p:spPr/>
        <p:txBody>
          <a:bodyPr/>
          <a:lstStyle/>
          <a:p>
            <a:r>
              <a:rPr lang="en-US" dirty="0"/>
              <a:t>L</a:t>
            </a:r>
            <a:r>
              <a:rPr lang="en-GB" dirty="0"/>
              <a:t>earning Objectives</a:t>
            </a:r>
          </a:p>
        </p:txBody>
      </p:sp>
      <p:sp>
        <p:nvSpPr>
          <p:cNvPr id="3" name="Content Placeholder 2">
            <a:extLst>
              <a:ext uri="{FF2B5EF4-FFF2-40B4-BE49-F238E27FC236}">
                <a16:creationId xmlns:a16="http://schemas.microsoft.com/office/drawing/2014/main" id="{F7085DE5-99CF-46FC-A5E4-84A06E06AB28}"/>
              </a:ext>
            </a:extLst>
          </p:cNvPr>
          <p:cNvSpPr>
            <a:spLocks noGrp="1"/>
          </p:cNvSpPr>
          <p:nvPr>
            <p:ph idx="1"/>
          </p:nvPr>
        </p:nvSpPr>
        <p:spPr/>
        <p:txBody>
          <a:bodyPr>
            <a:normAutofit fontScale="92500" lnSpcReduction="10000"/>
          </a:bodyPr>
          <a:lstStyle/>
          <a:p>
            <a:pPr marL="0" indent="0">
              <a:buNone/>
            </a:pPr>
            <a:r>
              <a:rPr lang="en-GB" dirty="0"/>
              <a:t>By the end of this practical you will be able to:</a:t>
            </a:r>
          </a:p>
          <a:p>
            <a:r>
              <a:rPr lang="en-GB" dirty="0"/>
              <a:t>Devise and investigate testable questions</a:t>
            </a:r>
          </a:p>
          <a:p>
            <a:pPr>
              <a:lnSpc>
                <a:spcPct val="115000"/>
              </a:lnSpc>
              <a:spcBef>
                <a:spcPts val="450"/>
              </a:spcBef>
            </a:pPr>
            <a:r>
              <a:rPr lang="en-GB" dirty="0">
                <a:ea typeface="Times New Roman" panose="02020603050405020304" pitchFamily="18" charset="0"/>
                <a:cs typeface="Times New Roman" panose="02020603050405020304" pitchFamily="18" charset="0"/>
              </a:rPr>
              <a:t>Recognise hazards and plan how to minimise risk</a:t>
            </a:r>
          </a:p>
          <a:p>
            <a:pPr>
              <a:lnSpc>
                <a:spcPct val="115000"/>
              </a:lnSpc>
              <a:spcBef>
                <a:spcPts val="450"/>
              </a:spcBef>
            </a:pPr>
            <a:r>
              <a:rPr lang="en-GB" dirty="0">
                <a:ea typeface="Times New Roman" panose="02020603050405020304" pitchFamily="18" charset="0"/>
                <a:cs typeface="Times New Roman" panose="02020603050405020304" pitchFamily="18" charset="0"/>
              </a:rPr>
              <a:t>Identify and control variables</a:t>
            </a:r>
          </a:p>
          <a:p>
            <a:pPr>
              <a:lnSpc>
                <a:spcPct val="115000"/>
              </a:lnSpc>
              <a:spcBef>
                <a:spcPts val="450"/>
              </a:spcBef>
            </a:pPr>
            <a:r>
              <a:rPr lang="en-GB" dirty="0">
                <a:ea typeface="Times New Roman" panose="02020603050405020304" pitchFamily="18" charset="0"/>
                <a:cs typeface="Times New Roman" panose="02020603050405020304" pitchFamily="18" charset="0"/>
              </a:rPr>
              <a:t>Describe how to use specialist equipment to take measurements</a:t>
            </a:r>
          </a:p>
          <a:p>
            <a:pPr>
              <a:lnSpc>
                <a:spcPct val="115000"/>
              </a:lnSpc>
              <a:spcBef>
                <a:spcPts val="450"/>
              </a:spcBef>
            </a:pPr>
            <a:r>
              <a:rPr lang="en-GB" dirty="0">
                <a:ea typeface="Times New Roman" panose="02020603050405020304" pitchFamily="18" charset="0"/>
                <a:cs typeface="Times New Roman" panose="02020603050405020304" pitchFamily="18" charset="0"/>
              </a:rPr>
              <a:t>Handle and manipulate equipment with confidence and fluency</a:t>
            </a:r>
          </a:p>
          <a:p>
            <a:pPr>
              <a:lnSpc>
                <a:spcPct val="115000"/>
              </a:lnSpc>
              <a:spcBef>
                <a:spcPts val="450"/>
              </a:spcBef>
            </a:pPr>
            <a:r>
              <a:rPr lang="en-GB" dirty="0">
                <a:ea typeface="Times New Roman" panose="02020603050405020304" pitchFamily="18" charset="0"/>
                <a:cs typeface="Times New Roman" panose="02020603050405020304" pitchFamily="18" charset="0"/>
              </a:rPr>
              <a:t>Analyse, interpret and evaluate data</a:t>
            </a:r>
          </a:p>
          <a:p>
            <a:endParaRPr lang="en-GB" dirty="0"/>
          </a:p>
        </p:txBody>
      </p:sp>
      <p:pic>
        <p:nvPicPr>
          <p:cNvPr id="4" name="Audio 3">
            <a:hlinkClick r:id="" action="ppaction://media"/>
            <a:extLst>
              <a:ext uri="{FF2B5EF4-FFF2-40B4-BE49-F238E27FC236}">
                <a16:creationId xmlns:a16="http://schemas.microsoft.com/office/drawing/2014/main" id="{786CF69E-17B8-4BAB-8778-E5CE5A81F36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887417943"/>
      </p:ext>
    </p:extLst>
  </p:cSld>
  <p:clrMapOvr>
    <a:masterClrMapping/>
  </p:clrMapOvr>
  <mc:AlternateContent xmlns:mc="http://schemas.openxmlformats.org/markup-compatibility/2006">
    <mc:Choice xmlns:p14="http://schemas.microsoft.com/office/powerpoint/2010/main" Requires="p14">
      <p:transition spd="slow" p14:dur="2000" advTm="40528"/>
    </mc:Choice>
    <mc:Fallback>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9AE68E44-D883-4A01-BEC2-AA9E4F77D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972" y="58838"/>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p:txBody>
          <a:bodyPr/>
          <a:lstStyle/>
          <a:p>
            <a:r>
              <a:rPr lang="en-GB" dirty="0"/>
              <a:t>Drawing a Sketch Graph</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1009650" y="1825625"/>
            <a:ext cx="7886700" cy="4351338"/>
          </a:xfrm>
        </p:spPr>
        <p:txBody>
          <a:bodyPr/>
          <a:lstStyle/>
          <a:p>
            <a:r>
              <a:rPr lang="en-US" b="1" dirty="0">
                <a:ln w="0"/>
                <a:solidFill>
                  <a:srgbClr val="7030A0"/>
                </a:solidFill>
              </a:rPr>
              <a:t>Sketch graph</a:t>
            </a:r>
            <a:r>
              <a:rPr lang="en-US" dirty="0">
                <a:ln w="0"/>
              </a:rPr>
              <a:t>-Shows the general relationship between variables, no points, but axes are labelled and normally to scale. Draw one for your experiment</a:t>
            </a:r>
            <a:endParaRPr lang="en-US" dirty="0">
              <a:ln w="0"/>
              <a:solidFill>
                <a:srgbClr val="7030A0"/>
              </a:solidFill>
            </a:endParaRPr>
          </a:p>
          <a:p>
            <a:endParaRPr lang="en-GB" dirty="0"/>
          </a:p>
        </p:txBody>
      </p:sp>
      <p:sp>
        <p:nvSpPr>
          <p:cNvPr id="5" name="Oval 4">
            <a:extLst>
              <a:ext uri="{FF2B5EF4-FFF2-40B4-BE49-F238E27FC236}">
                <a16:creationId xmlns:a16="http://schemas.microsoft.com/office/drawing/2014/main" id="{2C68242E-093E-47FC-8590-87C0CCF679B5}"/>
              </a:ext>
            </a:extLst>
          </p:cNvPr>
          <p:cNvSpPr/>
          <p:nvPr/>
        </p:nvSpPr>
        <p:spPr>
          <a:xfrm>
            <a:off x="7552842" y="73997"/>
            <a:ext cx="662553" cy="51213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TextBox 10">
            <a:extLst>
              <a:ext uri="{FF2B5EF4-FFF2-40B4-BE49-F238E27FC236}">
                <a16:creationId xmlns:a16="http://schemas.microsoft.com/office/drawing/2014/main" id="{F4792F88-97A0-4408-AC26-35013A89E18D}"/>
              </a:ext>
            </a:extLst>
          </p:cNvPr>
          <p:cNvSpPr txBox="1"/>
          <p:nvPr/>
        </p:nvSpPr>
        <p:spPr>
          <a:xfrm>
            <a:off x="509456" y="137416"/>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grpSp>
        <p:nvGrpSpPr>
          <p:cNvPr id="8" name="Group 7">
            <a:extLst>
              <a:ext uri="{FF2B5EF4-FFF2-40B4-BE49-F238E27FC236}">
                <a16:creationId xmlns:a16="http://schemas.microsoft.com/office/drawing/2014/main" id="{41C2135A-E487-4609-87DD-14D4A4FC57AA}"/>
              </a:ext>
            </a:extLst>
          </p:cNvPr>
          <p:cNvGrpSpPr/>
          <p:nvPr/>
        </p:nvGrpSpPr>
        <p:grpSpPr>
          <a:xfrm>
            <a:off x="1708255" y="3548269"/>
            <a:ext cx="5279781" cy="2321170"/>
            <a:chOff x="3235569" y="3221502"/>
            <a:chExt cx="3336388" cy="2321170"/>
          </a:xfrm>
        </p:grpSpPr>
        <p:cxnSp>
          <p:nvCxnSpPr>
            <p:cNvPr id="12" name="Straight Arrow Connector 11">
              <a:extLst>
                <a:ext uri="{FF2B5EF4-FFF2-40B4-BE49-F238E27FC236}">
                  <a16:creationId xmlns:a16="http://schemas.microsoft.com/office/drawing/2014/main" id="{79549335-311D-451A-A973-69FEFAFEB0A0}"/>
                </a:ext>
              </a:extLst>
            </p:cNvPr>
            <p:cNvCxnSpPr>
              <a:cxnSpLocks/>
            </p:cNvCxnSpPr>
            <p:nvPr/>
          </p:nvCxnSpPr>
          <p:spPr>
            <a:xfrm flipV="1">
              <a:off x="3235569" y="5542671"/>
              <a:ext cx="3336388"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50B00D1C-1113-453C-9077-198BB750BED9}"/>
                </a:ext>
              </a:extLst>
            </p:cNvPr>
            <p:cNvCxnSpPr>
              <a:cxnSpLocks/>
            </p:cNvCxnSpPr>
            <p:nvPr/>
          </p:nvCxnSpPr>
          <p:spPr>
            <a:xfrm flipV="1">
              <a:off x="3235569" y="3221502"/>
              <a:ext cx="0" cy="232117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pic>
        <p:nvPicPr>
          <p:cNvPr id="4" name="Audio 3">
            <a:hlinkClick r:id="" action="ppaction://media"/>
            <a:extLst>
              <a:ext uri="{FF2B5EF4-FFF2-40B4-BE49-F238E27FC236}">
                <a16:creationId xmlns:a16="http://schemas.microsoft.com/office/drawing/2014/main" id="{B2B87ED5-D873-4DEB-8FA0-629EA6CDEE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4126086053"/>
      </p:ext>
    </p:extLst>
  </p:cSld>
  <p:clrMapOvr>
    <a:masterClrMapping/>
  </p:clrMapOvr>
  <mc:AlternateContent xmlns:mc="http://schemas.openxmlformats.org/markup-compatibility/2006">
    <mc:Choice xmlns:p14="http://schemas.microsoft.com/office/powerpoint/2010/main" Requires="p14">
      <p:transition spd="slow" p14:dur="2000" advTm="15904"/>
    </mc:Choice>
    <mc:Fallback>
      <p:transition spd="slow" advTm="1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A1F92FE4-F86B-4881-A527-AAE4D7D52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972" y="53399"/>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p:txBody>
          <a:bodyPr/>
          <a:lstStyle/>
          <a:p>
            <a:r>
              <a:rPr lang="en-GB" dirty="0"/>
              <a:t>Drawing a Sketch Graph</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p:txBody>
          <a:bodyPr/>
          <a:lstStyle/>
          <a:p>
            <a:r>
              <a:rPr lang="en-US" b="1" dirty="0">
                <a:ln w="0"/>
                <a:solidFill>
                  <a:srgbClr val="7030A0"/>
                </a:solidFill>
              </a:rPr>
              <a:t>Sketch graph</a:t>
            </a:r>
            <a:endParaRPr lang="en-GB" dirty="0"/>
          </a:p>
        </p:txBody>
      </p:sp>
      <p:sp>
        <p:nvSpPr>
          <p:cNvPr id="5" name="Oval 4">
            <a:extLst>
              <a:ext uri="{FF2B5EF4-FFF2-40B4-BE49-F238E27FC236}">
                <a16:creationId xmlns:a16="http://schemas.microsoft.com/office/drawing/2014/main" id="{2C68242E-093E-47FC-8590-87C0CCF679B5}"/>
              </a:ext>
            </a:extLst>
          </p:cNvPr>
          <p:cNvSpPr/>
          <p:nvPr/>
        </p:nvSpPr>
        <p:spPr>
          <a:xfrm>
            <a:off x="7552842" y="68558"/>
            <a:ext cx="662553" cy="51213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TextBox 11">
            <a:extLst>
              <a:ext uri="{FF2B5EF4-FFF2-40B4-BE49-F238E27FC236}">
                <a16:creationId xmlns:a16="http://schemas.microsoft.com/office/drawing/2014/main" id="{1F6A85B9-3720-42E2-8999-AB9F1EA8422E}"/>
              </a:ext>
            </a:extLst>
          </p:cNvPr>
          <p:cNvSpPr txBox="1"/>
          <p:nvPr/>
        </p:nvSpPr>
        <p:spPr>
          <a:xfrm>
            <a:off x="509456" y="111283"/>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pic>
        <p:nvPicPr>
          <p:cNvPr id="4" name="Picture 3">
            <a:extLst>
              <a:ext uri="{FF2B5EF4-FFF2-40B4-BE49-F238E27FC236}">
                <a16:creationId xmlns:a16="http://schemas.microsoft.com/office/drawing/2014/main" id="{0208B441-A726-4E35-9591-81E208E06C5B}"/>
              </a:ext>
            </a:extLst>
          </p:cNvPr>
          <p:cNvPicPr>
            <a:picLocks noChangeAspect="1"/>
          </p:cNvPicPr>
          <p:nvPr/>
        </p:nvPicPr>
        <p:blipFill>
          <a:blip r:embed="rId6"/>
          <a:stretch>
            <a:fillRect/>
          </a:stretch>
        </p:blipFill>
        <p:spPr>
          <a:xfrm>
            <a:off x="1546063" y="2333862"/>
            <a:ext cx="7978937" cy="3258555"/>
          </a:xfrm>
          <a:prstGeom prst="rect">
            <a:avLst/>
          </a:prstGeom>
        </p:spPr>
      </p:pic>
      <p:pic>
        <p:nvPicPr>
          <p:cNvPr id="6" name="Audio 5">
            <a:hlinkClick r:id="" action="ppaction://media"/>
            <a:extLst>
              <a:ext uri="{FF2B5EF4-FFF2-40B4-BE49-F238E27FC236}">
                <a16:creationId xmlns:a16="http://schemas.microsoft.com/office/drawing/2014/main" id="{105C4C1B-C2D1-47E2-9364-90F40C19A8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600285461"/>
      </p:ext>
    </p:extLst>
  </p:cSld>
  <p:clrMapOvr>
    <a:masterClrMapping/>
  </p:clrMapOvr>
  <mc:AlternateContent xmlns:mc="http://schemas.openxmlformats.org/markup-compatibility/2006">
    <mc:Choice xmlns:p14="http://schemas.microsoft.com/office/powerpoint/2010/main" Requires="p14">
      <p:transition spd="slow" p14:dur="2000" advTm="15613"/>
    </mc:Choice>
    <mc:Fallback>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build="p"/>
    </p:bldLst>
  </p:timing>
  <p:extLst>
    <p:ext uri="{3A86A75C-4F4B-4683-9AE1-C65F6400EC91}">
      <p14:laserTraceLst xmlns:p14="http://schemas.microsoft.com/office/powerpoint/2010/main">
        <p14:tracePtLst>
          <p14:tracePt t="12844" x="7596188" y="6237288"/>
          <p14:tracePt t="13466"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C780BEB-EB43-4169-A561-73FAEFF408B1}"/>
              </a:ext>
            </a:extLst>
          </p:cNvPr>
          <p:cNvPicPr>
            <a:picLocks noChangeAspect="1"/>
          </p:cNvPicPr>
          <p:nvPr/>
        </p:nvPicPr>
        <p:blipFill>
          <a:blip r:embed="rId5"/>
          <a:stretch>
            <a:fillRect/>
          </a:stretch>
        </p:blipFill>
        <p:spPr>
          <a:xfrm>
            <a:off x="3392920" y="3501630"/>
            <a:ext cx="6657274" cy="3159241"/>
          </a:xfrm>
          <a:prstGeom prst="rect">
            <a:avLst/>
          </a:prstGeom>
        </p:spPr>
      </p:pic>
      <p:sp>
        <p:nvSpPr>
          <p:cNvPr id="2" name="Title 1">
            <a:extLst>
              <a:ext uri="{FF2B5EF4-FFF2-40B4-BE49-F238E27FC236}">
                <a16:creationId xmlns:a16="http://schemas.microsoft.com/office/drawing/2014/main" id="{45B3721E-5232-4838-96B9-8606DF6ABBB1}"/>
              </a:ext>
            </a:extLst>
          </p:cNvPr>
          <p:cNvSpPr>
            <a:spLocks noGrp="1"/>
          </p:cNvSpPr>
          <p:nvPr>
            <p:ph type="title"/>
          </p:nvPr>
        </p:nvSpPr>
        <p:spPr/>
        <p:txBody>
          <a:bodyPr/>
          <a:lstStyle/>
          <a:p>
            <a:r>
              <a:rPr lang="en-GB" dirty="0"/>
              <a:t>Calculating the Rate of Cooling</a:t>
            </a:r>
          </a:p>
        </p:txBody>
      </p:sp>
      <p:sp>
        <p:nvSpPr>
          <p:cNvPr id="3" name="Content Placeholder 2">
            <a:extLst>
              <a:ext uri="{FF2B5EF4-FFF2-40B4-BE49-F238E27FC236}">
                <a16:creationId xmlns:a16="http://schemas.microsoft.com/office/drawing/2014/main" id="{8894D80C-EEF0-439A-9144-8C64CFB35F72}"/>
              </a:ext>
            </a:extLst>
          </p:cNvPr>
          <p:cNvSpPr>
            <a:spLocks noGrp="1"/>
          </p:cNvSpPr>
          <p:nvPr>
            <p:ph idx="1"/>
          </p:nvPr>
        </p:nvSpPr>
        <p:spPr>
          <a:xfrm>
            <a:off x="681038" y="1825625"/>
            <a:ext cx="8543925" cy="4351338"/>
          </a:xfrm>
        </p:spPr>
        <p:txBody>
          <a:bodyPr>
            <a:normAutofit lnSpcReduction="10000"/>
          </a:bodyPr>
          <a:lstStyle/>
          <a:p>
            <a:r>
              <a:rPr lang="en-GB" dirty="0"/>
              <a:t>If your graph is a straight line, then you can calculate the rate of cooling by using this equation:</a:t>
            </a:r>
          </a:p>
          <a:p>
            <a:pPr>
              <a:lnSpc>
                <a:spcPct val="100000"/>
              </a:lnSpc>
            </a:pPr>
            <a:r>
              <a:rPr lang="en-GB" dirty="0"/>
              <a:t>Rate of cooling = </a:t>
            </a:r>
            <a:r>
              <a:rPr lang="en-GB" u="sng" dirty="0"/>
              <a:t>Change of Temperature (°C)</a:t>
            </a:r>
          </a:p>
          <a:p>
            <a:pPr marL="3235325" indent="0">
              <a:lnSpc>
                <a:spcPct val="100000"/>
              </a:lnSpc>
              <a:spcBef>
                <a:spcPts val="0"/>
              </a:spcBef>
              <a:buNone/>
            </a:pPr>
            <a:r>
              <a:rPr lang="en-GB" dirty="0"/>
              <a:t>Change in Time (min)</a:t>
            </a:r>
          </a:p>
          <a:p>
            <a:pPr marL="0" indent="0">
              <a:lnSpc>
                <a:spcPct val="100000"/>
              </a:lnSpc>
              <a:spcBef>
                <a:spcPts val="0"/>
              </a:spcBef>
              <a:buNone/>
            </a:pPr>
            <a:r>
              <a:rPr lang="en-GB" dirty="0"/>
              <a:t>Rate of</a:t>
            </a:r>
          </a:p>
          <a:p>
            <a:pPr marL="0" indent="0">
              <a:lnSpc>
                <a:spcPct val="100000"/>
              </a:lnSpc>
              <a:spcBef>
                <a:spcPts val="0"/>
              </a:spcBef>
              <a:buNone/>
            </a:pPr>
            <a:r>
              <a:rPr lang="en-GB" dirty="0"/>
              <a:t>cooling =</a:t>
            </a:r>
          </a:p>
          <a:p>
            <a:pPr marL="0" indent="0">
              <a:lnSpc>
                <a:spcPct val="100000"/>
              </a:lnSpc>
              <a:spcBef>
                <a:spcPts val="0"/>
              </a:spcBef>
              <a:buNone/>
            </a:pPr>
            <a:endParaRPr lang="en-GB" dirty="0"/>
          </a:p>
          <a:p>
            <a:pPr marL="180975" indent="0">
              <a:lnSpc>
                <a:spcPct val="100000"/>
              </a:lnSpc>
              <a:spcBef>
                <a:spcPts val="0"/>
              </a:spcBef>
              <a:buNone/>
              <a:tabLst>
                <a:tab pos="180975" algn="l"/>
              </a:tabLst>
            </a:pPr>
            <a:r>
              <a:rPr lang="en-GB" u="sng" dirty="0"/>
              <a:t>10°C</a:t>
            </a:r>
            <a:r>
              <a:rPr lang="en-GB" dirty="0"/>
              <a:t>		= </a:t>
            </a:r>
            <a:r>
              <a:rPr lang="en-GB" u="sng" dirty="0">
                <a:solidFill>
                  <a:srgbClr val="FF0000"/>
                </a:solidFill>
              </a:rPr>
              <a:t>0.83 °C/min</a:t>
            </a:r>
            <a:r>
              <a:rPr lang="en-GB" dirty="0"/>
              <a:t> </a:t>
            </a:r>
            <a:endParaRPr lang="en-GB" u="sng" dirty="0"/>
          </a:p>
          <a:p>
            <a:pPr marL="0" indent="0">
              <a:lnSpc>
                <a:spcPct val="100000"/>
              </a:lnSpc>
              <a:spcBef>
                <a:spcPts val="0"/>
              </a:spcBef>
              <a:buNone/>
            </a:pPr>
            <a:r>
              <a:rPr lang="en-GB" dirty="0"/>
              <a:t>12 min</a:t>
            </a:r>
          </a:p>
          <a:p>
            <a:pPr marL="0" indent="0">
              <a:lnSpc>
                <a:spcPct val="100000"/>
              </a:lnSpc>
              <a:spcBef>
                <a:spcPts val="0"/>
              </a:spcBef>
              <a:buNone/>
            </a:pPr>
            <a:r>
              <a:rPr lang="en-GB" dirty="0"/>
              <a:t> </a:t>
            </a:r>
          </a:p>
          <a:p>
            <a:pPr marL="3235325" indent="0">
              <a:lnSpc>
                <a:spcPct val="100000"/>
              </a:lnSpc>
              <a:spcBef>
                <a:spcPts val="0"/>
              </a:spcBef>
              <a:buNone/>
            </a:pPr>
            <a:endParaRPr lang="en-GB" dirty="0"/>
          </a:p>
        </p:txBody>
      </p:sp>
      <p:cxnSp>
        <p:nvCxnSpPr>
          <p:cNvPr id="13" name="Straight Arrow Connector 12">
            <a:extLst>
              <a:ext uri="{FF2B5EF4-FFF2-40B4-BE49-F238E27FC236}">
                <a16:creationId xmlns:a16="http://schemas.microsoft.com/office/drawing/2014/main" id="{31C20D78-1FDA-4B77-8584-076A8F68711F}"/>
              </a:ext>
            </a:extLst>
          </p:cNvPr>
          <p:cNvCxnSpPr>
            <a:cxnSpLocks/>
          </p:cNvCxnSpPr>
          <p:nvPr/>
        </p:nvCxnSpPr>
        <p:spPr>
          <a:xfrm>
            <a:off x="5286998" y="4599164"/>
            <a:ext cx="0" cy="1109835"/>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047632-5ADE-4309-ABCB-F0FD6E9FB3C6}"/>
              </a:ext>
            </a:extLst>
          </p:cNvPr>
          <p:cNvCxnSpPr>
            <a:cxnSpLocks/>
          </p:cNvCxnSpPr>
          <p:nvPr/>
        </p:nvCxnSpPr>
        <p:spPr>
          <a:xfrm flipH="1">
            <a:off x="5286998" y="5708999"/>
            <a:ext cx="3697515" cy="0"/>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B30CD1A-DB6B-415F-B297-7B54E733FDD1}"/>
              </a:ext>
            </a:extLst>
          </p:cNvPr>
          <p:cNvSpPr/>
          <p:nvPr/>
        </p:nvSpPr>
        <p:spPr>
          <a:xfrm>
            <a:off x="5286998" y="4881195"/>
            <a:ext cx="724878"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10</a:t>
            </a:r>
            <a:r>
              <a:rPr lang="en-GB" sz="2000" dirty="0"/>
              <a:t> °C</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A5613A0C-DF8D-473C-85B1-721DC2BD44BD}"/>
              </a:ext>
            </a:extLst>
          </p:cNvPr>
          <p:cNvSpPr/>
          <p:nvPr/>
        </p:nvSpPr>
        <p:spPr>
          <a:xfrm>
            <a:off x="6737850" y="5708999"/>
            <a:ext cx="134889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12</a:t>
            </a:r>
            <a:r>
              <a:rPr lang="en-GB" sz="2000" dirty="0"/>
              <a:t> minutes</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4" name="Audio 3">
            <a:hlinkClick r:id="" action="ppaction://media"/>
            <a:extLst>
              <a:ext uri="{FF2B5EF4-FFF2-40B4-BE49-F238E27FC236}">
                <a16:creationId xmlns:a16="http://schemas.microsoft.com/office/drawing/2014/main" id="{AA195BC4-5F9D-46C0-A897-3F2C8EE9593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2140028664"/>
      </p:ext>
    </p:extLst>
  </p:cSld>
  <p:clrMapOvr>
    <a:masterClrMapping/>
  </p:clrMapOvr>
  <mc:AlternateContent xmlns:mc="http://schemas.openxmlformats.org/markup-compatibility/2006">
    <mc:Choice xmlns:p14="http://schemas.microsoft.com/office/powerpoint/2010/main" Requires="p14">
      <p:transition spd="slow" p14:dur="2000" advTm="44499"/>
    </mc:Choice>
    <mc:Fallback>
      <p:transition spd="slow" advTm="4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18" grpId="0"/>
      <p:bldP spid="20" grpId="0"/>
    </p:bldLst>
  </p:timing>
  <p:extLst>
    <p:ext uri="{3A86A75C-4F4B-4683-9AE1-C65F6400EC91}">
      <p14:laserTraceLst xmlns:p14="http://schemas.microsoft.com/office/powerpoint/2010/main">
        <p14:tracePtLst>
          <p14:tracePt t="13600" x="8308975" y="4329113"/>
          <p14:tracePt t="15822"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C780BEB-EB43-4169-A561-73FAEFF408B1}"/>
              </a:ext>
            </a:extLst>
          </p:cNvPr>
          <p:cNvPicPr>
            <a:picLocks noChangeAspect="1"/>
          </p:cNvPicPr>
          <p:nvPr/>
        </p:nvPicPr>
        <p:blipFill>
          <a:blip r:embed="rId5"/>
          <a:stretch>
            <a:fillRect/>
          </a:stretch>
        </p:blipFill>
        <p:spPr>
          <a:xfrm>
            <a:off x="3392920" y="3501630"/>
            <a:ext cx="6657274" cy="3159241"/>
          </a:xfrm>
          <a:prstGeom prst="rect">
            <a:avLst/>
          </a:prstGeom>
        </p:spPr>
      </p:pic>
      <p:sp>
        <p:nvSpPr>
          <p:cNvPr id="2" name="Title 1">
            <a:extLst>
              <a:ext uri="{FF2B5EF4-FFF2-40B4-BE49-F238E27FC236}">
                <a16:creationId xmlns:a16="http://schemas.microsoft.com/office/drawing/2014/main" id="{45B3721E-5232-4838-96B9-8606DF6ABBB1}"/>
              </a:ext>
            </a:extLst>
          </p:cNvPr>
          <p:cNvSpPr>
            <a:spLocks noGrp="1"/>
          </p:cNvSpPr>
          <p:nvPr>
            <p:ph type="title"/>
          </p:nvPr>
        </p:nvSpPr>
        <p:spPr/>
        <p:txBody>
          <a:bodyPr/>
          <a:lstStyle/>
          <a:p>
            <a:r>
              <a:rPr lang="en-GB" dirty="0"/>
              <a:t>Calculating the Rate of Cooling</a:t>
            </a:r>
          </a:p>
        </p:txBody>
      </p:sp>
      <p:sp>
        <p:nvSpPr>
          <p:cNvPr id="3" name="Content Placeholder 2">
            <a:extLst>
              <a:ext uri="{FF2B5EF4-FFF2-40B4-BE49-F238E27FC236}">
                <a16:creationId xmlns:a16="http://schemas.microsoft.com/office/drawing/2014/main" id="{8894D80C-EEF0-439A-9144-8C64CFB35F72}"/>
              </a:ext>
            </a:extLst>
          </p:cNvPr>
          <p:cNvSpPr>
            <a:spLocks noGrp="1"/>
          </p:cNvSpPr>
          <p:nvPr>
            <p:ph idx="1"/>
          </p:nvPr>
        </p:nvSpPr>
        <p:spPr>
          <a:xfrm>
            <a:off x="654666" y="1409368"/>
            <a:ext cx="8543925" cy="4351338"/>
          </a:xfrm>
        </p:spPr>
        <p:txBody>
          <a:bodyPr>
            <a:normAutofit lnSpcReduction="10000"/>
          </a:bodyPr>
          <a:lstStyle/>
          <a:p>
            <a:r>
              <a:rPr lang="en-GB" dirty="0"/>
              <a:t>If your graph is a curve, then you will need to draw a tangent first, then calculate the rate of cooling by using this equation:</a:t>
            </a:r>
          </a:p>
          <a:p>
            <a:pPr>
              <a:lnSpc>
                <a:spcPct val="100000"/>
              </a:lnSpc>
            </a:pPr>
            <a:r>
              <a:rPr lang="en-GB" dirty="0"/>
              <a:t>Rate of cooling = </a:t>
            </a:r>
            <a:r>
              <a:rPr lang="en-GB" u="sng" dirty="0"/>
              <a:t>Change of Temperature (°C)</a:t>
            </a:r>
          </a:p>
          <a:p>
            <a:pPr marL="3235325" indent="0">
              <a:lnSpc>
                <a:spcPct val="100000"/>
              </a:lnSpc>
              <a:spcBef>
                <a:spcPts val="0"/>
              </a:spcBef>
              <a:buNone/>
            </a:pPr>
            <a:r>
              <a:rPr lang="en-GB" dirty="0"/>
              <a:t>Change in Time (min)</a:t>
            </a:r>
          </a:p>
          <a:p>
            <a:pPr marL="0" indent="0">
              <a:lnSpc>
                <a:spcPct val="100000"/>
              </a:lnSpc>
              <a:spcBef>
                <a:spcPts val="0"/>
              </a:spcBef>
              <a:buNone/>
            </a:pPr>
            <a:r>
              <a:rPr lang="en-GB" dirty="0"/>
              <a:t>Rate of</a:t>
            </a:r>
          </a:p>
          <a:p>
            <a:pPr marL="0" indent="0">
              <a:lnSpc>
                <a:spcPct val="100000"/>
              </a:lnSpc>
              <a:spcBef>
                <a:spcPts val="0"/>
              </a:spcBef>
              <a:buNone/>
            </a:pPr>
            <a:r>
              <a:rPr lang="en-GB" dirty="0"/>
              <a:t>cooling =</a:t>
            </a:r>
          </a:p>
          <a:p>
            <a:pPr marL="0" indent="0">
              <a:lnSpc>
                <a:spcPct val="100000"/>
              </a:lnSpc>
              <a:spcBef>
                <a:spcPts val="0"/>
              </a:spcBef>
              <a:buNone/>
            </a:pPr>
            <a:endParaRPr lang="en-GB" dirty="0"/>
          </a:p>
          <a:p>
            <a:pPr marL="180975" indent="0">
              <a:lnSpc>
                <a:spcPct val="100000"/>
              </a:lnSpc>
              <a:spcBef>
                <a:spcPts val="0"/>
              </a:spcBef>
              <a:buNone/>
              <a:tabLst>
                <a:tab pos="180975" algn="l"/>
              </a:tabLst>
            </a:pPr>
            <a:r>
              <a:rPr lang="en-GB" u="sng" dirty="0"/>
              <a:t>8°C</a:t>
            </a:r>
            <a:r>
              <a:rPr lang="en-GB" dirty="0"/>
              <a:t>		= </a:t>
            </a:r>
            <a:r>
              <a:rPr lang="en-GB" u="sng" dirty="0">
                <a:solidFill>
                  <a:srgbClr val="FF0000"/>
                </a:solidFill>
              </a:rPr>
              <a:t>0.8 °C/min</a:t>
            </a:r>
            <a:r>
              <a:rPr lang="en-GB" dirty="0"/>
              <a:t> </a:t>
            </a:r>
            <a:endParaRPr lang="en-GB" u="sng" dirty="0"/>
          </a:p>
          <a:p>
            <a:pPr marL="0" indent="0">
              <a:lnSpc>
                <a:spcPct val="100000"/>
              </a:lnSpc>
              <a:spcBef>
                <a:spcPts val="0"/>
              </a:spcBef>
              <a:buNone/>
            </a:pPr>
            <a:r>
              <a:rPr lang="en-GB" dirty="0"/>
              <a:t>10 min</a:t>
            </a:r>
          </a:p>
          <a:p>
            <a:pPr marL="0" indent="0">
              <a:lnSpc>
                <a:spcPct val="100000"/>
              </a:lnSpc>
              <a:spcBef>
                <a:spcPts val="0"/>
              </a:spcBef>
              <a:buNone/>
            </a:pPr>
            <a:r>
              <a:rPr lang="en-GB" dirty="0"/>
              <a:t> </a:t>
            </a:r>
          </a:p>
          <a:p>
            <a:pPr marL="3235325" indent="0">
              <a:lnSpc>
                <a:spcPct val="100000"/>
              </a:lnSpc>
              <a:spcBef>
                <a:spcPts val="0"/>
              </a:spcBef>
              <a:buNone/>
            </a:pPr>
            <a:endParaRPr lang="en-GB" dirty="0"/>
          </a:p>
        </p:txBody>
      </p:sp>
      <p:cxnSp>
        <p:nvCxnSpPr>
          <p:cNvPr id="13" name="Straight Arrow Connector 12">
            <a:extLst>
              <a:ext uri="{FF2B5EF4-FFF2-40B4-BE49-F238E27FC236}">
                <a16:creationId xmlns:a16="http://schemas.microsoft.com/office/drawing/2014/main" id="{31C20D78-1FDA-4B77-8584-076A8F68711F}"/>
              </a:ext>
            </a:extLst>
          </p:cNvPr>
          <p:cNvCxnSpPr>
            <a:cxnSpLocks/>
          </p:cNvCxnSpPr>
          <p:nvPr/>
        </p:nvCxnSpPr>
        <p:spPr>
          <a:xfrm>
            <a:off x="5286998" y="4599164"/>
            <a:ext cx="0" cy="1109835"/>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047632-5ADE-4309-ABCB-F0FD6E9FB3C6}"/>
              </a:ext>
            </a:extLst>
          </p:cNvPr>
          <p:cNvCxnSpPr>
            <a:cxnSpLocks/>
          </p:cNvCxnSpPr>
          <p:nvPr/>
        </p:nvCxnSpPr>
        <p:spPr>
          <a:xfrm flipH="1">
            <a:off x="5286998" y="5708999"/>
            <a:ext cx="3697515" cy="0"/>
          </a:xfrm>
          <a:prstGeom prst="straightConnector1">
            <a:avLst/>
          </a:prstGeom>
          <a:ln w="381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B30CD1A-DB6B-415F-B297-7B54E733FDD1}"/>
              </a:ext>
            </a:extLst>
          </p:cNvPr>
          <p:cNvSpPr/>
          <p:nvPr/>
        </p:nvSpPr>
        <p:spPr>
          <a:xfrm>
            <a:off x="5351918" y="4881195"/>
            <a:ext cx="595036"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8</a:t>
            </a:r>
            <a:r>
              <a:rPr lang="en-GB" sz="2000" dirty="0"/>
              <a:t> °C</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A5613A0C-DF8D-473C-85B1-721DC2BD44BD}"/>
              </a:ext>
            </a:extLst>
          </p:cNvPr>
          <p:cNvSpPr/>
          <p:nvPr/>
        </p:nvSpPr>
        <p:spPr>
          <a:xfrm>
            <a:off x="6737850" y="5708999"/>
            <a:ext cx="1348895" cy="400110"/>
          </a:xfrm>
          <a:prstGeom prst="rect">
            <a:avLst/>
          </a:prstGeom>
          <a:noFill/>
        </p:spPr>
        <p:txBody>
          <a:bodyPr wrap="none" lIns="91440" tIns="45720" rIns="91440" bIns="45720">
            <a:spAutoFit/>
          </a:bodyPr>
          <a:lstStyle/>
          <a:p>
            <a:pPr algn="ctr"/>
            <a:r>
              <a:rPr lang="en-US" sz="2000" b="0" cap="none" spc="0">
                <a:ln w="0"/>
                <a:solidFill>
                  <a:schemeClr val="tx1"/>
                </a:solidFill>
                <a:effectLst>
                  <a:outerShdw blurRad="38100" dist="19050" dir="2700000" algn="tl" rotWithShape="0">
                    <a:schemeClr val="dk1">
                      <a:alpha val="40000"/>
                    </a:schemeClr>
                  </a:outerShdw>
                </a:effectLst>
              </a:rPr>
              <a:t>10</a:t>
            </a:r>
            <a:r>
              <a:rPr lang="en-GB" sz="2000"/>
              <a:t> </a:t>
            </a:r>
            <a:r>
              <a:rPr lang="en-GB" sz="2000" dirty="0"/>
              <a:t>minutes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5" name="Freeform: Shape 4">
            <a:extLst>
              <a:ext uri="{FF2B5EF4-FFF2-40B4-BE49-F238E27FC236}">
                <a16:creationId xmlns:a16="http://schemas.microsoft.com/office/drawing/2014/main" id="{3837B1B0-D06C-408C-BE59-12AE2F686AD8}"/>
              </a:ext>
            </a:extLst>
          </p:cNvPr>
          <p:cNvSpPr/>
          <p:nvPr/>
        </p:nvSpPr>
        <p:spPr>
          <a:xfrm>
            <a:off x="5418161" y="4367284"/>
            <a:ext cx="3780430" cy="1119116"/>
          </a:xfrm>
          <a:custGeom>
            <a:avLst/>
            <a:gdLst>
              <a:gd name="connsiteX0" fmla="*/ 0 w 3780430"/>
              <a:gd name="connsiteY0" fmla="*/ 0 h 1119116"/>
              <a:gd name="connsiteX1" fmla="*/ 1228299 w 3780430"/>
              <a:gd name="connsiteY1" fmla="*/ 655092 h 1119116"/>
              <a:gd name="connsiteX2" fmla="*/ 3780430 w 3780430"/>
              <a:gd name="connsiteY2" fmla="*/ 1119116 h 1119116"/>
            </a:gdLst>
            <a:ahLst/>
            <a:cxnLst>
              <a:cxn ang="0">
                <a:pos x="connsiteX0" y="connsiteY0"/>
              </a:cxn>
              <a:cxn ang="0">
                <a:pos x="connsiteX1" y="connsiteY1"/>
              </a:cxn>
              <a:cxn ang="0">
                <a:pos x="connsiteX2" y="connsiteY2"/>
              </a:cxn>
            </a:cxnLst>
            <a:rect l="l" t="t" r="r" b="b"/>
            <a:pathLst>
              <a:path w="3780430" h="1119116">
                <a:moveTo>
                  <a:pt x="0" y="0"/>
                </a:moveTo>
                <a:cubicBezTo>
                  <a:pt x="299113" y="234286"/>
                  <a:pt x="598227" y="468573"/>
                  <a:pt x="1228299" y="655092"/>
                </a:cubicBezTo>
                <a:cubicBezTo>
                  <a:pt x="1858371" y="841611"/>
                  <a:pt x="2819400" y="980363"/>
                  <a:pt x="3780430" y="111911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C4E7B0D0-F798-40C3-B288-86BD814A86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1850970819"/>
      </p:ext>
    </p:extLst>
  </p:cSld>
  <p:clrMapOvr>
    <a:masterClrMapping/>
  </p:clrMapOvr>
  <mc:AlternateContent xmlns:mc="http://schemas.openxmlformats.org/markup-compatibility/2006">
    <mc:Choice xmlns:p14="http://schemas.microsoft.com/office/powerpoint/2010/main" Requires="p14">
      <p:transition spd="slow" p14:dur="2000" advTm="21233"/>
    </mc:Choice>
    <mc:Fallback>
      <p:transition spd="slow" advTm="2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18" grpId="0"/>
      <p:bldP spid="20"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06EDF79E-159B-4C23-A7CD-F8E4BC35C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967" y="92099"/>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647038" y="489892"/>
            <a:ext cx="5906165" cy="1250764"/>
          </a:xfrm>
        </p:spPr>
        <p:txBody>
          <a:bodyPr>
            <a:normAutofit fontScale="90000"/>
          </a:bodyPr>
          <a:lstStyle/>
          <a:p>
            <a:pPr algn="ctr"/>
            <a:r>
              <a:rPr lang="en-GB" dirty="0"/>
              <a:t>Errors-Zero, Systematic, Random</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699827" y="1677771"/>
            <a:ext cx="8825168" cy="5050817"/>
          </a:xfrm>
        </p:spPr>
        <p:txBody>
          <a:bodyPr>
            <a:noAutofit/>
          </a:bodyPr>
          <a:lstStyle/>
          <a:p>
            <a:pPr>
              <a:lnSpc>
                <a:spcPct val="80000"/>
              </a:lnSpc>
              <a:spcBef>
                <a:spcPts val="100"/>
              </a:spcBef>
            </a:pPr>
            <a:r>
              <a:rPr lang="en-US" sz="2400" b="1" dirty="0">
                <a:ln w="0"/>
                <a:solidFill>
                  <a:srgbClr val="FF0000"/>
                </a:solidFill>
              </a:rPr>
              <a:t>Errors</a:t>
            </a:r>
            <a:r>
              <a:rPr lang="en-US" sz="2400" dirty="0">
                <a:ln w="0"/>
              </a:rPr>
              <a:t>-Data that is not the same as the true value, e.g. </a:t>
            </a:r>
            <a:r>
              <a:rPr lang="en-US" sz="2400" dirty="0">
                <a:ln w="0"/>
                <a:solidFill>
                  <a:srgbClr val="FF0000"/>
                </a:solidFill>
              </a:rPr>
              <a:t>if the true value is +0.15g and your measurement is +0.14g, then an error has occurred.</a:t>
            </a:r>
          </a:p>
          <a:p>
            <a:pPr>
              <a:lnSpc>
                <a:spcPct val="80000"/>
              </a:lnSpc>
              <a:spcBef>
                <a:spcPts val="100"/>
              </a:spcBef>
            </a:pPr>
            <a:r>
              <a:rPr lang="en-US" sz="2400" b="1" dirty="0">
                <a:ln w="0"/>
                <a:solidFill>
                  <a:srgbClr val="FF0000"/>
                </a:solidFill>
              </a:rPr>
              <a:t>Zero Error</a:t>
            </a:r>
            <a:r>
              <a:rPr lang="en-US" sz="2400" dirty="0">
                <a:ln w="0"/>
              </a:rPr>
              <a:t>-False reading when the true value should be zero (0). It is a type of systematic error.</a:t>
            </a:r>
            <a:endParaRPr lang="en-US" sz="2400" b="1" dirty="0">
              <a:ln w="0"/>
              <a:solidFill>
                <a:srgbClr val="FF0000"/>
              </a:solidFill>
            </a:endParaRPr>
          </a:p>
          <a:p>
            <a:pPr>
              <a:lnSpc>
                <a:spcPct val="80000"/>
              </a:lnSpc>
              <a:spcBef>
                <a:spcPts val="100"/>
              </a:spcBef>
            </a:pPr>
            <a:r>
              <a:rPr lang="en-US" sz="2400" b="1" dirty="0">
                <a:ln w="0"/>
                <a:solidFill>
                  <a:srgbClr val="FF0000"/>
                </a:solidFill>
              </a:rPr>
              <a:t>Did the </a:t>
            </a:r>
            <a:r>
              <a:rPr lang="en-US" sz="2400" b="1" dirty="0">
                <a:ln w="0"/>
                <a:solidFill>
                  <a:srgbClr val="0070C0"/>
                </a:solidFill>
              </a:rPr>
              <a:t>thermometer</a:t>
            </a:r>
            <a:r>
              <a:rPr lang="en-US" sz="2400" b="1" dirty="0">
                <a:ln w="0"/>
                <a:solidFill>
                  <a:srgbClr val="FF0000"/>
                </a:solidFill>
              </a:rPr>
              <a:t> return to zero after measuring </a:t>
            </a:r>
            <a:r>
              <a:rPr lang="en-US" sz="2400" b="1" dirty="0">
                <a:ln w="0"/>
                <a:solidFill>
                  <a:srgbClr val="0070C0"/>
                </a:solidFill>
              </a:rPr>
              <a:t>water temperature</a:t>
            </a:r>
            <a:r>
              <a:rPr lang="en-US" sz="2400" b="1" dirty="0">
                <a:ln w="0"/>
                <a:solidFill>
                  <a:srgbClr val="FF0000"/>
                </a:solidFill>
              </a:rPr>
              <a:t>? </a:t>
            </a:r>
          </a:p>
          <a:p>
            <a:pPr>
              <a:lnSpc>
                <a:spcPct val="80000"/>
              </a:lnSpc>
              <a:spcBef>
                <a:spcPts val="100"/>
              </a:spcBef>
            </a:pPr>
            <a:r>
              <a:rPr lang="en-US" sz="2400" b="1" dirty="0">
                <a:ln w="0"/>
                <a:solidFill>
                  <a:srgbClr val="FF0000"/>
                </a:solidFill>
              </a:rPr>
              <a:t>Systematic Error</a:t>
            </a:r>
            <a:r>
              <a:rPr lang="en-US" sz="2400" dirty="0">
                <a:ln w="0"/>
              </a:rPr>
              <a:t>-Measurements that differ from the true value by a consistent amount each time. It cannot be fixed by repeating. A new technique or set of equipment should be tried and results compared.</a:t>
            </a:r>
          </a:p>
          <a:p>
            <a:pPr>
              <a:lnSpc>
                <a:spcPct val="80000"/>
              </a:lnSpc>
              <a:spcBef>
                <a:spcPts val="100"/>
              </a:spcBef>
            </a:pPr>
            <a:r>
              <a:rPr lang="en-US" sz="2400" b="1" dirty="0">
                <a:ln w="0"/>
                <a:solidFill>
                  <a:srgbClr val="FF0000"/>
                </a:solidFill>
              </a:rPr>
              <a:t>How might trying to </a:t>
            </a:r>
            <a:r>
              <a:rPr lang="en-US" sz="2400" b="1" dirty="0">
                <a:ln w="0"/>
                <a:solidFill>
                  <a:srgbClr val="0070C0"/>
                </a:solidFill>
              </a:rPr>
              <a:t>keep all the insulation the same thickness</a:t>
            </a:r>
            <a:r>
              <a:rPr lang="en-US" sz="2400" b="1" dirty="0">
                <a:ln w="0"/>
                <a:solidFill>
                  <a:srgbClr val="FF0000"/>
                </a:solidFill>
              </a:rPr>
              <a:t> affect the results?</a:t>
            </a:r>
            <a:r>
              <a:rPr lang="en-US" sz="2400" dirty="0">
                <a:ln w="0"/>
              </a:rPr>
              <a:t> </a:t>
            </a:r>
          </a:p>
          <a:p>
            <a:pPr>
              <a:lnSpc>
                <a:spcPct val="80000"/>
              </a:lnSpc>
              <a:spcBef>
                <a:spcPts val="100"/>
              </a:spcBef>
            </a:pPr>
            <a:r>
              <a:rPr lang="en-US" sz="2400" b="1" dirty="0">
                <a:ln w="0"/>
                <a:solidFill>
                  <a:srgbClr val="FF0000"/>
                </a:solidFill>
              </a:rPr>
              <a:t>Random Error</a:t>
            </a:r>
            <a:r>
              <a:rPr lang="en-US" sz="2400" dirty="0">
                <a:ln w="0"/>
              </a:rPr>
              <a:t>-Introduced in any measurement with a spread from the true value. They cannot be corrected only reduced by making more measurements and calculating a new mean.</a:t>
            </a:r>
          </a:p>
          <a:p>
            <a:pPr>
              <a:lnSpc>
                <a:spcPct val="80000"/>
              </a:lnSpc>
              <a:spcBef>
                <a:spcPts val="100"/>
              </a:spcBef>
            </a:pPr>
            <a:r>
              <a:rPr lang="en-US" sz="2400" b="1" dirty="0">
                <a:ln w="0"/>
                <a:solidFill>
                  <a:srgbClr val="FF0000"/>
                </a:solidFill>
              </a:rPr>
              <a:t>Do any of your results show random errors-how can you tell?</a:t>
            </a:r>
            <a:endParaRPr lang="en-US" sz="2400" dirty="0">
              <a:ln w="0"/>
              <a:solidFill>
                <a:srgbClr val="FF0000"/>
              </a:solidFill>
            </a:endParaRPr>
          </a:p>
        </p:txBody>
      </p:sp>
      <p:sp>
        <p:nvSpPr>
          <p:cNvPr id="5" name="Oval 4">
            <a:extLst>
              <a:ext uri="{FF2B5EF4-FFF2-40B4-BE49-F238E27FC236}">
                <a16:creationId xmlns:a16="http://schemas.microsoft.com/office/drawing/2014/main" id="{143157CE-68A6-48F5-AB48-25CCDA6E532A}"/>
              </a:ext>
            </a:extLst>
          </p:cNvPr>
          <p:cNvSpPr/>
          <p:nvPr/>
        </p:nvSpPr>
        <p:spPr>
          <a:xfrm>
            <a:off x="8250266" y="765085"/>
            <a:ext cx="1274735" cy="71260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746FD8DE-DA53-4435-BE72-A5296F9DF5F0}"/>
              </a:ext>
            </a:extLst>
          </p:cNvPr>
          <p:cNvSpPr txBox="1"/>
          <p:nvPr/>
        </p:nvSpPr>
        <p:spPr>
          <a:xfrm>
            <a:off x="445228" y="129413"/>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pic>
        <p:nvPicPr>
          <p:cNvPr id="4" name="Audio 3">
            <a:hlinkClick r:id="" action="ppaction://media"/>
            <a:extLst>
              <a:ext uri="{FF2B5EF4-FFF2-40B4-BE49-F238E27FC236}">
                <a16:creationId xmlns:a16="http://schemas.microsoft.com/office/drawing/2014/main" id="{4CDA585C-5DF2-4B12-A426-CE9F362603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736871"/>
      </p:ext>
    </p:extLst>
  </p:cSld>
  <p:clrMapOvr>
    <a:masterClrMapping/>
  </p:clrMapOvr>
  <mc:AlternateContent xmlns:mc="http://schemas.openxmlformats.org/markup-compatibility/2006">
    <mc:Choice xmlns:p14="http://schemas.microsoft.com/office/powerpoint/2010/main" Requires="p14">
      <p:transition spd="slow" p14:dur="2000" advTm="39878"/>
    </mc:Choice>
    <mc:Fallback>
      <p:transition spd="slow" advTm="3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4AE8824F-A3F2-4DDA-8672-08807C926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6890" y="116040"/>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647038" y="424255"/>
            <a:ext cx="5906165" cy="1316401"/>
          </a:xfrm>
        </p:spPr>
        <p:txBody>
          <a:bodyPr>
            <a:normAutofit/>
          </a:bodyPr>
          <a:lstStyle/>
          <a:p>
            <a:pPr algn="ctr"/>
            <a:r>
              <a:rPr lang="en-GB" dirty="0"/>
              <a:t>Errors-Zero, Systematic, Random</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699827" y="1677771"/>
            <a:ext cx="7886700" cy="4148232"/>
          </a:xfrm>
        </p:spPr>
        <p:txBody>
          <a:bodyPr>
            <a:normAutofit fontScale="92500" lnSpcReduction="20000"/>
          </a:bodyPr>
          <a:lstStyle/>
          <a:p>
            <a:r>
              <a:rPr lang="en-US" b="1" dirty="0">
                <a:ln w="0"/>
              </a:rPr>
              <a:t>Zero Error</a:t>
            </a:r>
            <a:r>
              <a:rPr lang="en-US" dirty="0">
                <a:ln w="0"/>
              </a:rPr>
              <a:t>-</a:t>
            </a:r>
            <a:r>
              <a:rPr lang="en-US" b="1" dirty="0">
                <a:ln w="0"/>
              </a:rPr>
              <a:t>Did the </a:t>
            </a:r>
            <a:r>
              <a:rPr lang="en-US" b="1" dirty="0">
                <a:ln w="0"/>
                <a:solidFill>
                  <a:srgbClr val="FF0000"/>
                </a:solidFill>
              </a:rPr>
              <a:t>thermometer</a:t>
            </a:r>
            <a:r>
              <a:rPr lang="en-US" b="1" dirty="0">
                <a:ln w="0"/>
              </a:rPr>
              <a:t> return to zero after measuring the </a:t>
            </a:r>
            <a:r>
              <a:rPr lang="en-US" b="1" dirty="0">
                <a:ln w="0"/>
                <a:solidFill>
                  <a:srgbClr val="FF0000"/>
                </a:solidFill>
              </a:rPr>
              <a:t>temperature of the water</a:t>
            </a:r>
            <a:r>
              <a:rPr lang="en-US" b="1" dirty="0">
                <a:ln w="0"/>
              </a:rPr>
              <a:t>?</a:t>
            </a:r>
          </a:p>
          <a:p>
            <a:r>
              <a:rPr lang="en-US" b="1" dirty="0">
                <a:ln w="0"/>
              </a:rPr>
              <a:t> </a:t>
            </a:r>
            <a:r>
              <a:rPr lang="en-US" dirty="0">
                <a:ln w="0"/>
                <a:solidFill>
                  <a:srgbClr val="FF0000"/>
                </a:solidFill>
              </a:rPr>
              <a:t>We did not check, as taking out the thermometer between readings would affect the results.</a:t>
            </a:r>
          </a:p>
          <a:p>
            <a:r>
              <a:rPr lang="en-US" b="1" dirty="0">
                <a:ln w="0"/>
              </a:rPr>
              <a:t>Systematic-How might trying to </a:t>
            </a:r>
            <a:r>
              <a:rPr lang="en-US" b="1" dirty="0">
                <a:ln w="0"/>
                <a:solidFill>
                  <a:srgbClr val="0070C0"/>
                </a:solidFill>
              </a:rPr>
              <a:t>keep all the insulation the same thickness</a:t>
            </a:r>
            <a:r>
              <a:rPr lang="en-US" b="1" dirty="0">
                <a:ln w="0"/>
                <a:solidFill>
                  <a:srgbClr val="FF0000"/>
                </a:solidFill>
              </a:rPr>
              <a:t> </a:t>
            </a:r>
            <a:r>
              <a:rPr lang="en-US" b="1" dirty="0">
                <a:ln w="0"/>
              </a:rPr>
              <a:t>affect the results?</a:t>
            </a:r>
            <a:endParaRPr lang="en-US" dirty="0">
              <a:ln w="0"/>
            </a:endParaRPr>
          </a:p>
          <a:p>
            <a:r>
              <a:rPr lang="en-US" dirty="0">
                <a:ln w="0"/>
                <a:solidFill>
                  <a:srgbClr val="FF0000"/>
                </a:solidFill>
              </a:rPr>
              <a:t>It was difficult to keep the same thickness, as doing this would involve increasing the layers of insulation.</a:t>
            </a:r>
          </a:p>
          <a:p>
            <a:r>
              <a:rPr lang="en-US" b="1" dirty="0">
                <a:ln w="0"/>
              </a:rPr>
              <a:t>Random-Do any of your results show random errors-how can you tell?</a:t>
            </a:r>
            <a:endParaRPr lang="en-US" dirty="0">
              <a:ln w="0"/>
            </a:endParaRPr>
          </a:p>
          <a:p>
            <a:r>
              <a:rPr lang="en-US" dirty="0">
                <a:ln w="0"/>
                <a:solidFill>
                  <a:srgbClr val="FF0000"/>
                </a:solidFill>
              </a:rPr>
              <a:t>For example: We cannot tell, as we only obtained one set of results.</a:t>
            </a:r>
          </a:p>
          <a:p>
            <a:endParaRPr lang="en-US" dirty="0">
              <a:ln w="0"/>
              <a:solidFill>
                <a:srgbClr val="FF0000"/>
              </a:solidFill>
            </a:endParaRPr>
          </a:p>
          <a:p>
            <a:endParaRPr lang="en-GB" dirty="0"/>
          </a:p>
        </p:txBody>
      </p:sp>
      <p:sp>
        <p:nvSpPr>
          <p:cNvPr id="5" name="Oval 4">
            <a:extLst>
              <a:ext uri="{FF2B5EF4-FFF2-40B4-BE49-F238E27FC236}">
                <a16:creationId xmlns:a16="http://schemas.microsoft.com/office/drawing/2014/main" id="{143157CE-68A6-48F5-AB48-25CCDA6E532A}"/>
              </a:ext>
            </a:extLst>
          </p:cNvPr>
          <p:cNvSpPr/>
          <p:nvPr/>
        </p:nvSpPr>
        <p:spPr>
          <a:xfrm>
            <a:off x="8299189" y="789026"/>
            <a:ext cx="1274735" cy="71260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12A5855E-E9CE-4A46-8FBA-EF2F203A0E6D}"/>
              </a:ext>
            </a:extLst>
          </p:cNvPr>
          <p:cNvSpPr txBox="1"/>
          <p:nvPr/>
        </p:nvSpPr>
        <p:spPr>
          <a:xfrm>
            <a:off x="445228" y="101090"/>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spTree>
    <p:extLst>
      <p:ext uri="{BB962C8B-B14F-4D97-AF65-F5344CB8AC3E}">
        <p14:creationId xmlns:p14="http://schemas.microsoft.com/office/powerpoint/2010/main" val="34356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B0FC5EE0-E740-436D-88A3-B80B4E778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968" y="1"/>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631851" y="376527"/>
            <a:ext cx="7246455" cy="1649643"/>
          </a:xfrm>
        </p:spPr>
        <p:txBody>
          <a:bodyPr>
            <a:normAutofit/>
          </a:bodyPr>
          <a:lstStyle/>
          <a:p>
            <a:pPr algn="ctr"/>
            <a:r>
              <a:rPr lang="en-GB" dirty="0"/>
              <a:t>Errors-Measurement, Anomalies, Uncertainty </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814953" y="1914088"/>
            <a:ext cx="7886700" cy="4567386"/>
          </a:xfrm>
        </p:spPr>
        <p:txBody>
          <a:bodyPr>
            <a:normAutofit fontScale="85000" lnSpcReduction="10000"/>
          </a:bodyPr>
          <a:lstStyle/>
          <a:p>
            <a:r>
              <a:rPr lang="en-US" b="1" dirty="0">
                <a:ln w="0"/>
                <a:solidFill>
                  <a:srgbClr val="FF0000"/>
                </a:solidFill>
              </a:rPr>
              <a:t>Measurement Error</a:t>
            </a:r>
            <a:r>
              <a:rPr lang="en-US" dirty="0">
                <a:ln w="0"/>
              </a:rPr>
              <a:t>-measurements that are difference</a:t>
            </a:r>
            <a:br>
              <a:rPr lang="en-US" dirty="0">
                <a:ln w="0"/>
              </a:rPr>
            </a:br>
            <a:r>
              <a:rPr lang="en-US" dirty="0">
                <a:ln w="0"/>
              </a:rPr>
              <a:t>between our values and the true value</a:t>
            </a:r>
            <a:r>
              <a:rPr lang="en-US" dirty="0">
                <a:ln w="0"/>
                <a:solidFill>
                  <a:srgbClr val="7030A0"/>
                </a:solidFill>
              </a:rPr>
              <a:t>.</a:t>
            </a:r>
          </a:p>
          <a:p>
            <a:r>
              <a:rPr lang="en-US" b="1" dirty="0">
                <a:ln w="0"/>
                <a:solidFill>
                  <a:srgbClr val="FF0000"/>
                </a:solidFill>
              </a:rPr>
              <a:t>If the true value was the mean. Calculate the measurement error.</a:t>
            </a:r>
          </a:p>
          <a:p>
            <a:r>
              <a:rPr lang="en-US" b="1" dirty="0">
                <a:ln w="0"/>
                <a:solidFill>
                  <a:srgbClr val="FF0000"/>
                </a:solidFill>
              </a:rPr>
              <a:t>Anomalies</a:t>
            </a:r>
            <a:r>
              <a:rPr lang="en-US" dirty="0">
                <a:ln w="0"/>
              </a:rPr>
              <a:t>-Values  which are judged not to be a part of the variation caused by random uncertainty.</a:t>
            </a:r>
            <a:endParaRPr lang="en-US" b="1" dirty="0">
              <a:ln w="0"/>
              <a:solidFill>
                <a:srgbClr val="FF0000"/>
              </a:solidFill>
            </a:endParaRPr>
          </a:p>
          <a:p>
            <a:r>
              <a:rPr lang="en-US" b="1" dirty="0">
                <a:ln w="0"/>
                <a:solidFill>
                  <a:srgbClr val="FF0000"/>
                </a:solidFill>
              </a:rPr>
              <a:t>Do any of your results look like Anomalies-How do you know?</a:t>
            </a:r>
            <a:endParaRPr lang="en-US" dirty="0">
              <a:ln w="0"/>
              <a:solidFill>
                <a:srgbClr val="FF0000"/>
              </a:solidFill>
            </a:endParaRPr>
          </a:p>
          <a:p>
            <a:r>
              <a:rPr lang="en-US" b="1" dirty="0">
                <a:ln w="0"/>
                <a:solidFill>
                  <a:srgbClr val="FF0000"/>
                </a:solidFill>
              </a:rPr>
              <a:t>Uncertainty</a:t>
            </a:r>
            <a:r>
              <a:rPr lang="en-US" dirty="0">
                <a:ln w="0"/>
              </a:rPr>
              <a:t>-Interval within which the true value lies. This is the number halfway between the values </a:t>
            </a:r>
            <a:r>
              <a:rPr lang="en-US" dirty="0">
                <a:ln w="0"/>
                <a:latin typeface="Calibri" panose="020F0502020204030204" pitchFamily="34" charset="0"/>
                <a:cs typeface="Calibri" panose="020F0502020204030204" pitchFamily="34" charset="0"/>
              </a:rPr>
              <a:t>± difference. </a:t>
            </a:r>
            <a:r>
              <a:rPr lang="en-US" i="1" dirty="0">
                <a:ln w="0"/>
                <a:solidFill>
                  <a:srgbClr val="FF0000"/>
                </a:solidFill>
                <a:latin typeface="Calibri" panose="020F0502020204030204" pitchFamily="34" charset="0"/>
                <a:cs typeface="Calibri" panose="020F0502020204030204" pitchFamily="34" charset="0"/>
              </a:rPr>
              <a:t>E.g. between 10 and 16. Uncertainty is 13 ± 3.</a:t>
            </a:r>
            <a:endParaRPr lang="en-US" i="1" dirty="0">
              <a:ln w="0"/>
              <a:solidFill>
                <a:srgbClr val="FF0000"/>
              </a:solidFill>
            </a:endParaRPr>
          </a:p>
          <a:p>
            <a:r>
              <a:rPr lang="en-US" b="1" dirty="0">
                <a:ln w="0"/>
                <a:solidFill>
                  <a:srgbClr val="FF0000"/>
                </a:solidFill>
              </a:rPr>
              <a:t>If the true value lies between the highest and lowest measurements. Calculate it for your experiment.</a:t>
            </a:r>
            <a:endParaRPr lang="en-US" dirty="0">
              <a:ln w="0"/>
              <a:solidFill>
                <a:srgbClr val="FF0000"/>
              </a:solidFill>
            </a:endParaRPr>
          </a:p>
          <a:p>
            <a:endParaRPr lang="en-US" dirty="0">
              <a:ln w="0"/>
              <a:solidFill>
                <a:srgbClr val="FF0000"/>
              </a:solidFill>
            </a:endParaRPr>
          </a:p>
          <a:p>
            <a:endParaRPr lang="en-GB" dirty="0"/>
          </a:p>
        </p:txBody>
      </p:sp>
      <p:sp>
        <p:nvSpPr>
          <p:cNvPr id="5" name="Oval 4">
            <a:extLst>
              <a:ext uri="{FF2B5EF4-FFF2-40B4-BE49-F238E27FC236}">
                <a16:creationId xmlns:a16="http://schemas.microsoft.com/office/drawing/2014/main" id="{143157CE-68A6-48F5-AB48-25CCDA6E532A}"/>
              </a:ext>
            </a:extLst>
          </p:cNvPr>
          <p:cNvSpPr/>
          <p:nvPr/>
        </p:nvSpPr>
        <p:spPr>
          <a:xfrm>
            <a:off x="7878306" y="607971"/>
            <a:ext cx="1646695" cy="77761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15CED714-FCC4-4C79-9AFC-8DF7B13EEEEB}"/>
              </a:ext>
            </a:extLst>
          </p:cNvPr>
          <p:cNvSpPr txBox="1"/>
          <p:nvPr/>
        </p:nvSpPr>
        <p:spPr>
          <a:xfrm>
            <a:off x="445228" y="53362"/>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spTree>
    <p:extLst>
      <p:ext uri="{BB962C8B-B14F-4D97-AF65-F5344CB8AC3E}">
        <p14:creationId xmlns:p14="http://schemas.microsoft.com/office/powerpoint/2010/main" val="24809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3D66A448-5E87-4D8C-BCDD-7D1397BE8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013" y="1"/>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596896" y="421729"/>
            <a:ext cx="7246455" cy="1355271"/>
          </a:xfrm>
        </p:spPr>
        <p:txBody>
          <a:bodyPr>
            <a:normAutofit/>
          </a:bodyPr>
          <a:lstStyle/>
          <a:p>
            <a:pPr algn="ctr"/>
            <a:r>
              <a:rPr lang="en-GB" dirty="0"/>
              <a:t>Errors-Measurement, Anomalies, Uncertainty </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699827" y="1894122"/>
            <a:ext cx="7886700" cy="4619220"/>
          </a:xfrm>
        </p:spPr>
        <p:txBody>
          <a:bodyPr>
            <a:normAutofit fontScale="92500" lnSpcReduction="20000"/>
          </a:bodyPr>
          <a:lstStyle/>
          <a:p>
            <a:r>
              <a:rPr lang="en-US" b="1" dirty="0">
                <a:ln w="0"/>
                <a:solidFill>
                  <a:srgbClr val="FF0000"/>
                </a:solidFill>
              </a:rPr>
              <a:t>Measurement Error</a:t>
            </a:r>
            <a:r>
              <a:rPr lang="en-US" dirty="0">
                <a:ln w="0"/>
              </a:rPr>
              <a:t>- </a:t>
            </a:r>
            <a:r>
              <a:rPr lang="en-US" b="1" dirty="0">
                <a:ln w="0"/>
              </a:rPr>
              <a:t>If the true value was the mean.</a:t>
            </a:r>
            <a:br>
              <a:rPr lang="en-US" b="1" dirty="0">
                <a:ln w="0"/>
              </a:rPr>
            </a:br>
            <a:r>
              <a:rPr lang="en-US" b="1" dirty="0">
                <a:ln w="0"/>
              </a:rPr>
              <a:t>Calculate the measurement error.</a:t>
            </a:r>
          </a:p>
          <a:p>
            <a:r>
              <a:rPr lang="en-US" dirty="0">
                <a:ln w="0"/>
                <a:solidFill>
                  <a:srgbClr val="FF0000"/>
                </a:solidFill>
              </a:rPr>
              <a:t>For example: We did not calculate a mean, so we cannot calculate the measurement error.</a:t>
            </a:r>
          </a:p>
          <a:p>
            <a:r>
              <a:rPr lang="en-US" b="1" dirty="0">
                <a:ln w="0"/>
                <a:solidFill>
                  <a:srgbClr val="FF0000"/>
                </a:solidFill>
              </a:rPr>
              <a:t>Anomalies</a:t>
            </a:r>
            <a:r>
              <a:rPr lang="en-US" dirty="0">
                <a:ln w="0"/>
              </a:rPr>
              <a:t>- </a:t>
            </a:r>
            <a:r>
              <a:rPr lang="en-US" b="1" dirty="0">
                <a:ln w="0"/>
              </a:rPr>
              <a:t>Do any of your results look like Anomalies-How do you know?</a:t>
            </a:r>
          </a:p>
          <a:p>
            <a:r>
              <a:rPr lang="en-US" dirty="0">
                <a:ln w="0"/>
                <a:solidFill>
                  <a:srgbClr val="FF0000"/>
                </a:solidFill>
              </a:rPr>
              <a:t>For example: We only obtained one set of results, so we cannot spot anomalies easily.</a:t>
            </a:r>
          </a:p>
          <a:p>
            <a:r>
              <a:rPr lang="en-US" b="1" dirty="0">
                <a:ln w="0"/>
                <a:solidFill>
                  <a:srgbClr val="FF0000"/>
                </a:solidFill>
              </a:rPr>
              <a:t>Uncertainty</a:t>
            </a:r>
            <a:r>
              <a:rPr lang="en-US" dirty="0">
                <a:ln w="0"/>
              </a:rPr>
              <a:t>- </a:t>
            </a:r>
            <a:r>
              <a:rPr lang="en-US" b="1" dirty="0">
                <a:ln w="0"/>
              </a:rPr>
              <a:t>If the true value lies between the highest and lowest measurements. Calculate it for your experiment.</a:t>
            </a:r>
          </a:p>
          <a:p>
            <a:r>
              <a:rPr lang="en-US" dirty="0">
                <a:ln w="0"/>
                <a:solidFill>
                  <a:srgbClr val="FF0000"/>
                </a:solidFill>
              </a:rPr>
              <a:t>For example: We did not calculate a mean, so we cannot calculate the uncertainty this way.</a:t>
            </a:r>
          </a:p>
          <a:p>
            <a:endParaRPr lang="en-US" dirty="0">
              <a:ln w="0"/>
              <a:solidFill>
                <a:srgbClr val="FF0000"/>
              </a:solidFill>
            </a:endParaRPr>
          </a:p>
          <a:p>
            <a:endParaRPr lang="en-GB" dirty="0"/>
          </a:p>
        </p:txBody>
      </p:sp>
      <p:sp>
        <p:nvSpPr>
          <p:cNvPr id="5" name="Oval 4">
            <a:extLst>
              <a:ext uri="{FF2B5EF4-FFF2-40B4-BE49-F238E27FC236}">
                <a16:creationId xmlns:a16="http://schemas.microsoft.com/office/drawing/2014/main" id="{143157CE-68A6-48F5-AB48-25CCDA6E532A}"/>
              </a:ext>
            </a:extLst>
          </p:cNvPr>
          <p:cNvSpPr/>
          <p:nvPr/>
        </p:nvSpPr>
        <p:spPr>
          <a:xfrm>
            <a:off x="7843351" y="607971"/>
            <a:ext cx="1646695" cy="77761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052D0196-BF95-4D28-97C6-0EDEBAD2A03E}"/>
              </a:ext>
            </a:extLst>
          </p:cNvPr>
          <p:cNvSpPr txBox="1"/>
          <p:nvPr/>
        </p:nvSpPr>
        <p:spPr>
          <a:xfrm>
            <a:off x="445228" y="87866"/>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spTree>
    <p:extLst>
      <p:ext uri="{BB962C8B-B14F-4D97-AF65-F5344CB8AC3E}">
        <p14:creationId xmlns:p14="http://schemas.microsoft.com/office/powerpoint/2010/main" val="44499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42C7471D-51BF-4CB5-9DCD-716358DF0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972" y="88759"/>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509457" y="456289"/>
            <a:ext cx="7110545" cy="1325563"/>
          </a:xfrm>
        </p:spPr>
        <p:txBody>
          <a:bodyPr/>
          <a:lstStyle/>
          <a:p>
            <a:pPr algn="ctr"/>
            <a:r>
              <a:rPr lang="en-GB" dirty="0"/>
              <a:t>Validity-Evidence and Conclusion</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p:txBody>
          <a:bodyPr>
            <a:normAutofit/>
          </a:bodyPr>
          <a:lstStyle/>
          <a:p>
            <a:r>
              <a:rPr lang="en-US" b="1" dirty="0">
                <a:ln w="0"/>
                <a:solidFill>
                  <a:srgbClr val="0070C0"/>
                </a:solidFill>
              </a:rPr>
              <a:t>Validity</a:t>
            </a:r>
            <a:r>
              <a:rPr lang="en-US" dirty="0">
                <a:ln w="0"/>
              </a:rPr>
              <a:t>- Suitability of the investigation to answer the question, validity can be increased by obtaining more results which are similar and removing anomalous results. </a:t>
            </a:r>
            <a:endParaRPr lang="en-US" dirty="0">
              <a:ln w="0"/>
              <a:solidFill>
                <a:srgbClr val="0070C0"/>
              </a:solidFill>
            </a:endParaRPr>
          </a:p>
          <a:p>
            <a:r>
              <a:rPr lang="en-US" b="1" dirty="0">
                <a:ln w="0"/>
                <a:solidFill>
                  <a:srgbClr val="0070C0"/>
                </a:solidFill>
              </a:rPr>
              <a:t>Evidence</a:t>
            </a:r>
            <a:r>
              <a:rPr lang="en-US" dirty="0">
                <a:ln w="0"/>
              </a:rPr>
              <a:t>- Data that is shown to be valid</a:t>
            </a:r>
            <a:r>
              <a:rPr lang="en-US" b="1" dirty="0">
                <a:ln w="0"/>
                <a:solidFill>
                  <a:srgbClr val="0070C0"/>
                </a:solidFill>
              </a:rPr>
              <a:t>.</a:t>
            </a:r>
            <a:endParaRPr lang="en-US" dirty="0">
              <a:ln w="0"/>
              <a:solidFill>
                <a:srgbClr val="0070C0"/>
              </a:solidFill>
            </a:endParaRPr>
          </a:p>
          <a:p>
            <a:r>
              <a:rPr lang="en-US" b="1" dirty="0">
                <a:ln w="0"/>
                <a:solidFill>
                  <a:srgbClr val="0070C0"/>
                </a:solidFill>
              </a:rPr>
              <a:t>Valid conclusion</a:t>
            </a:r>
            <a:r>
              <a:rPr lang="en-US" dirty="0">
                <a:ln w="0"/>
              </a:rPr>
              <a:t>- Conclusion that is supported by valid data, from appropriate experiment design and sound reasoning.</a:t>
            </a:r>
          </a:p>
          <a:p>
            <a:r>
              <a:rPr lang="en-US" b="1" dirty="0">
                <a:ln w="0"/>
                <a:solidFill>
                  <a:srgbClr val="0070C0"/>
                </a:solidFill>
              </a:rPr>
              <a:t>Describe how the method you used and the data you obtained made your experiment valid.</a:t>
            </a:r>
            <a:endParaRPr lang="en-GB" b="1" dirty="0">
              <a:solidFill>
                <a:srgbClr val="0070C0"/>
              </a:solidFill>
            </a:endParaRPr>
          </a:p>
        </p:txBody>
      </p:sp>
      <p:sp>
        <p:nvSpPr>
          <p:cNvPr id="5" name="Oval 4">
            <a:extLst>
              <a:ext uri="{FF2B5EF4-FFF2-40B4-BE49-F238E27FC236}">
                <a16:creationId xmlns:a16="http://schemas.microsoft.com/office/drawing/2014/main" id="{113DB652-716F-47E9-AE77-B5C088946AD6}"/>
              </a:ext>
            </a:extLst>
          </p:cNvPr>
          <p:cNvSpPr/>
          <p:nvPr/>
        </p:nvSpPr>
        <p:spPr>
          <a:xfrm>
            <a:off x="7620002" y="448263"/>
            <a:ext cx="607017" cy="102487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AB1B6F3B-F3C1-46BB-9ACB-103D08D839D3}"/>
              </a:ext>
            </a:extLst>
          </p:cNvPr>
          <p:cNvSpPr txBox="1"/>
          <p:nvPr/>
        </p:nvSpPr>
        <p:spPr>
          <a:xfrm>
            <a:off x="509456" y="88759"/>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spTree>
    <p:extLst>
      <p:ext uri="{BB962C8B-B14F-4D97-AF65-F5344CB8AC3E}">
        <p14:creationId xmlns:p14="http://schemas.microsoft.com/office/powerpoint/2010/main" val="158463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9D6AD565-9CD3-4E15-BC95-5DC8378E0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972" y="3402"/>
            <a:ext cx="1807028" cy="1355271"/>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774219" y="500063"/>
            <a:ext cx="7217370" cy="1325563"/>
          </a:xfrm>
        </p:spPr>
        <p:txBody>
          <a:bodyPr/>
          <a:lstStyle/>
          <a:p>
            <a:pPr algn="ctr"/>
            <a:r>
              <a:rPr lang="en-GB" dirty="0"/>
              <a:t>Validity-Evidence and Conclusion</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681038" y="1825625"/>
            <a:ext cx="8543925" cy="4913512"/>
          </a:xfrm>
        </p:spPr>
        <p:txBody>
          <a:bodyPr>
            <a:normAutofit fontScale="85000" lnSpcReduction="20000"/>
          </a:bodyPr>
          <a:lstStyle/>
          <a:p>
            <a:r>
              <a:rPr lang="en-US" b="1" dirty="0">
                <a:ln w="0"/>
                <a:solidFill>
                  <a:srgbClr val="0070C0"/>
                </a:solidFill>
              </a:rPr>
              <a:t>Validity- </a:t>
            </a:r>
            <a:r>
              <a:rPr lang="en-US" b="1" dirty="0">
                <a:ln w="0"/>
              </a:rPr>
              <a:t>Describe how the method you used and the data you obtained made your experiment valid.</a:t>
            </a:r>
          </a:p>
          <a:p>
            <a:r>
              <a:rPr lang="en-US" dirty="0">
                <a:ln w="0"/>
              </a:rPr>
              <a:t>Our experiment only changed the </a:t>
            </a:r>
            <a:r>
              <a:rPr lang="en-US" b="1" dirty="0">
                <a:ln w="0"/>
                <a:solidFill>
                  <a:srgbClr val="FF0000"/>
                </a:solidFill>
              </a:rPr>
              <a:t>insulation </a:t>
            </a:r>
            <a:r>
              <a:rPr lang="en-US" dirty="0">
                <a:ln w="0"/>
              </a:rPr>
              <a:t>(independent variable) and measured the </a:t>
            </a:r>
            <a:r>
              <a:rPr lang="en-US" b="1" dirty="0">
                <a:ln w="0"/>
                <a:solidFill>
                  <a:srgbClr val="FF0000"/>
                </a:solidFill>
              </a:rPr>
              <a:t>rate of cooling </a:t>
            </a:r>
            <a:r>
              <a:rPr lang="en-US" dirty="0">
                <a:ln w="0"/>
              </a:rPr>
              <a:t>(dependent variable).</a:t>
            </a:r>
          </a:p>
          <a:p>
            <a:r>
              <a:rPr lang="en-GB" dirty="0"/>
              <a:t>Most variables were controlled, for example, </a:t>
            </a:r>
            <a:r>
              <a:rPr lang="en-US" b="1" dirty="0">
                <a:ln w="0"/>
              </a:rPr>
              <a:t>keeping the </a:t>
            </a:r>
            <a:r>
              <a:rPr lang="en-US" b="1" dirty="0">
                <a:ln w="0"/>
                <a:solidFill>
                  <a:srgbClr val="FF0000"/>
                </a:solidFill>
              </a:rPr>
              <a:t>starting temperature </a:t>
            </a:r>
            <a:r>
              <a:rPr lang="en-US" b="1" dirty="0">
                <a:ln w="0"/>
              </a:rPr>
              <a:t>at</a:t>
            </a:r>
            <a:r>
              <a:rPr lang="en-US" b="1" dirty="0">
                <a:ln w="0"/>
                <a:solidFill>
                  <a:srgbClr val="7030A0"/>
                </a:solidFill>
              </a:rPr>
              <a:t> </a:t>
            </a:r>
            <a:r>
              <a:rPr lang="en-US" b="1" dirty="0">
                <a:ln w="0"/>
                <a:solidFill>
                  <a:srgbClr val="FF0000"/>
                </a:solidFill>
              </a:rPr>
              <a:t>80°C</a:t>
            </a:r>
            <a:r>
              <a:rPr lang="en-US" b="1" dirty="0">
                <a:ln w="0"/>
                <a:solidFill>
                  <a:srgbClr val="7030A0"/>
                </a:solidFill>
              </a:rPr>
              <a:t>, </a:t>
            </a:r>
            <a:r>
              <a:rPr lang="en-US" b="1" dirty="0">
                <a:ln w="0"/>
              </a:rPr>
              <a:t>the</a:t>
            </a:r>
            <a:r>
              <a:rPr lang="en-US" b="1" dirty="0">
                <a:ln w="0"/>
                <a:solidFill>
                  <a:srgbClr val="7030A0"/>
                </a:solidFill>
              </a:rPr>
              <a:t> </a:t>
            </a:r>
            <a:r>
              <a:rPr lang="en-US" b="1" dirty="0">
                <a:ln w="0"/>
                <a:solidFill>
                  <a:srgbClr val="FF0000"/>
                </a:solidFill>
              </a:rPr>
              <a:t>volume of water </a:t>
            </a:r>
            <a:r>
              <a:rPr lang="en-US" b="1" dirty="0">
                <a:ln w="0"/>
              </a:rPr>
              <a:t>at</a:t>
            </a:r>
            <a:r>
              <a:rPr lang="en-US" b="1" dirty="0">
                <a:ln w="0"/>
                <a:solidFill>
                  <a:srgbClr val="7030A0"/>
                </a:solidFill>
              </a:rPr>
              <a:t> </a:t>
            </a:r>
            <a:r>
              <a:rPr lang="en-US" b="1" dirty="0">
                <a:ln w="0"/>
                <a:solidFill>
                  <a:srgbClr val="FF0000"/>
                </a:solidFill>
              </a:rPr>
              <a:t>200 ml</a:t>
            </a:r>
            <a:r>
              <a:rPr lang="en-US" b="1" dirty="0">
                <a:ln w="0"/>
                <a:solidFill>
                  <a:srgbClr val="7030A0"/>
                </a:solidFill>
              </a:rPr>
              <a:t> </a:t>
            </a:r>
            <a:r>
              <a:rPr lang="en-US" b="1" dirty="0">
                <a:ln w="0"/>
              </a:rPr>
              <a:t>and</a:t>
            </a:r>
            <a:r>
              <a:rPr lang="en-US" b="1" dirty="0">
                <a:ln w="0"/>
                <a:solidFill>
                  <a:srgbClr val="7030A0"/>
                </a:solidFill>
              </a:rPr>
              <a:t> </a:t>
            </a:r>
            <a:r>
              <a:rPr lang="en-US" b="1" dirty="0">
                <a:ln w="0"/>
                <a:solidFill>
                  <a:srgbClr val="FF0000"/>
                </a:solidFill>
              </a:rPr>
              <a:t>taking measurements</a:t>
            </a:r>
            <a:r>
              <a:rPr lang="en-US" b="1" dirty="0">
                <a:ln w="0"/>
                <a:solidFill>
                  <a:srgbClr val="7030A0"/>
                </a:solidFill>
              </a:rPr>
              <a:t> </a:t>
            </a:r>
            <a:r>
              <a:rPr lang="en-US" b="1" dirty="0">
                <a:ln w="0"/>
              </a:rPr>
              <a:t>every</a:t>
            </a:r>
            <a:r>
              <a:rPr lang="en-US" b="1" dirty="0">
                <a:ln w="0"/>
                <a:solidFill>
                  <a:srgbClr val="7030A0"/>
                </a:solidFill>
              </a:rPr>
              <a:t> </a:t>
            </a:r>
            <a:r>
              <a:rPr lang="en-US" b="1" dirty="0">
                <a:ln w="0"/>
                <a:solidFill>
                  <a:srgbClr val="FF0000"/>
                </a:solidFill>
              </a:rPr>
              <a:t>5 minutes</a:t>
            </a:r>
            <a:r>
              <a:rPr lang="en-US" b="1" dirty="0">
                <a:ln w="0"/>
                <a:solidFill>
                  <a:srgbClr val="7030A0"/>
                </a:solidFill>
              </a:rPr>
              <a:t>.</a:t>
            </a:r>
          </a:p>
          <a:p>
            <a:r>
              <a:rPr lang="en-US" dirty="0">
                <a:ln w="0"/>
              </a:rPr>
              <a:t>The only variable that was hard to control </a:t>
            </a:r>
            <a:r>
              <a:rPr lang="en-US" b="1" dirty="0">
                <a:ln w="0"/>
                <a:solidFill>
                  <a:srgbClr val="FF0000"/>
                </a:solidFill>
              </a:rPr>
              <a:t>was the thickness of the insulation. This will have affected our results, by reducing the rate </a:t>
            </a:r>
            <a:r>
              <a:rPr lang="en-US" b="1">
                <a:ln w="0"/>
                <a:solidFill>
                  <a:srgbClr val="FF0000"/>
                </a:solidFill>
              </a:rPr>
              <a:t>of cooling </a:t>
            </a:r>
            <a:r>
              <a:rPr lang="en-US" b="1" dirty="0">
                <a:ln w="0"/>
                <a:solidFill>
                  <a:srgbClr val="FF0000"/>
                </a:solidFill>
              </a:rPr>
              <a:t>for insulation that had to be made thicker.</a:t>
            </a:r>
            <a:endParaRPr lang="en-GB" dirty="0">
              <a:solidFill>
                <a:srgbClr val="FF0000"/>
              </a:solidFill>
            </a:endParaRPr>
          </a:p>
          <a:p>
            <a:r>
              <a:rPr lang="en-US" dirty="0">
                <a:ln w="0"/>
              </a:rPr>
              <a:t>The validity of our data can be increased by taking several measurements and producing a mean, and the</a:t>
            </a:r>
          </a:p>
          <a:p>
            <a:r>
              <a:rPr lang="en-US" dirty="0">
                <a:ln w="0"/>
              </a:rPr>
              <a:t>Data collected answers the hypothesis question-</a:t>
            </a:r>
            <a:r>
              <a:rPr lang="en-US" b="1" dirty="0">
                <a:ln w="0"/>
                <a:solidFill>
                  <a:srgbClr val="FF0000"/>
                </a:solidFill>
              </a:rPr>
              <a:t> What happens to the rate of cooling as we change the type of the insulation material?</a:t>
            </a:r>
          </a:p>
        </p:txBody>
      </p:sp>
      <p:sp>
        <p:nvSpPr>
          <p:cNvPr id="5" name="Oval 4">
            <a:extLst>
              <a:ext uri="{FF2B5EF4-FFF2-40B4-BE49-F238E27FC236}">
                <a16:creationId xmlns:a16="http://schemas.microsoft.com/office/drawing/2014/main" id="{113DB652-716F-47E9-AE77-B5C088946AD6}"/>
              </a:ext>
            </a:extLst>
          </p:cNvPr>
          <p:cNvSpPr/>
          <p:nvPr/>
        </p:nvSpPr>
        <p:spPr>
          <a:xfrm>
            <a:off x="7587346" y="444209"/>
            <a:ext cx="639674" cy="9941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AAB402FE-8E63-43A5-8557-11950BE0CA15}"/>
              </a:ext>
            </a:extLst>
          </p:cNvPr>
          <p:cNvSpPr txBox="1"/>
          <p:nvPr/>
        </p:nvSpPr>
        <p:spPr>
          <a:xfrm>
            <a:off x="381000" y="118863"/>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a</a:t>
            </a:r>
            <a:r>
              <a:rPr lang="en-GB" sz="1500" dirty="0">
                <a:solidFill>
                  <a:srgbClr val="FF0000"/>
                </a:solidFill>
                <a:ea typeface="Times New Roman" panose="02020603050405020304" pitchFamily="18" charset="0"/>
                <a:cs typeface="Times New Roman" panose="02020603050405020304" pitchFamily="18" charset="0"/>
              </a:rPr>
              <a:t>nalyse, interpret and evaluate data</a:t>
            </a:r>
          </a:p>
        </p:txBody>
      </p:sp>
    </p:spTree>
    <p:extLst>
      <p:ext uri="{BB962C8B-B14F-4D97-AF65-F5344CB8AC3E}">
        <p14:creationId xmlns:p14="http://schemas.microsoft.com/office/powerpoint/2010/main" val="234278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61A856-8710-47ED-AABE-F741C7B95089}"/>
              </a:ext>
            </a:extLst>
          </p:cNvPr>
          <p:cNvSpPr/>
          <p:nvPr/>
        </p:nvSpPr>
        <p:spPr>
          <a:xfrm>
            <a:off x="6360252" y="4089890"/>
            <a:ext cx="2004404" cy="698269"/>
          </a:xfrm>
          <a:prstGeom prst="rect">
            <a:avLst/>
          </a:prstGeom>
          <a:noFill/>
          <a:ln>
            <a:solidFill>
              <a:schemeClr val="accent1"/>
            </a:solidFill>
          </a:ln>
        </p:spPr>
        <p:txBody>
          <a:bodyPr wrap="square" lIns="51435" tIns="25718" rIns="51435" bIns="25718">
            <a:spAutoFit/>
          </a:bodyPr>
          <a:lstStyle/>
          <a:p>
            <a:r>
              <a:rPr lang="en-US" sz="1400" b="1" dirty="0">
                <a:ln w="0"/>
              </a:rPr>
              <a:t>8a.</a:t>
            </a:r>
            <a:r>
              <a:rPr lang="en-US" sz="1400" b="1" dirty="0">
                <a:ln w="0"/>
                <a:solidFill>
                  <a:srgbClr val="7030A0"/>
                </a:solidFill>
              </a:rPr>
              <a:t> Data</a:t>
            </a:r>
            <a:r>
              <a:rPr lang="en-US" sz="1400" dirty="0">
                <a:ln w="0"/>
              </a:rPr>
              <a:t>-Information qualitative or quantitative that is collected.</a:t>
            </a:r>
            <a:endParaRPr lang="en-US" sz="1400" dirty="0">
              <a:ln w="0"/>
              <a:solidFill>
                <a:srgbClr val="7030A0"/>
              </a:solidFill>
            </a:endParaRPr>
          </a:p>
        </p:txBody>
      </p:sp>
      <p:sp>
        <p:nvSpPr>
          <p:cNvPr id="14" name="Rectangle 13">
            <a:extLst>
              <a:ext uri="{FF2B5EF4-FFF2-40B4-BE49-F238E27FC236}">
                <a16:creationId xmlns:a16="http://schemas.microsoft.com/office/drawing/2014/main" id="{469E60AC-027B-422A-A20A-6D458B838A67}"/>
              </a:ext>
            </a:extLst>
          </p:cNvPr>
          <p:cNvSpPr/>
          <p:nvPr/>
        </p:nvSpPr>
        <p:spPr>
          <a:xfrm>
            <a:off x="6421983" y="238810"/>
            <a:ext cx="2988575" cy="698269"/>
          </a:xfrm>
          <a:prstGeom prst="rect">
            <a:avLst/>
          </a:prstGeom>
          <a:noFill/>
          <a:ln>
            <a:solidFill>
              <a:schemeClr val="accent1"/>
            </a:solidFill>
          </a:ln>
        </p:spPr>
        <p:txBody>
          <a:bodyPr wrap="square" lIns="51435" tIns="25718" rIns="51435" bIns="25718">
            <a:spAutoFit/>
          </a:bodyPr>
          <a:lstStyle/>
          <a:p>
            <a:r>
              <a:rPr lang="en-US" sz="1400" b="1" dirty="0">
                <a:ln w="0"/>
              </a:rPr>
              <a:t>7.</a:t>
            </a:r>
            <a:r>
              <a:rPr lang="en-US" sz="1400" b="1" dirty="0">
                <a:ln w="0"/>
                <a:solidFill>
                  <a:schemeClr val="accent6">
                    <a:lumMod val="75000"/>
                  </a:schemeClr>
                </a:solidFill>
              </a:rPr>
              <a:t> Fair Test</a:t>
            </a:r>
            <a:r>
              <a:rPr lang="en-US" sz="1400" dirty="0">
                <a:ln w="0"/>
              </a:rPr>
              <a:t>-A test where only the </a:t>
            </a:r>
            <a:r>
              <a:rPr lang="en-US" sz="1400" b="1" dirty="0">
                <a:ln w="0"/>
                <a:solidFill>
                  <a:srgbClr val="0070C0"/>
                </a:solidFill>
              </a:rPr>
              <a:t>independent</a:t>
            </a:r>
            <a:r>
              <a:rPr lang="en-US" sz="1400" dirty="0">
                <a:ln w="0"/>
                <a:solidFill>
                  <a:srgbClr val="0070C0"/>
                </a:solidFill>
              </a:rPr>
              <a:t> </a:t>
            </a:r>
            <a:r>
              <a:rPr lang="en-US" sz="1400" dirty="0">
                <a:ln w="0"/>
              </a:rPr>
              <a:t>variable has been allowed to affect the </a:t>
            </a:r>
            <a:r>
              <a:rPr lang="en-US" sz="1400" b="1" dirty="0">
                <a:ln w="0"/>
                <a:solidFill>
                  <a:srgbClr val="0070C0"/>
                </a:solidFill>
              </a:rPr>
              <a:t>dependent</a:t>
            </a:r>
            <a:r>
              <a:rPr lang="en-US" sz="1400" dirty="0">
                <a:ln w="0"/>
              </a:rPr>
              <a:t> variable.</a:t>
            </a:r>
            <a:endParaRPr lang="en-US" sz="1400" dirty="0">
              <a:ln w="0"/>
              <a:solidFill>
                <a:schemeClr val="accent6">
                  <a:lumMod val="75000"/>
                </a:schemeClr>
              </a:solidFill>
            </a:endParaRPr>
          </a:p>
        </p:txBody>
      </p:sp>
      <p:sp>
        <p:nvSpPr>
          <p:cNvPr id="15" name="Rectangle 14">
            <a:extLst>
              <a:ext uri="{FF2B5EF4-FFF2-40B4-BE49-F238E27FC236}">
                <a16:creationId xmlns:a16="http://schemas.microsoft.com/office/drawing/2014/main" id="{1DCA2DA6-5FF2-43A8-9BC5-331EBEBEB82D}"/>
              </a:ext>
            </a:extLst>
          </p:cNvPr>
          <p:cNvSpPr/>
          <p:nvPr/>
        </p:nvSpPr>
        <p:spPr>
          <a:xfrm>
            <a:off x="2144216" y="189092"/>
            <a:ext cx="2031983" cy="1129156"/>
          </a:xfrm>
          <a:prstGeom prst="rect">
            <a:avLst/>
          </a:prstGeom>
          <a:noFill/>
          <a:ln>
            <a:solidFill>
              <a:schemeClr val="accent1"/>
            </a:solidFill>
          </a:ln>
        </p:spPr>
        <p:txBody>
          <a:bodyPr wrap="square" lIns="51435" tIns="25718" rIns="51435" bIns="25718">
            <a:spAutoFit/>
          </a:bodyPr>
          <a:lstStyle/>
          <a:p>
            <a:r>
              <a:rPr lang="en-US" sz="1400" b="1" dirty="0">
                <a:ln w="0"/>
              </a:rPr>
              <a:t>2</a:t>
            </a:r>
            <a:r>
              <a:rPr lang="en-US" sz="1400" dirty="0">
                <a:ln w="0"/>
              </a:rPr>
              <a:t>. </a:t>
            </a:r>
            <a:r>
              <a:rPr lang="en-US" sz="1400" b="1" dirty="0">
                <a:ln w="0"/>
                <a:solidFill>
                  <a:srgbClr val="FF0000"/>
                </a:solidFill>
              </a:rPr>
              <a:t>Prediction</a:t>
            </a:r>
            <a:r>
              <a:rPr lang="en-US" sz="1400" dirty="0">
                <a:ln w="0"/>
              </a:rPr>
              <a:t>-A statement about what will happen in the future, based on experience, observation or hypothesis.</a:t>
            </a:r>
            <a:endParaRPr lang="en-US" sz="1400" dirty="0">
              <a:ln w="0"/>
              <a:solidFill>
                <a:srgbClr val="FF0000"/>
              </a:solidFill>
            </a:endParaRPr>
          </a:p>
        </p:txBody>
      </p:sp>
      <p:sp>
        <p:nvSpPr>
          <p:cNvPr id="16" name="Rectangle 15">
            <a:extLst>
              <a:ext uri="{FF2B5EF4-FFF2-40B4-BE49-F238E27FC236}">
                <a16:creationId xmlns:a16="http://schemas.microsoft.com/office/drawing/2014/main" id="{B306C6FD-E676-45D9-8F4D-77CC1501A22D}"/>
              </a:ext>
            </a:extLst>
          </p:cNvPr>
          <p:cNvSpPr/>
          <p:nvPr/>
        </p:nvSpPr>
        <p:spPr>
          <a:xfrm>
            <a:off x="5585556" y="1383937"/>
            <a:ext cx="1295481" cy="1990931"/>
          </a:xfrm>
          <a:prstGeom prst="rect">
            <a:avLst/>
          </a:prstGeom>
          <a:noFill/>
          <a:ln>
            <a:solidFill>
              <a:schemeClr val="accent1"/>
            </a:solidFill>
          </a:ln>
        </p:spPr>
        <p:txBody>
          <a:bodyPr wrap="square" lIns="51435" tIns="25718" rIns="51435" bIns="25718">
            <a:spAutoFit/>
          </a:bodyPr>
          <a:lstStyle/>
          <a:p>
            <a:r>
              <a:rPr lang="en-US" sz="1400" b="1" dirty="0">
                <a:ln w="0"/>
              </a:rPr>
              <a:t>8b. </a:t>
            </a:r>
            <a:r>
              <a:rPr lang="en-US" sz="1400" b="1" dirty="0">
                <a:ln w="0"/>
                <a:solidFill>
                  <a:srgbClr val="7030A0"/>
                </a:solidFill>
              </a:rPr>
              <a:t>Interval</a:t>
            </a:r>
            <a:r>
              <a:rPr lang="en-US" sz="1400" dirty="0">
                <a:ln w="0"/>
              </a:rPr>
              <a:t>-the quantity between the readings, reducing this and taking more readings increase </a:t>
            </a:r>
            <a:r>
              <a:rPr lang="en-US" sz="1400" b="1" dirty="0">
                <a:ln w="0"/>
                <a:solidFill>
                  <a:srgbClr val="0070C0"/>
                </a:solidFill>
              </a:rPr>
              <a:t>validity</a:t>
            </a:r>
            <a:r>
              <a:rPr lang="en-US" sz="1400" b="1" dirty="0">
                <a:ln w="0"/>
              </a:rPr>
              <a:t>.</a:t>
            </a:r>
            <a:endParaRPr lang="en-US" sz="1400" dirty="0">
              <a:ln w="0"/>
            </a:endParaRPr>
          </a:p>
        </p:txBody>
      </p:sp>
      <p:sp>
        <p:nvSpPr>
          <p:cNvPr id="17" name="Rectangle 16">
            <a:extLst>
              <a:ext uri="{FF2B5EF4-FFF2-40B4-BE49-F238E27FC236}">
                <a16:creationId xmlns:a16="http://schemas.microsoft.com/office/drawing/2014/main" id="{D8B523A4-A0EF-4B92-A43C-2CB7BAA4C61C}"/>
              </a:ext>
            </a:extLst>
          </p:cNvPr>
          <p:cNvSpPr/>
          <p:nvPr/>
        </p:nvSpPr>
        <p:spPr>
          <a:xfrm>
            <a:off x="7399029" y="5252022"/>
            <a:ext cx="1931255" cy="1344600"/>
          </a:xfrm>
          <a:prstGeom prst="rect">
            <a:avLst/>
          </a:prstGeom>
          <a:noFill/>
          <a:ln>
            <a:solidFill>
              <a:schemeClr val="accent1"/>
            </a:solidFill>
          </a:ln>
        </p:spPr>
        <p:txBody>
          <a:bodyPr wrap="square" lIns="51435" tIns="25718" rIns="51435" bIns="25718">
            <a:spAutoFit/>
          </a:bodyPr>
          <a:lstStyle/>
          <a:p>
            <a:r>
              <a:rPr lang="en-US" sz="1400" b="1" dirty="0">
                <a:ln w="0"/>
              </a:rPr>
              <a:t>8d. </a:t>
            </a:r>
            <a:r>
              <a:rPr lang="en-US" sz="1400" b="1" dirty="0">
                <a:ln w="0"/>
                <a:solidFill>
                  <a:srgbClr val="7030A0"/>
                </a:solidFill>
              </a:rPr>
              <a:t>Calibration</a:t>
            </a:r>
            <a:r>
              <a:rPr lang="en-US" sz="1400" dirty="0">
                <a:ln w="0"/>
              </a:rPr>
              <a:t>-Marking a scale on an instrument where a relationship between the scale and standard or reference is established.</a:t>
            </a:r>
            <a:endParaRPr lang="en-US" sz="1400" dirty="0">
              <a:ln w="0"/>
              <a:solidFill>
                <a:srgbClr val="7030A0"/>
              </a:solidFill>
            </a:endParaRPr>
          </a:p>
        </p:txBody>
      </p:sp>
      <p:sp>
        <p:nvSpPr>
          <p:cNvPr id="18" name="Rectangle 17">
            <a:extLst>
              <a:ext uri="{FF2B5EF4-FFF2-40B4-BE49-F238E27FC236}">
                <a16:creationId xmlns:a16="http://schemas.microsoft.com/office/drawing/2014/main" id="{D8ECCFF1-271F-42D1-BD36-14243430DCEC}"/>
              </a:ext>
            </a:extLst>
          </p:cNvPr>
          <p:cNvSpPr/>
          <p:nvPr/>
        </p:nvSpPr>
        <p:spPr>
          <a:xfrm>
            <a:off x="5117465" y="5405127"/>
            <a:ext cx="1899018" cy="1129156"/>
          </a:xfrm>
          <a:prstGeom prst="rect">
            <a:avLst/>
          </a:prstGeom>
          <a:noFill/>
          <a:ln>
            <a:solidFill>
              <a:schemeClr val="accent1"/>
            </a:solidFill>
          </a:ln>
        </p:spPr>
        <p:txBody>
          <a:bodyPr wrap="square" lIns="51435" tIns="25718" rIns="51435" bIns="25718">
            <a:spAutoFit/>
          </a:bodyPr>
          <a:lstStyle/>
          <a:p>
            <a:r>
              <a:rPr lang="en-US" sz="1400" b="1" dirty="0">
                <a:ln w="0"/>
              </a:rPr>
              <a:t>8e. </a:t>
            </a:r>
            <a:r>
              <a:rPr lang="en-US" sz="1400" b="1" dirty="0">
                <a:ln w="0"/>
                <a:solidFill>
                  <a:srgbClr val="7030A0"/>
                </a:solidFill>
              </a:rPr>
              <a:t>Range</a:t>
            </a:r>
            <a:r>
              <a:rPr lang="en-US" sz="1400" dirty="0">
                <a:ln w="0"/>
              </a:rPr>
              <a:t>-this is the maximum and minimum values of the </a:t>
            </a:r>
            <a:r>
              <a:rPr lang="en-US" sz="1400" dirty="0">
                <a:ln w="0"/>
                <a:solidFill>
                  <a:srgbClr val="0070C0"/>
                </a:solidFill>
              </a:rPr>
              <a:t>independent</a:t>
            </a:r>
            <a:r>
              <a:rPr lang="en-US" sz="1400" dirty="0">
                <a:ln w="0"/>
              </a:rPr>
              <a:t> and </a:t>
            </a:r>
            <a:r>
              <a:rPr lang="en-US" sz="1400" dirty="0">
                <a:ln w="0"/>
                <a:solidFill>
                  <a:srgbClr val="0070C0"/>
                </a:solidFill>
              </a:rPr>
              <a:t>dependent</a:t>
            </a:r>
            <a:r>
              <a:rPr lang="en-US" sz="1400" dirty="0">
                <a:ln w="0"/>
              </a:rPr>
              <a:t> variables.</a:t>
            </a:r>
            <a:endParaRPr lang="en-US" sz="1400" dirty="0">
              <a:ln w="0"/>
              <a:solidFill>
                <a:srgbClr val="7030A0"/>
              </a:solidFill>
            </a:endParaRPr>
          </a:p>
        </p:txBody>
      </p:sp>
      <p:sp>
        <p:nvSpPr>
          <p:cNvPr id="24" name="Rectangle 23">
            <a:extLst>
              <a:ext uri="{FF2B5EF4-FFF2-40B4-BE49-F238E27FC236}">
                <a16:creationId xmlns:a16="http://schemas.microsoft.com/office/drawing/2014/main" id="{5E1BD2BA-C231-4AA0-A04D-9773C352CA8B}"/>
              </a:ext>
            </a:extLst>
          </p:cNvPr>
          <p:cNvSpPr/>
          <p:nvPr/>
        </p:nvSpPr>
        <p:spPr>
          <a:xfrm>
            <a:off x="7350813" y="1496686"/>
            <a:ext cx="1894246" cy="1775487"/>
          </a:xfrm>
          <a:prstGeom prst="rect">
            <a:avLst/>
          </a:prstGeom>
          <a:noFill/>
          <a:ln>
            <a:solidFill>
              <a:schemeClr val="accent1"/>
            </a:solidFill>
          </a:ln>
        </p:spPr>
        <p:txBody>
          <a:bodyPr wrap="square" lIns="51435" tIns="25718" rIns="51435" bIns="25718">
            <a:spAutoFit/>
          </a:bodyPr>
          <a:lstStyle/>
          <a:p>
            <a:r>
              <a:rPr lang="en-US" sz="1400" b="1" dirty="0">
                <a:ln w="0"/>
              </a:rPr>
              <a:t>8c. </a:t>
            </a:r>
            <a:r>
              <a:rPr lang="en-US" sz="1400" b="1" dirty="0">
                <a:ln w="0"/>
                <a:solidFill>
                  <a:srgbClr val="7030A0"/>
                </a:solidFill>
              </a:rPr>
              <a:t>Resolution</a:t>
            </a:r>
            <a:r>
              <a:rPr lang="en-US" sz="1400" dirty="0">
                <a:ln w="0"/>
              </a:rPr>
              <a:t>-The smallest change of a quantity that can be measured by an instrument giving a perceptible change, changing the instrument can increase resolution.</a:t>
            </a:r>
            <a:endParaRPr lang="en-US" sz="1400" dirty="0">
              <a:ln w="0"/>
              <a:solidFill>
                <a:srgbClr val="7030A0"/>
              </a:solidFill>
            </a:endParaRPr>
          </a:p>
        </p:txBody>
      </p:sp>
      <p:sp>
        <p:nvSpPr>
          <p:cNvPr id="26" name="Rectangle 25">
            <a:extLst>
              <a:ext uri="{FF2B5EF4-FFF2-40B4-BE49-F238E27FC236}">
                <a16:creationId xmlns:a16="http://schemas.microsoft.com/office/drawing/2014/main" id="{E1F8A5C9-7AE4-4E1E-9BF5-8C0DEB85AC3D}"/>
              </a:ext>
            </a:extLst>
          </p:cNvPr>
          <p:cNvSpPr/>
          <p:nvPr/>
        </p:nvSpPr>
        <p:spPr>
          <a:xfrm>
            <a:off x="1525320" y="4070386"/>
            <a:ext cx="1962525" cy="1129156"/>
          </a:xfrm>
          <a:prstGeom prst="rect">
            <a:avLst/>
          </a:prstGeom>
          <a:noFill/>
          <a:ln>
            <a:solidFill>
              <a:schemeClr val="accent1"/>
            </a:solidFill>
          </a:ln>
        </p:spPr>
        <p:txBody>
          <a:bodyPr wrap="square" lIns="51435" tIns="25718" rIns="51435" bIns="25718">
            <a:spAutoFit/>
          </a:bodyPr>
          <a:lstStyle/>
          <a:p>
            <a:r>
              <a:rPr lang="en-US" sz="1400" b="1" dirty="0">
                <a:ln w="0"/>
              </a:rPr>
              <a:t>6a</a:t>
            </a:r>
            <a:r>
              <a:rPr lang="en-US" sz="1400" dirty="0">
                <a:ln w="0"/>
              </a:rPr>
              <a:t>. </a:t>
            </a:r>
            <a:r>
              <a:rPr lang="en-US" sz="1400" b="1" dirty="0">
                <a:ln w="0"/>
                <a:solidFill>
                  <a:srgbClr val="0070C0"/>
                </a:solidFill>
              </a:rPr>
              <a:t>Variables</a:t>
            </a:r>
            <a:r>
              <a:rPr lang="en-US" sz="1400" dirty="0">
                <a:ln w="0"/>
              </a:rPr>
              <a:t>-These are quantalities or characteristics that are changed in the experiment.</a:t>
            </a:r>
            <a:endParaRPr lang="en-US" sz="1400" dirty="0">
              <a:ln w="0"/>
              <a:solidFill>
                <a:srgbClr val="0070C0"/>
              </a:solidFill>
            </a:endParaRPr>
          </a:p>
        </p:txBody>
      </p:sp>
      <p:sp>
        <p:nvSpPr>
          <p:cNvPr id="29" name="Rectangle 28">
            <a:extLst>
              <a:ext uri="{FF2B5EF4-FFF2-40B4-BE49-F238E27FC236}">
                <a16:creationId xmlns:a16="http://schemas.microsoft.com/office/drawing/2014/main" id="{E22F3E94-7B89-4B18-BC52-97C416ED1BB3}"/>
              </a:ext>
            </a:extLst>
          </p:cNvPr>
          <p:cNvSpPr/>
          <p:nvPr/>
        </p:nvSpPr>
        <p:spPr>
          <a:xfrm>
            <a:off x="668216" y="2929001"/>
            <a:ext cx="1217459" cy="913713"/>
          </a:xfrm>
          <a:prstGeom prst="rect">
            <a:avLst/>
          </a:prstGeom>
          <a:noFill/>
          <a:ln>
            <a:solidFill>
              <a:schemeClr val="accent1"/>
            </a:solidFill>
          </a:ln>
        </p:spPr>
        <p:txBody>
          <a:bodyPr wrap="square" lIns="51435" tIns="25718" rIns="51435" bIns="25718">
            <a:spAutoFit/>
          </a:bodyPr>
          <a:lstStyle/>
          <a:p>
            <a:r>
              <a:rPr lang="en-US" sz="1400" b="1" dirty="0">
                <a:ln w="0"/>
                <a:solidFill>
                  <a:srgbClr val="0070C0"/>
                </a:solidFill>
              </a:rPr>
              <a:t> </a:t>
            </a:r>
            <a:r>
              <a:rPr lang="en-US" sz="1400" b="1" dirty="0">
                <a:ln w="0"/>
                <a:solidFill>
                  <a:prstClr val="black"/>
                </a:solidFill>
              </a:rPr>
              <a:t>6b. </a:t>
            </a:r>
            <a:r>
              <a:rPr lang="en-US" sz="1400" b="1" dirty="0">
                <a:ln w="0"/>
                <a:solidFill>
                  <a:srgbClr val="0070C0"/>
                </a:solidFill>
              </a:rPr>
              <a:t>Categoric</a:t>
            </a:r>
            <a:r>
              <a:rPr lang="en-US" sz="1400" dirty="0">
                <a:ln w="0"/>
              </a:rPr>
              <a:t>-Variables that are types or labels.</a:t>
            </a:r>
            <a:endParaRPr lang="en-US" sz="1400" dirty="0">
              <a:ln w="0"/>
              <a:solidFill>
                <a:srgbClr val="0070C0"/>
              </a:solidFill>
            </a:endParaRPr>
          </a:p>
        </p:txBody>
      </p:sp>
      <p:sp>
        <p:nvSpPr>
          <p:cNvPr id="30" name="Rectangle 29">
            <a:extLst>
              <a:ext uri="{FF2B5EF4-FFF2-40B4-BE49-F238E27FC236}">
                <a16:creationId xmlns:a16="http://schemas.microsoft.com/office/drawing/2014/main" id="{67677466-208B-475F-A385-08CA0B632B14}"/>
              </a:ext>
            </a:extLst>
          </p:cNvPr>
          <p:cNvSpPr/>
          <p:nvPr/>
        </p:nvSpPr>
        <p:spPr>
          <a:xfrm>
            <a:off x="2774124" y="2787615"/>
            <a:ext cx="1899018" cy="913713"/>
          </a:xfrm>
          <a:prstGeom prst="rect">
            <a:avLst/>
          </a:prstGeom>
          <a:noFill/>
          <a:ln>
            <a:solidFill>
              <a:schemeClr val="accent1"/>
            </a:solidFill>
          </a:ln>
        </p:spPr>
        <p:txBody>
          <a:bodyPr wrap="square" lIns="51435" tIns="25718" rIns="51435" bIns="25718">
            <a:spAutoFit/>
          </a:bodyPr>
          <a:lstStyle/>
          <a:p>
            <a:r>
              <a:rPr lang="en-US" sz="1400" b="1" dirty="0">
                <a:ln w="0"/>
              </a:rPr>
              <a:t>6c. </a:t>
            </a:r>
            <a:r>
              <a:rPr lang="en-US" sz="1400" b="1" dirty="0">
                <a:ln w="0"/>
                <a:solidFill>
                  <a:srgbClr val="0070C0"/>
                </a:solidFill>
              </a:rPr>
              <a:t>Continuous</a:t>
            </a:r>
            <a:r>
              <a:rPr lang="en-US" sz="1400" dirty="0">
                <a:ln w="0"/>
              </a:rPr>
              <a:t>-Variables that can be discrete numbers or a measured value.</a:t>
            </a:r>
            <a:endParaRPr lang="en-US" sz="1400" dirty="0">
              <a:ln w="0"/>
              <a:solidFill>
                <a:srgbClr val="0070C0"/>
              </a:solidFill>
            </a:endParaRPr>
          </a:p>
        </p:txBody>
      </p:sp>
      <p:sp>
        <p:nvSpPr>
          <p:cNvPr id="31" name="Rectangle 30">
            <a:extLst>
              <a:ext uri="{FF2B5EF4-FFF2-40B4-BE49-F238E27FC236}">
                <a16:creationId xmlns:a16="http://schemas.microsoft.com/office/drawing/2014/main" id="{7D96EAEB-ABB9-48C2-98B5-F674DD06D3F9}"/>
              </a:ext>
            </a:extLst>
          </p:cNvPr>
          <p:cNvSpPr/>
          <p:nvPr/>
        </p:nvSpPr>
        <p:spPr>
          <a:xfrm>
            <a:off x="2735872" y="5379555"/>
            <a:ext cx="1820892" cy="1344600"/>
          </a:xfrm>
          <a:prstGeom prst="rect">
            <a:avLst/>
          </a:prstGeom>
          <a:noFill/>
          <a:ln>
            <a:solidFill>
              <a:schemeClr val="accent1"/>
            </a:solidFill>
          </a:ln>
        </p:spPr>
        <p:txBody>
          <a:bodyPr wrap="square" lIns="51435" tIns="25718" rIns="51435" bIns="25718">
            <a:spAutoFit/>
          </a:bodyPr>
          <a:lstStyle/>
          <a:p>
            <a:r>
              <a:rPr lang="en-US" sz="1400" b="1" dirty="0">
                <a:ln w="0"/>
              </a:rPr>
              <a:t>6e. </a:t>
            </a:r>
            <a:r>
              <a:rPr lang="en-US" sz="1400" b="1" dirty="0">
                <a:ln w="0"/>
                <a:solidFill>
                  <a:srgbClr val="0070C0"/>
                </a:solidFill>
              </a:rPr>
              <a:t>Dependent</a:t>
            </a:r>
            <a:r>
              <a:rPr lang="en-US" sz="1400" dirty="0">
                <a:ln w="0"/>
              </a:rPr>
              <a:t>-Value measured when the independent variable is changed (it </a:t>
            </a:r>
            <a:r>
              <a:rPr lang="en-US" sz="1400" b="1" dirty="0">
                <a:ln w="0"/>
              </a:rPr>
              <a:t>depends</a:t>
            </a:r>
            <a:r>
              <a:rPr lang="en-US" sz="1400" dirty="0">
                <a:ln w="0"/>
              </a:rPr>
              <a:t> on the independent variable.</a:t>
            </a:r>
            <a:endParaRPr lang="en-US" sz="1400" dirty="0">
              <a:ln w="0"/>
              <a:solidFill>
                <a:srgbClr val="0070C0"/>
              </a:solidFill>
            </a:endParaRPr>
          </a:p>
        </p:txBody>
      </p:sp>
      <p:sp>
        <p:nvSpPr>
          <p:cNvPr id="32" name="Rectangle 31">
            <a:extLst>
              <a:ext uri="{FF2B5EF4-FFF2-40B4-BE49-F238E27FC236}">
                <a16:creationId xmlns:a16="http://schemas.microsoft.com/office/drawing/2014/main" id="{8B0B5C51-AD86-45BC-93E1-158CF6125C9E}"/>
              </a:ext>
            </a:extLst>
          </p:cNvPr>
          <p:cNvSpPr/>
          <p:nvPr/>
        </p:nvSpPr>
        <p:spPr>
          <a:xfrm>
            <a:off x="4030375" y="3784792"/>
            <a:ext cx="1899018" cy="1344600"/>
          </a:xfrm>
          <a:prstGeom prst="rect">
            <a:avLst/>
          </a:prstGeom>
          <a:noFill/>
          <a:ln>
            <a:solidFill>
              <a:schemeClr val="accent1"/>
            </a:solidFill>
          </a:ln>
        </p:spPr>
        <p:txBody>
          <a:bodyPr wrap="square" lIns="51435" tIns="25718" rIns="51435" bIns="25718">
            <a:spAutoFit/>
          </a:bodyPr>
          <a:lstStyle/>
          <a:p>
            <a:r>
              <a:rPr lang="en-US" sz="1400" b="1" dirty="0">
                <a:ln w="0"/>
              </a:rPr>
              <a:t>6f. </a:t>
            </a:r>
            <a:r>
              <a:rPr lang="en-US" sz="1400" b="1" dirty="0">
                <a:ln w="0"/>
                <a:solidFill>
                  <a:srgbClr val="0070C0"/>
                </a:solidFill>
              </a:rPr>
              <a:t>Control</a:t>
            </a:r>
            <a:r>
              <a:rPr lang="en-US" sz="1400" dirty="0">
                <a:ln w="0"/>
              </a:rPr>
              <a:t>-Variables that can affect the outcome of the investigation. So need to be controlled or monitored.</a:t>
            </a:r>
            <a:endParaRPr lang="en-US" sz="1400" dirty="0">
              <a:ln w="0"/>
              <a:solidFill>
                <a:srgbClr val="0070C0"/>
              </a:solidFill>
            </a:endParaRPr>
          </a:p>
        </p:txBody>
      </p:sp>
      <p:sp>
        <p:nvSpPr>
          <p:cNvPr id="33" name="Rectangle 32">
            <a:extLst>
              <a:ext uri="{FF2B5EF4-FFF2-40B4-BE49-F238E27FC236}">
                <a16:creationId xmlns:a16="http://schemas.microsoft.com/office/drawing/2014/main" id="{1EC6DBA6-6E25-42DE-B162-A4FEA40CA110}"/>
              </a:ext>
            </a:extLst>
          </p:cNvPr>
          <p:cNvSpPr/>
          <p:nvPr/>
        </p:nvSpPr>
        <p:spPr>
          <a:xfrm flipH="1">
            <a:off x="713293" y="5379555"/>
            <a:ext cx="1329274" cy="1344600"/>
          </a:xfrm>
          <a:prstGeom prst="rect">
            <a:avLst/>
          </a:prstGeom>
          <a:noFill/>
          <a:ln>
            <a:solidFill>
              <a:schemeClr val="accent1"/>
            </a:solidFill>
          </a:ln>
        </p:spPr>
        <p:txBody>
          <a:bodyPr wrap="square" lIns="51435" tIns="25718" rIns="51435" bIns="25718">
            <a:spAutoFit/>
          </a:bodyPr>
          <a:lstStyle/>
          <a:p>
            <a:r>
              <a:rPr lang="en-US" sz="1400" b="1" dirty="0">
                <a:ln w="0"/>
                <a:solidFill>
                  <a:prstClr val="black"/>
                </a:solidFill>
              </a:rPr>
              <a:t>6d.  </a:t>
            </a:r>
            <a:r>
              <a:rPr lang="en-US" sz="1400" b="1" dirty="0">
                <a:ln w="0"/>
                <a:solidFill>
                  <a:srgbClr val="0070C0"/>
                </a:solidFill>
              </a:rPr>
              <a:t>Independent</a:t>
            </a:r>
            <a:r>
              <a:rPr lang="en-US" sz="1400" dirty="0">
                <a:ln w="0"/>
              </a:rPr>
              <a:t>-Values that are changed by the investigator (You).</a:t>
            </a:r>
            <a:endParaRPr lang="en-US" sz="1400" dirty="0">
              <a:ln w="0"/>
              <a:solidFill>
                <a:srgbClr val="0070C0"/>
              </a:solidFill>
            </a:endParaRPr>
          </a:p>
        </p:txBody>
      </p:sp>
      <p:sp>
        <p:nvSpPr>
          <p:cNvPr id="34" name="Rectangle 33">
            <a:extLst>
              <a:ext uri="{FF2B5EF4-FFF2-40B4-BE49-F238E27FC236}">
                <a16:creationId xmlns:a16="http://schemas.microsoft.com/office/drawing/2014/main" id="{4342AB53-90C2-498B-B887-2882CA67ED44}"/>
              </a:ext>
            </a:extLst>
          </p:cNvPr>
          <p:cNvSpPr/>
          <p:nvPr/>
        </p:nvSpPr>
        <p:spPr>
          <a:xfrm>
            <a:off x="4377383" y="255367"/>
            <a:ext cx="1604444" cy="544381"/>
          </a:xfrm>
          <a:prstGeom prst="rect">
            <a:avLst/>
          </a:prstGeom>
          <a:noFill/>
          <a:ln>
            <a:solidFill>
              <a:schemeClr val="accent1"/>
            </a:solidFill>
          </a:ln>
        </p:spPr>
        <p:txBody>
          <a:bodyPr wrap="square" lIns="51435" tIns="25718" rIns="51435" bIns="25718">
            <a:spAutoFit/>
          </a:bodyPr>
          <a:lstStyle/>
          <a:p>
            <a:pPr algn="ctr"/>
            <a:r>
              <a:rPr lang="en-US" sz="3200" dirty="0">
                <a:ln w="0"/>
              </a:rPr>
              <a:t>Planning</a:t>
            </a:r>
          </a:p>
        </p:txBody>
      </p:sp>
      <p:sp>
        <p:nvSpPr>
          <p:cNvPr id="21" name="Rectangle 20">
            <a:extLst>
              <a:ext uri="{FF2B5EF4-FFF2-40B4-BE49-F238E27FC236}">
                <a16:creationId xmlns:a16="http://schemas.microsoft.com/office/drawing/2014/main" id="{84F9A2A1-7E53-4784-A212-6375E5D168D7}"/>
              </a:ext>
            </a:extLst>
          </p:cNvPr>
          <p:cNvSpPr/>
          <p:nvPr/>
        </p:nvSpPr>
        <p:spPr>
          <a:xfrm>
            <a:off x="582495" y="140225"/>
            <a:ext cx="1450758" cy="1344600"/>
          </a:xfrm>
          <a:prstGeom prst="rect">
            <a:avLst/>
          </a:prstGeom>
          <a:noFill/>
          <a:ln>
            <a:solidFill>
              <a:schemeClr val="accent1"/>
            </a:solidFill>
          </a:ln>
        </p:spPr>
        <p:txBody>
          <a:bodyPr wrap="square" lIns="51435" tIns="25718" rIns="51435" bIns="25718">
            <a:spAutoFit/>
          </a:bodyPr>
          <a:lstStyle/>
          <a:p>
            <a:r>
              <a:rPr lang="en-US" sz="1400" b="1" dirty="0">
                <a:ln w="0"/>
              </a:rPr>
              <a:t>1</a:t>
            </a:r>
            <a:r>
              <a:rPr lang="en-US" sz="1400" dirty="0">
                <a:ln w="0"/>
              </a:rPr>
              <a:t>. </a:t>
            </a:r>
            <a:r>
              <a:rPr lang="en-US" sz="1400" b="1" dirty="0">
                <a:ln w="0"/>
                <a:solidFill>
                  <a:srgbClr val="FF0000"/>
                </a:solidFill>
              </a:rPr>
              <a:t>Hypothesis</a:t>
            </a:r>
            <a:r>
              <a:rPr lang="en-US" sz="1400" dirty="0">
                <a:ln w="0"/>
              </a:rPr>
              <a:t>-A proposal (suggestion) to explain certain facts or observations.</a:t>
            </a:r>
            <a:endParaRPr lang="en-US" sz="1400" dirty="0">
              <a:ln w="0"/>
              <a:solidFill>
                <a:srgbClr val="FF0000"/>
              </a:solidFill>
            </a:endParaRPr>
          </a:p>
        </p:txBody>
      </p:sp>
      <p:cxnSp>
        <p:nvCxnSpPr>
          <p:cNvPr id="3" name="Straight Arrow Connector 2">
            <a:extLst>
              <a:ext uri="{FF2B5EF4-FFF2-40B4-BE49-F238E27FC236}">
                <a16:creationId xmlns:a16="http://schemas.microsoft.com/office/drawing/2014/main" id="{BC653540-B325-4990-A139-FEDB59B45EF1}"/>
              </a:ext>
            </a:extLst>
          </p:cNvPr>
          <p:cNvCxnSpPr>
            <a:cxnSpLocks/>
            <a:stCxn id="26" idx="0"/>
            <a:endCxn id="29" idx="2"/>
          </p:cNvCxnSpPr>
          <p:nvPr/>
        </p:nvCxnSpPr>
        <p:spPr>
          <a:xfrm flipH="1" flipV="1">
            <a:off x="1276946" y="3842714"/>
            <a:ext cx="1229637" cy="22767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6CB013C-853B-494B-9BD9-174AB12ED860}"/>
              </a:ext>
            </a:extLst>
          </p:cNvPr>
          <p:cNvCxnSpPr>
            <a:cxnSpLocks/>
            <a:stCxn id="26" idx="0"/>
            <a:endCxn id="30" idx="2"/>
          </p:cNvCxnSpPr>
          <p:nvPr/>
        </p:nvCxnSpPr>
        <p:spPr>
          <a:xfrm flipV="1">
            <a:off x="2506583" y="3701328"/>
            <a:ext cx="1217051" cy="36905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465E96D-E4EF-4175-92D9-654339095736}"/>
              </a:ext>
            </a:extLst>
          </p:cNvPr>
          <p:cNvCxnSpPr>
            <a:cxnSpLocks/>
            <a:stCxn id="26" idx="2"/>
            <a:endCxn id="33" idx="0"/>
          </p:cNvCxnSpPr>
          <p:nvPr/>
        </p:nvCxnSpPr>
        <p:spPr>
          <a:xfrm flipH="1">
            <a:off x="1377930" y="5199543"/>
            <a:ext cx="1128652" cy="18001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6BC13B1-0969-4D77-B7E5-E3E9C3042C7B}"/>
              </a:ext>
            </a:extLst>
          </p:cNvPr>
          <p:cNvCxnSpPr>
            <a:cxnSpLocks/>
            <a:stCxn id="26" idx="2"/>
            <a:endCxn id="31" idx="0"/>
          </p:cNvCxnSpPr>
          <p:nvPr/>
        </p:nvCxnSpPr>
        <p:spPr>
          <a:xfrm>
            <a:off x="2506582" y="5199543"/>
            <a:ext cx="1139736" cy="18001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2DB4BAC-0468-4EE3-A15F-C1F17EE79E66}"/>
              </a:ext>
            </a:extLst>
          </p:cNvPr>
          <p:cNvCxnSpPr>
            <a:cxnSpLocks/>
            <a:stCxn id="26" idx="3"/>
            <a:endCxn id="32" idx="1"/>
          </p:cNvCxnSpPr>
          <p:nvPr/>
        </p:nvCxnSpPr>
        <p:spPr>
          <a:xfrm flipV="1">
            <a:off x="3487845" y="4457092"/>
            <a:ext cx="542531" cy="17787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A0FDF1A-353B-4620-891B-C206B3945A74}"/>
              </a:ext>
            </a:extLst>
          </p:cNvPr>
          <p:cNvCxnSpPr>
            <a:cxnSpLocks/>
            <a:stCxn id="6" idx="0"/>
            <a:endCxn id="16" idx="2"/>
          </p:cNvCxnSpPr>
          <p:nvPr/>
        </p:nvCxnSpPr>
        <p:spPr>
          <a:xfrm flipH="1" flipV="1">
            <a:off x="6233296" y="3374867"/>
            <a:ext cx="1129158" cy="71502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D2480DF-5951-4A84-8457-98F86FF623E9}"/>
              </a:ext>
            </a:extLst>
          </p:cNvPr>
          <p:cNvCxnSpPr>
            <a:cxnSpLocks/>
            <a:stCxn id="6" idx="0"/>
            <a:endCxn id="24" idx="2"/>
          </p:cNvCxnSpPr>
          <p:nvPr/>
        </p:nvCxnSpPr>
        <p:spPr>
          <a:xfrm flipV="1">
            <a:off x="7362454" y="3272173"/>
            <a:ext cx="935482" cy="81771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A830BCB-3CB2-4332-9196-964A30D65CDA}"/>
              </a:ext>
            </a:extLst>
          </p:cNvPr>
          <p:cNvCxnSpPr>
            <a:cxnSpLocks/>
            <a:stCxn id="6" idx="2"/>
            <a:endCxn id="18" idx="0"/>
          </p:cNvCxnSpPr>
          <p:nvPr/>
        </p:nvCxnSpPr>
        <p:spPr>
          <a:xfrm flipH="1">
            <a:off x="6066974" y="4788159"/>
            <a:ext cx="1295480" cy="61696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755EE0C-2418-4CF4-A1C6-01E9441E1065}"/>
              </a:ext>
            </a:extLst>
          </p:cNvPr>
          <p:cNvCxnSpPr>
            <a:cxnSpLocks/>
            <a:stCxn id="6" idx="2"/>
            <a:endCxn id="17" idx="0"/>
          </p:cNvCxnSpPr>
          <p:nvPr/>
        </p:nvCxnSpPr>
        <p:spPr>
          <a:xfrm>
            <a:off x="7362454" y="4788158"/>
            <a:ext cx="1002202" cy="46386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F1EA851-B364-4104-97F7-28C91E1D226D}"/>
              </a:ext>
            </a:extLst>
          </p:cNvPr>
          <p:cNvSpPr/>
          <p:nvPr/>
        </p:nvSpPr>
        <p:spPr>
          <a:xfrm>
            <a:off x="2170652" y="1460292"/>
            <a:ext cx="1502103" cy="1129156"/>
          </a:xfrm>
          <a:prstGeom prst="rect">
            <a:avLst/>
          </a:prstGeom>
          <a:noFill/>
          <a:ln>
            <a:solidFill>
              <a:schemeClr val="accent1"/>
            </a:solidFill>
          </a:ln>
        </p:spPr>
        <p:txBody>
          <a:bodyPr wrap="square" lIns="51435" tIns="25718" rIns="51435" bIns="25718">
            <a:spAutoFit/>
          </a:bodyPr>
          <a:lstStyle/>
          <a:p>
            <a:r>
              <a:rPr lang="en-US" sz="1400" b="1" dirty="0">
                <a:ln w="0"/>
              </a:rPr>
              <a:t>4.</a:t>
            </a:r>
            <a:r>
              <a:rPr lang="en-US" sz="1400" b="1" dirty="0">
                <a:ln w="0"/>
                <a:solidFill>
                  <a:srgbClr val="FF0000"/>
                </a:solidFill>
              </a:rPr>
              <a:t> Risk</a:t>
            </a:r>
            <a:r>
              <a:rPr lang="en-US" sz="1400" dirty="0">
                <a:ln w="0"/>
              </a:rPr>
              <a:t>-an assessment of the likelihood that a hazard could cause harm.</a:t>
            </a:r>
            <a:endParaRPr lang="en-US" sz="1400" dirty="0">
              <a:ln w="0"/>
              <a:solidFill>
                <a:srgbClr val="FF0000"/>
              </a:solidFill>
            </a:endParaRPr>
          </a:p>
        </p:txBody>
      </p:sp>
      <p:sp>
        <p:nvSpPr>
          <p:cNvPr id="36" name="Rectangle 35">
            <a:extLst>
              <a:ext uri="{FF2B5EF4-FFF2-40B4-BE49-F238E27FC236}">
                <a16:creationId xmlns:a16="http://schemas.microsoft.com/office/drawing/2014/main" id="{97FB382B-5738-499E-97F6-9CFD75363F3B}"/>
              </a:ext>
            </a:extLst>
          </p:cNvPr>
          <p:cNvSpPr/>
          <p:nvPr/>
        </p:nvSpPr>
        <p:spPr>
          <a:xfrm>
            <a:off x="668216" y="1619832"/>
            <a:ext cx="1187407" cy="913713"/>
          </a:xfrm>
          <a:prstGeom prst="rect">
            <a:avLst/>
          </a:prstGeom>
          <a:noFill/>
          <a:ln>
            <a:solidFill>
              <a:schemeClr val="accent1"/>
            </a:solidFill>
          </a:ln>
        </p:spPr>
        <p:txBody>
          <a:bodyPr wrap="square" lIns="51435" tIns="25718" rIns="51435" bIns="25718">
            <a:spAutoFit/>
          </a:bodyPr>
          <a:lstStyle/>
          <a:p>
            <a:r>
              <a:rPr lang="en-US" sz="1400" b="1" dirty="0">
                <a:ln w="0"/>
              </a:rPr>
              <a:t>3. </a:t>
            </a:r>
            <a:r>
              <a:rPr lang="en-US" sz="1400" b="1" dirty="0">
                <a:ln w="0"/>
                <a:solidFill>
                  <a:srgbClr val="FF0000"/>
                </a:solidFill>
              </a:rPr>
              <a:t>Hazard</a:t>
            </a:r>
            <a:r>
              <a:rPr lang="en-US" sz="1400" dirty="0">
                <a:ln w="0"/>
              </a:rPr>
              <a:t>-something that can cause harm.</a:t>
            </a:r>
            <a:endParaRPr lang="en-US" sz="1400" dirty="0">
              <a:ln w="0"/>
              <a:solidFill>
                <a:srgbClr val="FF0000"/>
              </a:solidFill>
            </a:endParaRPr>
          </a:p>
        </p:txBody>
      </p:sp>
      <p:sp>
        <p:nvSpPr>
          <p:cNvPr id="45" name="Rectangle 44">
            <a:extLst>
              <a:ext uri="{FF2B5EF4-FFF2-40B4-BE49-F238E27FC236}">
                <a16:creationId xmlns:a16="http://schemas.microsoft.com/office/drawing/2014/main" id="{688692ED-1BEA-4227-BE91-C4D916EC94C2}"/>
              </a:ext>
            </a:extLst>
          </p:cNvPr>
          <p:cNvSpPr/>
          <p:nvPr/>
        </p:nvSpPr>
        <p:spPr>
          <a:xfrm>
            <a:off x="3847247" y="1506370"/>
            <a:ext cx="1542134" cy="913713"/>
          </a:xfrm>
          <a:prstGeom prst="rect">
            <a:avLst/>
          </a:prstGeom>
          <a:noFill/>
          <a:ln>
            <a:solidFill>
              <a:schemeClr val="accent1"/>
            </a:solidFill>
          </a:ln>
        </p:spPr>
        <p:txBody>
          <a:bodyPr wrap="square" lIns="51435" tIns="25718" rIns="51435" bIns="25718">
            <a:spAutoFit/>
          </a:bodyPr>
          <a:lstStyle/>
          <a:p>
            <a:r>
              <a:rPr lang="en-US" sz="1400" b="1" dirty="0">
                <a:ln w="0"/>
              </a:rPr>
              <a:t>5. </a:t>
            </a:r>
            <a:r>
              <a:rPr lang="en-US" sz="1400" b="1" dirty="0">
                <a:ln w="0"/>
                <a:solidFill>
                  <a:srgbClr val="FF0000"/>
                </a:solidFill>
              </a:rPr>
              <a:t>Control</a:t>
            </a:r>
            <a:r>
              <a:rPr lang="en-US" sz="1400" dirty="0">
                <a:ln w="0"/>
              </a:rPr>
              <a:t>-what needs to be done to minimize the </a:t>
            </a:r>
            <a:r>
              <a:rPr lang="en-US" sz="1400" b="1" dirty="0">
                <a:ln w="0"/>
                <a:solidFill>
                  <a:srgbClr val="FF0000"/>
                </a:solidFill>
              </a:rPr>
              <a:t>risk</a:t>
            </a:r>
            <a:r>
              <a:rPr lang="en-US" sz="1400" dirty="0">
                <a:ln w="0"/>
              </a:rPr>
              <a:t> in an experiment.</a:t>
            </a:r>
            <a:endParaRPr lang="en-US" sz="1400" dirty="0">
              <a:ln w="0"/>
              <a:solidFill>
                <a:srgbClr val="FF0000"/>
              </a:solidFill>
            </a:endParaRPr>
          </a:p>
        </p:txBody>
      </p:sp>
      <p:pic>
        <p:nvPicPr>
          <p:cNvPr id="38" name="Picture 37" descr="A close up of a map&#10;&#10;Description automatically generated">
            <a:extLst>
              <a:ext uri="{FF2B5EF4-FFF2-40B4-BE49-F238E27FC236}">
                <a16:creationId xmlns:a16="http://schemas.microsoft.com/office/drawing/2014/main" id="{B8B0984D-DFEB-4D24-996F-83B9AAC71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181" y="6270703"/>
            <a:ext cx="300376" cy="404972"/>
          </a:xfrm>
          <a:prstGeom prst="rect">
            <a:avLst/>
          </a:prstGeom>
        </p:spPr>
      </p:pic>
      <p:pic>
        <p:nvPicPr>
          <p:cNvPr id="2" name="Audio 1">
            <a:hlinkClick r:id="" action="ppaction://media"/>
            <a:extLst>
              <a:ext uri="{FF2B5EF4-FFF2-40B4-BE49-F238E27FC236}">
                <a16:creationId xmlns:a16="http://schemas.microsoft.com/office/drawing/2014/main" id="{ADDBE2EE-7D2D-4D19-8B9A-E26F8205B6E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1047274195"/>
      </p:ext>
    </p:extLst>
  </p:cSld>
  <p:clrMapOvr>
    <a:masterClrMapping/>
  </p:clrMapOvr>
  <mc:AlternateContent xmlns:mc="http://schemas.openxmlformats.org/markup-compatibility/2006">
    <mc:Choice xmlns:p14="http://schemas.microsoft.com/office/powerpoint/2010/main" Requires="p14">
      <p:transition spd="slow" p14:dur="2000" advTm="188718"/>
    </mc:Choice>
    <mc:Fallback>
      <p:transition spd="slow" advTm="188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9" fill="hold" display="0">
                  <p:stCondLst>
                    <p:cond delay="indefinite"/>
                  </p:stCondLst>
                  <p:endCondLst>
                    <p:cond evt="onStopAudio" delay="0">
                      <p:tgtEl>
                        <p:sldTgt/>
                      </p:tgtEl>
                    </p:cond>
                  </p:endCondLst>
                </p:cTn>
                <p:tgtEl>
                  <p:spTgt spid="2"/>
                </p:tgtEl>
              </p:cMediaNode>
            </p:audio>
          </p:childTnLst>
        </p:cTn>
      </p:par>
    </p:tnLst>
    <p:bldLst>
      <p:bldP spid="6" grpId="0" animBg="1"/>
      <p:bldP spid="14" grpId="0" animBg="1"/>
      <p:bldP spid="15" grpId="0" animBg="1"/>
      <p:bldP spid="16" grpId="0" animBg="1"/>
      <p:bldP spid="17" grpId="0" animBg="1"/>
      <p:bldP spid="18" grpId="0" animBg="1"/>
      <p:bldP spid="24" grpId="0" animBg="1"/>
      <p:bldP spid="26" grpId="0" animBg="1"/>
      <p:bldP spid="29" grpId="0" animBg="1"/>
      <p:bldP spid="30" grpId="0" animBg="1"/>
      <p:bldP spid="31" grpId="0" animBg="1"/>
      <p:bldP spid="32" grpId="0" animBg="1"/>
      <p:bldP spid="33" grpId="0" animBg="1"/>
      <p:bldP spid="34" grpId="0" animBg="1"/>
      <p:bldP spid="21" grpId="0" animBg="1"/>
      <p:bldP spid="35" grpId="0" animBg="1"/>
      <p:bldP spid="36" grpId="0" animBg="1"/>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9BCE9-6626-4060-817E-3D1932035DB6}"/>
              </a:ext>
            </a:extLst>
          </p:cNvPr>
          <p:cNvSpPr>
            <a:spLocks noGrp="1"/>
          </p:cNvSpPr>
          <p:nvPr>
            <p:ph idx="1"/>
          </p:nvPr>
        </p:nvSpPr>
        <p:spPr>
          <a:xfrm>
            <a:off x="1009650" y="2226469"/>
            <a:ext cx="7886700" cy="1583208"/>
          </a:xfrm>
        </p:spPr>
        <p:txBody>
          <a:bodyPr>
            <a:normAutofit/>
          </a:bodyPr>
          <a:lstStyle/>
          <a:p>
            <a:pPr algn="ctr"/>
            <a:r>
              <a:rPr lang="en-GB" sz="5400" dirty="0"/>
              <a:t>Exam Style Questions to Test Understanding</a:t>
            </a:r>
          </a:p>
        </p:txBody>
      </p:sp>
    </p:spTree>
    <p:extLst>
      <p:ext uri="{BB962C8B-B14F-4D97-AF65-F5344CB8AC3E}">
        <p14:creationId xmlns:p14="http://schemas.microsoft.com/office/powerpoint/2010/main" val="786840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123F9-DBD8-4FB2-A201-9B0F255BA909}"/>
              </a:ext>
            </a:extLst>
          </p:cNvPr>
          <p:cNvSpPr>
            <a:spLocks noGrp="1"/>
          </p:cNvSpPr>
          <p:nvPr>
            <p:ph sz="half" idx="1"/>
          </p:nvPr>
        </p:nvSpPr>
        <p:spPr>
          <a:xfrm>
            <a:off x="306851" y="1076399"/>
            <a:ext cx="4654575" cy="2776820"/>
          </a:xfrm>
          <a:ln>
            <a:solidFill>
              <a:schemeClr val="accent1"/>
            </a:solidFill>
          </a:ln>
        </p:spPr>
        <p:txBody>
          <a:bodyPr>
            <a:normAutofit fontScale="62500" lnSpcReduction="20000"/>
          </a:bodyPr>
          <a:lstStyle/>
          <a:p>
            <a:pPr marL="0" indent="0">
              <a:buNone/>
            </a:pPr>
            <a:r>
              <a:rPr lang="en-US" sz="2300" b="1" dirty="0"/>
              <a:t>Organise the method used to measure the effects of different insulations:</a:t>
            </a:r>
          </a:p>
          <a:p>
            <a:pPr marL="0" indent="0">
              <a:lnSpc>
                <a:spcPct val="120000"/>
              </a:lnSpc>
              <a:spcBef>
                <a:spcPts val="0"/>
              </a:spcBef>
              <a:buNone/>
            </a:pPr>
            <a:r>
              <a:rPr lang="en-US" sz="1900" dirty="0"/>
              <a:t>Plot cooling curve graphs for each material.</a:t>
            </a:r>
          </a:p>
          <a:p>
            <a:pPr marL="0" indent="0">
              <a:lnSpc>
                <a:spcPct val="120000"/>
              </a:lnSpc>
              <a:spcBef>
                <a:spcPts val="0"/>
              </a:spcBef>
              <a:buNone/>
            </a:pPr>
            <a:r>
              <a:rPr lang="en-US" sz="1900" dirty="0"/>
              <a:t>Use the kettle to boil water and put 80 ml of this hot water into the small beaker.</a:t>
            </a:r>
          </a:p>
          <a:p>
            <a:pPr marL="0" indent="0">
              <a:lnSpc>
                <a:spcPct val="120000"/>
              </a:lnSpc>
              <a:spcBef>
                <a:spcPts val="0"/>
              </a:spcBef>
              <a:buNone/>
            </a:pPr>
            <a:r>
              <a:rPr lang="en-US" sz="1900" dirty="0"/>
              <a:t>Insert the thermometer through the hole in the cardboard lid so that its bulb is in the hot water.</a:t>
            </a:r>
          </a:p>
          <a:p>
            <a:pPr marL="0" indent="0">
              <a:lnSpc>
                <a:spcPct val="120000"/>
              </a:lnSpc>
              <a:spcBef>
                <a:spcPts val="0"/>
              </a:spcBef>
              <a:buNone/>
            </a:pPr>
            <a:r>
              <a:rPr lang="en-US" sz="1900" dirty="0"/>
              <a:t>Record the temperature of the water and start the stopwatch.</a:t>
            </a:r>
          </a:p>
          <a:p>
            <a:pPr marL="0" indent="0">
              <a:lnSpc>
                <a:spcPct val="120000"/>
              </a:lnSpc>
              <a:spcBef>
                <a:spcPts val="0"/>
              </a:spcBef>
              <a:buNone/>
            </a:pPr>
            <a:r>
              <a:rPr lang="en-US" sz="1900" dirty="0"/>
              <a:t>Put the small beaker inside the larger beaker.</a:t>
            </a:r>
          </a:p>
          <a:p>
            <a:pPr marL="0" indent="0">
              <a:lnSpc>
                <a:spcPct val="120000"/>
              </a:lnSpc>
              <a:spcBef>
                <a:spcPts val="0"/>
              </a:spcBef>
              <a:buNone/>
            </a:pPr>
            <a:r>
              <a:rPr lang="en-US" sz="1900" dirty="0"/>
              <a:t>Repeat steps 1‒6 using the different materials each time to fill the space between the small and large beaker.</a:t>
            </a:r>
          </a:p>
          <a:p>
            <a:pPr marL="0" indent="0">
              <a:lnSpc>
                <a:spcPct val="120000"/>
              </a:lnSpc>
              <a:spcBef>
                <a:spcPts val="0"/>
              </a:spcBef>
              <a:buNone/>
            </a:pPr>
            <a:r>
              <a:rPr lang="en-US" sz="1900" dirty="0"/>
              <a:t>Use a piece of cardboard as a lid for the large beaker. The cardboard must have a hole for the thermometer.</a:t>
            </a:r>
          </a:p>
          <a:p>
            <a:pPr marL="0" indent="0">
              <a:lnSpc>
                <a:spcPct val="120000"/>
              </a:lnSpc>
              <a:spcBef>
                <a:spcPts val="0"/>
              </a:spcBef>
              <a:buNone/>
            </a:pPr>
            <a:r>
              <a:rPr lang="en-US" sz="1900" dirty="0"/>
              <a:t>Record the temperature of the water every 3 minutes for 20 minutes Add your results to a table.</a:t>
            </a:r>
          </a:p>
          <a:p>
            <a:pPr marL="0" indent="0">
              <a:buNone/>
            </a:pPr>
            <a:endParaRPr lang="en-US" sz="1600" dirty="0"/>
          </a:p>
        </p:txBody>
      </p:sp>
      <p:sp>
        <p:nvSpPr>
          <p:cNvPr id="4" name="Content Placeholder 3">
            <a:extLst>
              <a:ext uri="{FF2B5EF4-FFF2-40B4-BE49-F238E27FC236}">
                <a16:creationId xmlns:a16="http://schemas.microsoft.com/office/drawing/2014/main" id="{384D6A80-3066-4751-9E25-7EFBEE9109EE}"/>
              </a:ext>
            </a:extLst>
          </p:cNvPr>
          <p:cNvSpPr>
            <a:spLocks noGrp="1"/>
          </p:cNvSpPr>
          <p:nvPr>
            <p:ph sz="half" idx="2"/>
          </p:nvPr>
        </p:nvSpPr>
        <p:spPr>
          <a:xfrm>
            <a:off x="5085252" y="1076399"/>
            <a:ext cx="4513897" cy="2857648"/>
          </a:xfrm>
          <a:ln>
            <a:solidFill>
              <a:schemeClr val="accent1"/>
            </a:solidFill>
          </a:ln>
        </p:spPr>
        <p:txBody>
          <a:bodyPr>
            <a:normAutofit fontScale="62500" lnSpcReduction="20000"/>
          </a:bodyPr>
          <a:lstStyle/>
          <a:p>
            <a:pPr marL="0" indent="0">
              <a:lnSpc>
                <a:spcPct val="120000"/>
              </a:lnSpc>
              <a:spcBef>
                <a:spcPts val="0"/>
              </a:spcBef>
              <a:buNone/>
            </a:pPr>
            <a:r>
              <a:rPr lang="en-US" sz="2600" b="1" dirty="0"/>
              <a:t>Risk Assessment: </a:t>
            </a:r>
            <a:r>
              <a:rPr lang="en-US" sz="2600" dirty="0"/>
              <a:t>Suggest what the risks are in this experiment. Describe what you should do to minimize the risks.</a:t>
            </a:r>
          </a:p>
        </p:txBody>
      </p:sp>
      <p:sp>
        <p:nvSpPr>
          <p:cNvPr id="7" name="Title 1">
            <a:extLst>
              <a:ext uri="{FF2B5EF4-FFF2-40B4-BE49-F238E27FC236}">
                <a16:creationId xmlns:a16="http://schemas.microsoft.com/office/drawing/2014/main" id="{694E6366-B1A2-45EF-8C6B-5F6808F41A3A}"/>
              </a:ext>
            </a:extLst>
          </p:cNvPr>
          <p:cNvSpPr txBox="1">
            <a:spLocks/>
          </p:cNvSpPr>
          <p:nvPr/>
        </p:nvSpPr>
        <p:spPr>
          <a:xfrm>
            <a:off x="447529" y="91061"/>
            <a:ext cx="8795367" cy="612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solidFill>
                  <a:srgbClr val="FF0000"/>
                </a:solidFill>
              </a:rPr>
              <a:t>Learning Objective: </a:t>
            </a:r>
            <a:r>
              <a:rPr lang="en-US" sz="1600" dirty="0">
                <a:solidFill>
                  <a:srgbClr val="FF0000"/>
                </a:solidFill>
              </a:rPr>
              <a:t>To be able to </a:t>
            </a:r>
            <a:r>
              <a:rPr lang="en-US" sz="1600" i="1" dirty="0">
                <a:solidFill>
                  <a:srgbClr val="FF0000"/>
                </a:solidFill>
              </a:rPr>
              <a:t>remember</a:t>
            </a:r>
            <a:r>
              <a:rPr lang="en-US" sz="1600" dirty="0">
                <a:solidFill>
                  <a:srgbClr val="FF0000"/>
                </a:solidFill>
              </a:rPr>
              <a:t> variables, </a:t>
            </a:r>
            <a:r>
              <a:rPr lang="en-US" sz="1600" i="1" dirty="0">
                <a:solidFill>
                  <a:srgbClr val="FF0000"/>
                </a:solidFill>
              </a:rPr>
              <a:t>organize</a:t>
            </a:r>
            <a:r>
              <a:rPr lang="en-US" sz="1600" dirty="0">
                <a:solidFill>
                  <a:srgbClr val="FF0000"/>
                </a:solidFill>
              </a:rPr>
              <a:t> information and </a:t>
            </a:r>
            <a:r>
              <a:rPr lang="en-US" sz="1600" i="1" dirty="0">
                <a:solidFill>
                  <a:srgbClr val="FF0000"/>
                </a:solidFill>
              </a:rPr>
              <a:t>calculate </a:t>
            </a:r>
            <a:r>
              <a:rPr lang="en-US" sz="1600" dirty="0">
                <a:solidFill>
                  <a:srgbClr val="FF0000"/>
                </a:solidFill>
              </a:rPr>
              <a:t>resolution. </a:t>
            </a:r>
            <a:endParaRPr lang="en-US" sz="1600" b="1" dirty="0">
              <a:solidFill>
                <a:srgbClr val="FF0000"/>
              </a:solidFill>
            </a:endParaRPr>
          </a:p>
        </p:txBody>
      </p:sp>
      <p:sp>
        <p:nvSpPr>
          <p:cNvPr id="8" name="Rectangle 7">
            <a:extLst>
              <a:ext uri="{FF2B5EF4-FFF2-40B4-BE49-F238E27FC236}">
                <a16:creationId xmlns:a16="http://schemas.microsoft.com/office/drawing/2014/main" id="{64FBFB46-B930-4A4B-A865-04E9DE1CD67F}"/>
              </a:ext>
            </a:extLst>
          </p:cNvPr>
          <p:cNvSpPr/>
          <p:nvPr/>
        </p:nvSpPr>
        <p:spPr>
          <a:xfrm>
            <a:off x="4562257" y="1128136"/>
            <a:ext cx="390493"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A</a:t>
            </a:r>
          </a:p>
        </p:txBody>
      </p:sp>
      <p:sp>
        <p:nvSpPr>
          <p:cNvPr id="9" name="Rectangle 8">
            <a:extLst>
              <a:ext uri="{FF2B5EF4-FFF2-40B4-BE49-F238E27FC236}">
                <a16:creationId xmlns:a16="http://schemas.microsoft.com/office/drawing/2014/main" id="{F75C0E84-19EE-4A7B-A715-6D2947CA559A}"/>
              </a:ext>
            </a:extLst>
          </p:cNvPr>
          <p:cNvSpPr/>
          <p:nvPr/>
        </p:nvSpPr>
        <p:spPr>
          <a:xfrm>
            <a:off x="9087556" y="1260756"/>
            <a:ext cx="376065"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B</a:t>
            </a:r>
          </a:p>
        </p:txBody>
      </p:sp>
      <p:sp>
        <p:nvSpPr>
          <p:cNvPr id="10" name="Content Placeholder 2">
            <a:extLst>
              <a:ext uri="{FF2B5EF4-FFF2-40B4-BE49-F238E27FC236}">
                <a16:creationId xmlns:a16="http://schemas.microsoft.com/office/drawing/2014/main" id="{7C73214E-A226-434F-8735-353DB31E7D24}"/>
              </a:ext>
            </a:extLst>
          </p:cNvPr>
          <p:cNvSpPr txBox="1">
            <a:spLocks/>
          </p:cNvSpPr>
          <p:nvPr/>
        </p:nvSpPr>
        <p:spPr>
          <a:xfrm>
            <a:off x="298175" y="3853219"/>
            <a:ext cx="4663251" cy="2793242"/>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Resolution</a:t>
            </a:r>
          </a:p>
          <a:p>
            <a:pPr marL="1787525" indent="0">
              <a:lnSpc>
                <a:spcPct val="100000"/>
              </a:lnSpc>
              <a:spcBef>
                <a:spcPts val="0"/>
              </a:spcBef>
              <a:buNone/>
            </a:pPr>
            <a:r>
              <a:rPr lang="en-US" sz="1600" b="1" dirty="0"/>
              <a:t>What is the resolution of the Thermometer?</a:t>
            </a:r>
          </a:p>
          <a:p>
            <a:pPr marL="1787525" indent="0">
              <a:lnSpc>
                <a:spcPct val="100000"/>
              </a:lnSpc>
              <a:spcBef>
                <a:spcPts val="0"/>
              </a:spcBef>
              <a:buNone/>
            </a:pPr>
            <a:endParaRPr lang="en-US" sz="1600" b="1" dirty="0"/>
          </a:p>
          <a:p>
            <a:pPr marL="1787525" indent="0">
              <a:lnSpc>
                <a:spcPct val="100000"/>
              </a:lnSpc>
              <a:spcBef>
                <a:spcPts val="0"/>
              </a:spcBef>
              <a:buNone/>
            </a:pPr>
            <a:r>
              <a:rPr lang="en-US" sz="1600" b="1" dirty="0"/>
              <a:t>Which of these thermometers would have been used in this experiment? How do you know? </a:t>
            </a:r>
            <a:endParaRPr lang="en-US" sz="1600" dirty="0">
              <a:solidFill>
                <a:srgbClr val="FF0000"/>
              </a:solidFill>
            </a:endParaRPr>
          </a:p>
          <a:p>
            <a:pPr marL="1787525" indent="0">
              <a:lnSpc>
                <a:spcPct val="100000"/>
              </a:lnSpc>
              <a:spcBef>
                <a:spcPts val="0"/>
              </a:spcBef>
              <a:buNone/>
            </a:pPr>
            <a:endParaRPr lang="en-US" sz="1600" dirty="0"/>
          </a:p>
        </p:txBody>
      </p:sp>
      <p:sp>
        <p:nvSpPr>
          <p:cNvPr id="11" name="Content Placeholder 2">
            <a:extLst>
              <a:ext uri="{FF2B5EF4-FFF2-40B4-BE49-F238E27FC236}">
                <a16:creationId xmlns:a16="http://schemas.microsoft.com/office/drawing/2014/main" id="{807CA5B6-1696-45C8-8FAF-1ADA5B1A9AC5}"/>
              </a:ext>
            </a:extLst>
          </p:cNvPr>
          <p:cNvSpPr txBox="1">
            <a:spLocks/>
          </p:cNvSpPr>
          <p:nvPr/>
        </p:nvSpPr>
        <p:spPr>
          <a:xfrm>
            <a:off x="5085252" y="3934047"/>
            <a:ext cx="4513897" cy="2712415"/>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Variables:</a:t>
            </a:r>
          </a:p>
          <a:p>
            <a:pPr marL="0" indent="0">
              <a:buNone/>
            </a:pPr>
            <a:r>
              <a:rPr lang="en-US" sz="1400" b="1" dirty="0"/>
              <a:t>Independent</a:t>
            </a:r>
            <a:r>
              <a:rPr lang="en-US" sz="1400" dirty="0"/>
              <a:t>:</a:t>
            </a:r>
            <a:endParaRPr lang="en-US" sz="1400" dirty="0">
              <a:solidFill>
                <a:srgbClr val="FF0000"/>
              </a:solidFill>
            </a:endParaRPr>
          </a:p>
          <a:p>
            <a:pPr marL="0" indent="0">
              <a:buNone/>
            </a:pPr>
            <a:r>
              <a:rPr lang="en-US" sz="1400" b="1" dirty="0"/>
              <a:t>Dependent</a:t>
            </a:r>
            <a:r>
              <a:rPr lang="en-US" sz="1400" dirty="0"/>
              <a:t>:</a:t>
            </a:r>
            <a:endParaRPr lang="en-US" sz="1400" dirty="0">
              <a:solidFill>
                <a:srgbClr val="FF0000"/>
              </a:solidFill>
            </a:endParaRPr>
          </a:p>
          <a:p>
            <a:pPr marL="0" indent="0">
              <a:buNone/>
            </a:pPr>
            <a:r>
              <a:rPr lang="en-US" sz="1400" b="1" dirty="0"/>
              <a:t>Control</a:t>
            </a:r>
            <a:r>
              <a:rPr lang="en-US" sz="1400" dirty="0"/>
              <a:t>:</a:t>
            </a:r>
            <a:endParaRPr lang="en-US" sz="1400" dirty="0">
              <a:solidFill>
                <a:srgbClr val="FF0000"/>
              </a:solidFill>
            </a:endParaRPr>
          </a:p>
        </p:txBody>
      </p:sp>
      <p:sp>
        <p:nvSpPr>
          <p:cNvPr id="12" name="Rectangle 11">
            <a:extLst>
              <a:ext uri="{FF2B5EF4-FFF2-40B4-BE49-F238E27FC236}">
                <a16:creationId xmlns:a16="http://schemas.microsoft.com/office/drawing/2014/main" id="{757466A1-68CC-4284-BD1D-E4359284D6ED}"/>
              </a:ext>
            </a:extLst>
          </p:cNvPr>
          <p:cNvSpPr/>
          <p:nvPr/>
        </p:nvSpPr>
        <p:spPr>
          <a:xfrm>
            <a:off x="4611732" y="3780383"/>
            <a:ext cx="330586" cy="575158"/>
          </a:xfrm>
          <a:prstGeom prst="rect">
            <a:avLst/>
          </a:prstGeom>
          <a:noFill/>
        </p:spPr>
        <p:txBody>
          <a:bodyPr wrap="square" lIns="74295" tIns="37148" rIns="74295" bIns="37148">
            <a:spAutoFit/>
          </a:bodyPr>
          <a:lstStyle/>
          <a:p>
            <a:pPr algn="ctr"/>
            <a:r>
              <a:rPr lang="en-US" sz="3250" dirty="0">
                <a:ln w="0"/>
                <a:effectLst>
                  <a:outerShdw blurRad="38100" dist="19050" dir="2700000" algn="tl" rotWithShape="0">
                    <a:schemeClr val="dk1">
                      <a:alpha val="40000"/>
                    </a:schemeClr>
                  </a:outerShdw>
                </a:effectLst>
              </a:rPr>
              <a:t>C</a:t>
            </a:r>
          </a:p>
        </p:txBody>
      </p:sp>
      <p:sp>
        <p:nvSpPr>
          <p:cNvPr id="13" name="Rectangle 12">
            <a:extLst>
              <a:ext uri="{FF2B5EF4-FFF2-40B4-BE49-F238E27FC236}">
                <a16:creationId xmlns:a16="http://schemas.microsoft.com/office/drawing/2014/main" id="{11885721-8E3C-42FD-8066-C5201838DAED}"/>
              </a:ext>
            </a:extLst>
          </p:cNvPr>
          <p:cNvSpPr/>
          <p:nvPr/>
        </p:nvSpPr>
        <p:spPr>
          <a:xfrm>
            <a:off x="9227667" y="3844734"/>
            <a:ext cx="406522"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D</a:t>
            </a:r>
          </a:p>
        </p:txBody>
      </p:sp>
      <p:graphicFrame>
        <p:nvGraphicFramePr>
          <p:cNvPr id="18" name="Table 18">
            <a:extLst>
              <a:ext uri="{FF2B5EF4-FFF2-40B4-BE49-F238E27FC236}">
                <a16:creationId xmlns:a16="http://schemas.microsoft.com/office/drawing/2014/main" id="{F17FC3D5-23DF-4D63-ADCB-5A93D6C4EC6D}"/>
              </a:ext>
            </a:extLst>
          </p:cNvPr>
          <p:cNvGraphicFramePr>
            <a:graphicFrameLocks noGrp="1"/>
          </p:cNvGraphicFramePr>
          <p:nvPr/>
        </p:nvGraphicFramePr>
        <p:xfrm>
          <a:off x="447529" y="4225712"/>
          <a:ext cx="1676693" cy="1207008"/>
        </p:xfrm>
        <a:graphic>
          <a:graphicData uri="http://schemas.openxmlformats.org/drawingml/2006/table">
            <a:tbl>
              <a:tblPr firstRow="1" bandRow="1">
                <a:tableStyleId>{5C22544A-7EE6-4342-B048-85BDC9FD1C3A}</a:tableStyleId>
              </a:tblPr>
              <a:tblGrid>
                <a:gridCol w="720089">
                  <a:extLst>
                    <a:ext uri="{9D8B030D-6E8A-4147-A177-3AD203B41FA5}">
                      <a16:colId xmlns:a16="http://schemas.microsoft.com/office/drawing/2014/main" val="1398789889"/>
                    </a:ext>
                  </a:extLst>
                </a:gridCol>
                <a:gridCol w="956604">
                  <a:extLst>
                    <a:ext uri="{9D8B030D-6E8A-4147-A177-3AD203B41FA5}">
                      <a16:colId xmlns:a16="http://schemas.microsoft.com/office/drawing/2014/main" val="3533235703"/>
                    </a:ext>
                  </a:extLst>
                </a:gridCol>
              </a:tblGrid>
              <a:tr h="161339">
                <a:tc>
                  <a:txBody>
                    <a:bodyPr/>
                    <a:lstStyle/>
                    <a:p>
                      <a:pPr marR="0" indent="0" algn="ctr" rtl="0">
                        <a:spcBef>
                          <a:spcPts val="0"/>
                        </a:spcBef>
                        <a:spcAft>
                          <a:spcPts val="0"/>
                        </a:spcAft>
                      </a:pPr>
                      <a:r>
                        <a:rPr lang="en-GB" sz="1200" kern="1400" dirty="0">
                          <a:ln>
                            <a:noFill/>
                          </a:ln>
                          <a:solidFill>
                            <a:srgbClr val="000000"/>
                          </a:solidFill>
                          <a:effectLst/>
                          <a:latin typeface="+mn-lt"/>
                        </a:rPr>
                        <a:t>Time (min)</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Temperature (°C)</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2235898"/>
                  </a:ext>
                </a:extLst>
              </a:tr>
              <a:tr h="186394">
                <a:tc>
                  <a:txBody>
                    <a:bodyPr/>
                    <a:lstStyle/>
                    <a:p>
                      <a:pPr marR="0" indent="0" algn="ctr" rtl="0">
                        <a:spcBef>
                          <a:spcPts val="0"/>
                        </a:spcBef>
                        <a:spcAft>
                          <a:spcPts val="0"/>
                        </a:spcAft>
                      </a:pPr>
                      <a:r>
                        <a:rPr lang="en-GB" sz="1200" kern="1400" dirty="0">
                          <a:ln>
                            <a:noFill/>
                          </a:ln>
                          <a:solidFill>
                            <a:srgbClr val="000000"/>
                          </a:solidFill>
                          <a:effectLst/>
                          <a:latin typeface="+mn-lt"/>
                        </a:rPr>
                        <a:t>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75.2</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7520890"/>
                  </a:ext>
                </a:extLst>
              </a:tr>
              <a:tr h="232992">
                <a:tc>
                  <a:txBody>
                    <a:bodyPr/>
                    <a:lstStyle/>
                    <a:p>
                      <a:pPr marR="0" indent="0" algn="ctr" rtl="0">
                        <a:spcBef>
                          <a:spcPts val="0"/>
                        </a:spcBef>
                        <a:spcAft>
                          <a:spcPts val="0"/>
                        </a:spcAft>
                      </a:pPr>
                      <a:r>
                        <a:rPr lang="en-GB" sz="1200" kern="1400" dirty="0">
                          <a:ln>
                            <a:noFill/>
                          </a:ln>
                          <a:solidFill>
                            <a:srgbClr val="000000"/>
                          </a:solidFill>
                          <a:effectLst/>
                          <a:latin typeface="+mn-lt"/>
                        </a:rPr>
                        <a:t>3</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72.4</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3472223"/>
                  </a:ext>
                </a:extLst>
              </a:tr>
              <a:tr h="186394">
                <a:tc>
                  <a:txBody>
                    <a:bodyPr/>
                    <a:lstStyle/>
                    <a:p>
                      <a:pPr marR="0" indent="0" algn="ctr" rtl="0">
                        <a:spcBef>
                          <a:spcPts val="0"/>
                        </a:spcBef>
                        <a:spcAft>
                          <a:spcPts val="0"/>
                        </a:spcAft>
                      </a:pPr>
                      <a:r>
                        <a:rPr lang="en-GB" sz="1200" kern="1400">
                          <a:ln>
                            <a:noFill/>
                          </a:ln>
                          <a:solidFill>
                            <a:srgbClr val="000000"/>
                          </a:solidFill>
                          <a:effectLst/>
                          <a:latin typeface="+mn-lt"/>
                        </a:rPr>
                        <a:t>6</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68.5</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4235320"/>
                  </a:ext>
                </a:extLst>
              </a:tr>
            </a:tbl>
          </a:graphicData>
        </a:graphic>
      </p:graphicFrame>
      <p:sp>
        <p:nvSpPr>
          <p:cNvPr id="19" name="TextBox 18">
            <a:extLst>
              <a:ext uri="{FF2B5EF4-FFF2-40B4-BE49-F238E27FC236}">
                <a16:creationId xmlns:a16="http://schemas.microsoft.com/office/drawing/2014/main" id="{0A8EA6E5-B8A4-4F89-B216-2A6BF6C89768}"/>
              </a:ext>
            </a:extLst>
          </p:cNvPr>
          <p:cNvSpPr txBox="1"/>
          <p:nvPr/>
        </p:nvSpPr>
        <p:spPr>
          <a:xfrm>
            <a:off x="3685681" y="332084"/>
            <a:ext cx="1644194" cy="830997"/>
          </a:xfrm>
          <a:prstGeom prst="rect">
            <a:avLst/>
          </a:prstGeom>
          <a:noFill/>
        </p:spPr>
        <p:txBody>
          <a:bodyPr wrap="square" rtlCol="0">
            <a:spAutoFit/>
          </a:bodyPr>
          <a:lstStyle/>
          <a:p>
            <a:pPr algn="ctr"/>
            <a:r>
              <a:rPr lang="en-US" sz="2400" u="sng" dirty="0"/>
              <a:t>Thermal Insulation</a:t>
            </a:r>
            <a:endParaRPr lang="en-GB" sz="2400" u="sng" dirty="0"/>
          </a:p>
        </p:txBody>
      </p:sp>
      <p:sp>
        <p:nvSpPr>
          <p:cNvPr id="20" name="TextBox 19">
            <a:extLst>
              <a:ext uri="{FF2B5EF4-FFF2-40B4-BE49-F238E27FC236}">
                <a16:creationId xmlns:a16="http://schemas.microsoft.com/office/drawing/2014/main" id="{B06AD653-8EA8-4DA7-92A8-C9DE968A3F4E}"/>
              </a:ext>
            </a:extLst>
          </p:cNvPr>
          <p:cNvSpPr txBox="1"/>
          <p:nvPr/>
        </p:nvSpPr>
        <p:spPr>
          <a:xfrm>
            <a:off x="240962" y="577930"/>
            <a:ext cx="3513847" cy="400110"/>
          </a:xfrm>
          <a:prstGeom prst="rect">
            <a:avLst/>
          </a:prstGeom>
          <a:noFill/>
        </p:spPr>
        <p:txBody>
          <a:bodyPr wrap="square" rtlCol="0">
            <a:spAutoFit/>
          </a:bodyPr>
          <a:lstStyle/>
          <a:p>
            <a:r>
              <a:rPr lang="en-US" sz="2000" dirty="0"/>
              <a:t>Name: __________________</a:t>
            </a:r>
            <a:endParaRPr lang="en-GB" sz="2000" dirty="0"/>
          </a:p>
        </p:txBody>
      </p:sp>
      <p:sp>
        <p:nvSpPr>
          <p:cNvPr id="21" name="TextBox 20">
            <a:extLst>
              <a:ext uri="{FF2B5EF4-FFF2-40B4-BE49-F238E27FC236}">
                <a16:creationId xmlns:a16="http://schemas.microsoft.com/office/drawing/2014/main" id="{A5F34BF0-8A0B-4ACB-B490-F8038A8F80C4}"/>
              </a:ext>
            </a:extLst>
          </p:cNvPr>
          <p:cNvSpPr txBox="1"/>
          <p:nvPr/>
        </p:nvSpPr>
        <p:spPr>
          <a:xfrm>
            <a:off x="5172296" y="635032"/>
            <a:ext cx="4545497" cy="369332"/>
          </a:xfrm>
          <a:prstGeom prst="rect">
            <a:avLst/>
          </a:prstGeom>
          <a:noFill/>
        </p:spPr>
        <p:txBody>
          <a:bodyPr wrap="square" rtlCol="0">
            <a:spAutoFit/>
          </a:bodyPr>
          <a:lstStyle/>
          <a:p>
            <a:r>
              <a:rPr lang="en-US" dirty="0"/>
              <a:t>The section(s) I need to work on is/are : ____ </a:t>
            </a:r>
            <a:endParaRPr lang="en-GB" dirty="0"/>
          </a:p>
        </p:txBody>
      </p:sp>
      <p:pic>
        <p:nvPicPr>
          <p:cNvPr id="2" name="Picture 2" descr="Thermal Insulation">
            <a:extLst>
              <a:ext uri="{FF2B5EF4-FFF2-40B4-BE49-F238E27FC236}">
                <a16:creationId xmlns:a16="http://schemas.microsoft.com/office/drawing/2014/main" id="{76792028-9082-4A3E-9372-9378446A4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252" y="2403291"/>
            <a:ext cx="2720420" cy="1530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31A9B85F-2646-4505-929D-E3C69527EF83}"/>
              </a:ext>
            </a:extLst>
          </p:cNvPr>
          <p:cNvPicPr>
            <a:picLocks noChangeAspect="1"/>
          </p:cNvPicPr>
          <p:nvPr/>
        </p:nvPicPr>
        <p:blipFill rotWithShape="1">
          <a:blip r:embed="rId3"/>
          <a:srcRect b="38351"/>
          <a:stretch/>
        </p:blipFill>
        <p:spPr>
          <a:xfrm rot="16200000">
            <a:off x="1012591" y="5438083"/>
            <a:ext cx="442220" cy="1572341"/>
          </a:xfrm>
          <a:prstGeom prst="rect">
            <a:avLst/>
          </a:prstGeom>
        </p:spPr>
      </p:pic>
      <p:pic>
        <p:nvPicPr>
          <p:cNvPr id="6" name="Picture 5">
            <a:extLst>
              <a:ext uri="{FF2B5EF4-FFF2-40B4-BE49-F238E27FC236}">
                <a16:creationId xmlns:a16="http://schemas.microsoft.com/office/drawing/2014/main" id="{32002CD2-F19C-454B-B859-A1D91DF2200B}"/>
              </a:ext>
            </a:extLst>
          </p:cNvPr>
          <p:cNvPicPr>
            <a:picLocks noChangeAspect="1"/>
          </p:cNvPicPr>
          <p:nvPr/>
        </p:nvPicPr>
        <p:blipFill rotWithShape="1">
          <a:blip r:embed="rId4"/>
          <a:srcRect b="40324"/>
          <a:stretch/>
        </p:blipFill>
        <p:spPr>
          <a:xfrm rot="16200000">
            <a:off x="1012591" y="4883406"/>
            <a:ext cx="442221" cy="1572342"/>
          </a:xfrm>
          <a:prstGeom prst="rect">
            <a:avLst/>
          </a:prstGeom>
        </p:spPr>
      </p:pic>
      <p:sp>
        <p:nvSpPr>
          <p:cNvPr id="22" name="Rectangle 21">
            <a:extLst>
              <a:ext uri="{FF2B5EF4-FFF2-40B4-BE49-F238E27FC236}">
                <a16:creationId xmlns:a16="http://schemas.microsoft.com/office/drawing/2014/main" id="{49966FB8-E441-4286-91AD-D51456EA3770}"/>
              </a:ext>
            </a:extLst>
          </p:cNvPr>
          <p:cNvSpPr/>
          <p:nvPr/>
        </p:nvSpPr>
        <p:spPr>
          <a:xfrm>
            <a:off x="3031993" y="1176594"/>
            <a:ext cx="146835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Grade 1/2</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3" name="Rectangle 22">
            <a:extLst>
              <a:ext uri="{FF2B5EF4-FFF2-40B4-BE49-F238E27FC236}">
                <a16:creationId xmlns:a16="http://schemas.microsoft.com/office/drawing/2014/main" id="{13B38C76-BE7E-4125-B881-71618F0C8CB2}"/>
              </a:ext>
            </a:extLst>
          </p:cNvPr>
          <p:cNvSpPr/>
          <p:nvPr/>
        </p:nvSpPr>
        <p:spPr>
          <a:xfrm>
            <a:off x="6710868" y="1524209"/>
            <a:ext cx="146835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Grade 2/3</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5" name="Rectangle 24">
            <a:extLst>
              <a:ext uri="{FF2B5EF4-FFF2-40B4-BE49-F238E27FC236}">
                <a16:creationId xmlns:a16="http://schemas.microsoft.com/office/drawing/2014/main" id="{60A3CE55-3B00-4D40-981B-6542D7A25C6A}"/>
              </a:ext>
            </a:extLst>
          </p:cNvPr>
          <p:cNvSpPr/>
          <p:nvPr/>
        </p:nvSpPr>
        <p:spPr>
          <a:xfrm>
            <a:off x="3799135" y="6214531"/>
            <a:ext cx="117981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Grade 3</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6" name="Rectangle 25">
            <a:extLst>
              <a:ext uri="{FF2B5EF4-FFF2-40B4-BE49-F238E27FC236}">
                <a16:creationId xmlns:a16="http://schemas.microsoft.com/office/drawing/2014/main" id="{EF71C249-110B-4ABF-8473-D0F74FA90A8D}"/>
              </a:ext>
            </a:extLst>
          </p:cNvPr>
          <p:cNvSpPr/>
          <p:nvPr/>
        </p:nvSpPr>
        <p:spPr>
          <a:xfrm>
            <a:off x="8095778" y="3958227"/>
            <a:ext cx="117981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Grade 3</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037018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123F9-DBD8-4FB2-A201-9B0F255BA909}"/>
              </a:ext>
            </a:extLst>
          </p:cNvPr>
          <p:cNvSpPr>
            <a:spLocks noGrp="1"/>
          </p:cNvSpPr>
          <p:nvPr>
            <p:ph sz="half" idx="1"/>
          </p:nvPr>
        </p:nvSpPr>
        <p:spPr>
          <a:xfrm>
            <a:off x="447529" y="612169"/>
            <a:ext cx="4513897" cy="6027782"/>
          </a:xfrm>
          <a:ln>
            <a:solidFill>
              <a:schemeClr val="accent1"/>
            </a:solidFill>
          </a:ln>
        </p:spPr>
        <p:txBody>
          <a:bodyPr>
            <a:normAutofit/>
          </a:bodyPr>
          <a:lstStyle/>
          <a:p>
            <a:pPr marL="0" indent="0">
              <a:lnSpc>
                <a:spcPct val="110000"/>
              </a:lnSpc>
              <a:spcBef>
                <a:spcPts val="1200"/>
              </a:spcBef>
              <a:buNone/>
            </a:pPr>
            <a:r>
              <a:rPr lang="en-US" sz="1400" b="1" dirty="0"/>
              <a:t>Plan</a:t>
            </a:r>
            <a:br>
              <a:rPr lang="en-US" sz="1400" b="1" dirty="0"/>
            </a:br>
            <a:r>
              <a:rPr lang="en-US" sz="1400" dirty="0"/>
              <a:t>Without turning over (!) plan a method to obtain valid results for measuring the effects of different insulations.</a:t>
            </a:r>
          </a:p>
          <a:p>
            <a:pPr marL="0" indent="0">
              <a:buNone/>
            </a:pPr>
            <a:endParaRPr lang="en-US" sz="1400" dirty="0"/>
          </a:p>
        </p:txBody>
      </p:sp>
      <p:sp>
        <p:nvSpPr>
          <p:cNvPr id="4" name="Content Placeholder 3">
            <a:extLst>
              <a:ext uri="{FF2B5EF4-FFF2-40B4-BE49-F238E27FC236}">
                <a16:creationId xmlns:a16="http://schemas.microsoft.com/office/drawing/2014/main" id="{384D6A80-3066-4751-9E25-7EFBEE9109EE}"/>
              </a:ext>
            </a:extLst>
          </p:cNvPr>
          <p:cNvSpPr>
            <a:spLocks noGrp="1"/>
          </p:cNvSpPr>
          <p:nvPr>
            <p:ph sz="half" idx="2"/>
          </p:nvPr>
        </p:nvSpPr>
        <p:spPr>
          <a:xfrm>
            <a:off x="5104521" y="612168"/>
            <a:ext cx="4513897" cy="6027782"/>
          </a:xfrm>
          <a:ln>
            <a:solidFill>
              <a:schemeClr val="accent1"/>
            </a:solidFill>
          </a:ln>
        </p:spPr>
        <p:txBody>
          <a:bodyPr>
            <a:normAutofit/>
          </a:bodyPr>
          <a:lstStyle/>
          <a:p>
            <a:pPr marL="0" indent="0">
              <a:buNone/>
            </a:pPr>
            <a:r>
              <a:rPr lang="en-GB" sz="1600" b="1" dirty="0"/>
              <a:t>Calculations</a:t>
            </a:r>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dirty="0"/>
          </a:p>
          <a:p>
            <a:pPr marL="0" indent="0">
              <a:buNone/>
            </a:pPr>
            <a:endParaRPr lang="en-GB" sz="1600" b="1" dirty="0"/>
          </a:p>
          <a:p>
            <a:pPr marL="0" indent="0">
              <a:buNone/>
            </a:pPr>
            <a:r>
              <a:rPr lang="en-GB" sz="1600" b="1" dirty="0"/>
              <a:t>Draw a sketch graph of the above data</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b="1" dirty="0"/>
              <a:t>Which is the better insulator? Back up your answer with data.</a:t>
            </a:r>
          </a:p>
        </p:txBody>
      </p:sp>
      <p:sp>
        <p:nvSpPr>
          <p:cNvPr id="7" name="Title 1">
            <a:extLst>
              <a:ext uri="{FF2B5EF4-FFF2-40B4-BE49-F238E27FC236}">
                <a16:creationId xmlns:a16="http://schemas.microsoft.com/office/drawing/2014/main" id="{694E6366-B1A2-45EF-8C6B-5F6808F41A3A}"/>
              </a:ext>
            </a:extLst>
          </p:cNvPr>
          <p:cNvSpPr txBox="1">
            <a:spLocks/>
          </p:cNvSpPr>
          <p:nvPr/>
        </p:nvSpPr>
        <p:spPr>
          <a:xfrm>
            <a:off x="287582" y="0"/>
            <a:ext cx="9748911" cy="612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solidFill>
                  <a:srgbClr val="FF0000"/>
                </a:solidFill>
              </a:rPr>
              <a:t>Learning Objective: </a:t>
            </a:r>
            <a:r>
              <a:rPr lang="en-US" sz="1600" dirty="0">
                <a:solidFill>
                  <a:srgbClr val="FF0000"/>
                </a:solidFill>
              </a:rPr>
              <a:t>To be able to </a:t>
            </a:r>
            <a:r>
              <a:rPr lang="en-US" sz="1600" i="1" dirty="0">
                <a:solidFill>
                  <a:srgbClr val="FF0000"/>
                </a:solidFill>
              </a:rPr>
              <a:t>remember</a:t>
            </a:r>
            <a:r>
              <a:rPr lang="en-US" sz="1600" dirty="0">
                <a:solidFill>
                  <a:srgbClr val="FF0000"/>
                </a:solidFill>
              </a:rPr>
              <a:t> method, </a:t>
            </a:r>
            <a:r>
              <a:rPr lang="en-US" sz="1600" i="1" dirty="0">
                <a:solidFill>
                  <a:srgbClr val="FF0000"/>
                </a:solidFill>
              </a:rPr>
              <a:t>analyze</a:t>
            </a:r>
            <a:r>
              <a:rPr lang="en-US" sz="1600" dirty="0">
                <a:solidFill>
                  <a:srgbClr val="FF0000"/>
                </a:solidFill>
              </a:rPr>
              <a:t> information and </a:t>
            </a:r>
            <a:r>
              <a:rPr lang="en-US" sz="1600" i="1" dirty="0">
                <a:solidFill>
                  <a:srgbClr val="FF0000"/>
                </a:solidFill>
              </a:rPr>
              <a:t>recognize </a:t>
            </a:r>
            <a:r>
              <a:rPr lang="en-US" sz="1600" dirty="0">
                <a:solidFill>
                  <a:srgbClr val="FF0000"/>
                </a:solidFill>
              </a:rPr>
              <a:t>patterns in data</a:t>
            </a:r>
            <a:r>
              <a:rPr lang="en-US" sz="1600" i="1" dirty="0">
                <a:solidFill>
                  <a:srgbClr val="FF0000"/>
                </a:solidFill>
              </a:rPr>
              <a:t>.</a:t>
            </a:r>
            <a:endParaRPr lang="en-US" sz="1600" b="1" dirty="0">
              <a:solidFill>
                <a:srgbClr val="FF0000"/>
              </a:solidFill>
            </a:endParaRPr>
          </a:p>
        </p:txBody>
      </p:sp>
      <p:sp>
        <p:nvSpPr>
          <p:cNvPr id="8" name="Rectangle 7">
            <a:extLst>
              <a:ext uri="{FF2B5EF4-FFF2-40B4-BE49-F238E27FC236}">
                <a16:creationId xmlns:a16="http://schemas.microsoft.com/office/drawing/2014/main" id="{64FBFB46-B930-4A4B-A865-04E9DE1CD67F}"/>
              </a:ext>
            </a:extLst>
          </p:cNvPr>
          <p:cNvSpPr/>
          <p:nvPr/>
        </p:nvSpPr>
        <p:spPr>
          <a:xfrm>
            <a:off x="4686446" y="459557"/>
            <a:ext cx="353623"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E</a:t>
            </a:r>
          </a:p>
        </p:txBody>
      </p:sp>
      <p:sp>
        <p:nvSpPr>
          <p:cNvPr id="9" name="Rectangle 8">
            <a:extLst>
              <a:ext uri="{FF2B5EF4-FFF2-40B4-BE49-F238E27FC236}">
                <a16:creationId xmlns:a16="http://schemas.microsoft.com/office/drawing/2014/main" id="{F75C0E84-19EE-4A7B-A715-6D2947CA559A}"/>
              </a:ext>
            </a:extLst>
          </p:cNvPr>
          <p:cNvSpPr/>
          <p:nvPr/>
        </p:nvSpPr>
        <p:spPr>
          <a:xfrm>
            <a:off x="9190619" y="649178"/>
            <a:ext cx="340799"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F</a:t>
            </a:r>
          </a:p>
        </p:txBody>
      </p:sp>
      <p:graphicFrame>
        <p:nvGraphicFramePr>
          <p:cNvPr id="2" name="Table 4">
            <a:extLst>
              <a:ext uri="{FF2B5EF4-FFF2-40B4-BE49-F238E27FC236}">
                <a16:creationId xmlns:a16="http://schemas.microsoft.com/office/drawing/2014/main" id="{8B62B9AB-3A83-4E09-95E7-453B434AAE64}"/>
              </a:ext>
            </a:extLst>
          </p:cNvPr>
          <p:cNvGraphicFramePr>
            <a:graphicFrameLocks noGrp="1"/>
          </p:cNvGraphicFramePr>
          <p:nvPr/>
        </p:nvGraphicFramePr>
        <p:xfrm>
          <a:off x="5496570" y="947729"/>
          <a:ext cx="3302001" cy="2304288"/>
        </p:xfrm>
        <a:graphic>
          <a:graphicData uri="http://schemas.openxmlformats.org/drawingml/2006/table">
            <a:tbl>
              <a:tblPr firstRow="1" bandRow="1">
                <a:tableStyleId>{5C22544A-7EE6-4342-B048-85BDC9FD1C3A}</a:tableStyleId>
              </a:tblPr>
              <a:tblGrid>
                <a:gridCol w="1100667">
                  <a:extLst>
                    <a:ext uri="{9D8B030D-6E8A-4147-A177-3AD203B41FA5}">
                      <a16:colId xmlns:a16="http://schemas.microsoft.com/office/drawing/2014/main" val="1982695864"/>
                    </a:ext>
                  </a:extLst>
                </a:gridCol>
                <a:gridCol w="1100667">
                  <a:extLst>
                    <a:ext uri="{9D8B030D-6E8A-4147-A177-3AD203B41FA5}">
                      <a16:colId xmlns:a16="http://schemas.microsoft.com/office/drawing/2014/main" val="2503581297"/>
                    </a:ext>
                  </a:extLst>
                </a:gridCol>
                <a:gridCol w="1100667">
                  <a:extLst>
                    <a:ext uri="{9D8B030D-6E8A-4147-A177-3AD203B41FA5}">
                      <a16:colId xmlns:a16="http://schemas.microsoft.com/office/drawing/2014/main" val="429896706"/>
                    </a:ext>
                  </a:extLst>
                </a:gridCol>
              </a:tblGrid>
              <a:tr h="179132">
                <a:tc rowSpan="2">
                  <a:txBody>
                    <a:bodyPr/>
                    <a:lstStyle/>
                    <a:p>
                      <a:pPr marR="0" indent="0" algn="ctr" rtl="0">
                        <a:spcBef>
                          <a:spcPts val="0"/>
                        </a:spcBef>
                        <a:spcAft>
                          <a:spcPts val="0"/>
                        </a:spcAft>
                      </a:pPr>
                      <a:r>
                        <a:rPr lang="en-GB" sz="1200" kern="1400" dirty="0">
                          <a:ln>
                            <a:noFill/>
                          </a:ln>
                          <a:solidFill>
                            <a:srgbClr val="000000"/>
                          </a:solidFill>
                          <a:effectLst/>
                          <a:latin typeface="+mn-lt"/>
                        </a:rPr>
                        <a:t>Time (min)</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R="0" indent="0" algn="ctr" rtl="0">
                        <a:spcBef>
                          <a:spcPts val="0"/>
                        </a:spcBef>
                        <a:spcAft>
                          <a:spcPts val="0"/>
                        </a:spcAft>
                      </a:pPr>
                      <a:r>
                        <a:rPr lang="en-GB" sz="1200" kern="1400" dirty="0">
                          <a:ln>
                            <a:noFill/>
                          </a:ln>
                          <a:solidFill>
                            <a:srgbClr val="000000"/>
                          </a:solidFill>
                          <a:effectLst/>
                          <a:latin typeface="+mn-lt"/>
                        </a:rPr>
                        <a:t>Temperature (°C)</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R="0" indent="0" algn="ctr" rtl="0">
                        <a:spcBef>
                          <a:spcPts val="0"/>
                        </a:spcBef>
                        <a:spcAft>
                          <a:spcPts val="0"/>
                        </a:spcAft>
                      </a:pPr>
                      <a:endParaRPr lang="en-GB" sz="1200" kern="1400" dirty="0">
                        <a:ln>
                          <a:noFill/>
                        </a:ln>
                        <a:solidFill>
                          <a:srgbClr val="000000"/>
                        </a:solidFill>
                        <a:effectLst/>
                        <a:latin typeface="+mn-lt"/>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8122808"/>
                  </a:ext>
                </a:extLst>
              </a:tr>
              <a:tr h="179132">
                <a:tc vMerge="1">
                  <a:txBody>
                    <a:bodyPr/>
                    <a:lstStyle/>
                    <a:p>
                      <a:pPr marR="0" indent="0" algn="ctr" rtl="0">
                        <a:spcBef>
                          <a:spcPts val="0"/>
                        </a:spcBef>
                        <a:spcAft>
                          <a:spcPts val="0"/>
                        </a:spcAft>
                      </a:pPr>
                      <a:r>
                        <a:rPr lang="en-GB" sz="1200" kern="1400" dirty="0">
                          <a:ln>
                            <a:noFill/>
                          </a:ln>
                          <a:solidFill>
                            <a:srgbClr val="000000"/>
                          </a:solidFill>
                          <a:effectLst/>
                          <a:latin typeface="+mn-lt"/>
                        </a:rPr>
                        <a:t>Time (min)</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Newspaper</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a:ln>
                            <a:noFill/>
                          </a:ln>
                          <a:solidFill>
                            <a:srgbClr val="000000"/>
                          </a:solidFill>
                          <a:effectLst/>
                          <a:latin typeface="+mn-lt"/>
                        </a:rPr>
                        <a:t>Bubble Wrap</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6470566"/>
                  </a:ext>
                </a:extLst>
              </a:tr>
              <a:tr h="199903">
                <a:tc>
                  <a:txBody>
                    <a:bodyPr/>
                    <a:lstStyle/>
                    <a:p>
                      <a:pPr marR="0" indent="0" algn="ctr" rtl="0">
                        <a:spcBef>
                          <a:spcPts val="0"/>
                        </a:spcBef>
                        <a:spcAft>
                          <a:spcPts val="0"/>
                        </a:spcAft>
                      </a:pPr>
                      <a:r>
                        <a:rPr lang="en-GB" sz="1200" kern="1400" dirty="0">
                          <a:ln>
                            <a:noFill/>
                          </a:ln>
                          <a:solidFill>
                            <a:srgbClr val="000000"/>
                          </a:solidFill>
                          <a:effectLst/>
                          <a:latin typeface="+mn-lt"/>
                        </a:rPr>
                        <a:t>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75</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a:ln>
                            <a:noFill/>
                          </a:ln>
                          <a:solidFill>
                            <a:srgbClr val="000000"/>
                          </a:solidFill>
                          <a:effectLst/>
                          <a:latin typeface="+mn-lt"/>
                        </a:rPr>
                        <a:t>80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42188"/>
                  </a:ext>
                </a:extLst>
              </a:tr>
              <a:tr h="199903">
                <a:tc>
                  <a:txBody>
                    <a:bodyPr/>
                    <a:lstStyle/>
                    <a:p>
                      <a:pPr marR="0" indent="0" algn="ctr" rtl="0">
                        <a:spcBef>
                          <a:spcPts val="0"/>
                        </a:spcBef>
                        <a:spcAft>
                          <a:spcPts val="0"/>
                        </a:spcAft>
                      </a:pPr>
                      <a:r>
                        <a:rPr lang="en-GB" sz="1200" kern="1400" dirty="0">
                          <a:ln>
                            <a:noFill/>
                          </a:ln>
                          <a:solidFill>
                            <a:srgbClr val="000000"/>
                          </a:solidFill>
                          <a:effectLst/>
                          <a:latin typeface="+mn-lt"/>
                        </a:rPr>
                        <a:t>3</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72</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78</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3261785"/>
                  </a:ext>
                </a:extLst>
              </a:tr>
              <a:tr h="199903">
                <a:tc>
                  <a:txBody>
                    <a:bodyPr/>
                    <a:lstStyle/>
                    <a:p>
                      <a:pPr marR="0" indent="0" algn="ctr" rtl="0">
                        <a:spcBef>
                          <a:spcPts val="0"/>
                        </a:spcBef>
                        <a:spcAft>
                          <a:spcPts val="0"/>
                        </a:spcAft>
                      </a:pPr>
                      <a:r>
                        <a:rPr lang="en-GB" sz="1200" kern="1400">
                          <a:ln>
                            <a:noFill/>
                          </a:ln>
                          <a:solidFill>
                            <a:srgbClr val="000000"/>
                          </a:solidFill>
                          <a:effectLst/>
                          <a:latin typeface="+mn-lt"/>
                        </a:rPr>
                        <a:t>6</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68</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76</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2003391"/>
                  </a:ext>
                </a:extLst>
              </a:tr>
              <a:tr h="199903">
                <a:tc>
                  <a:txBody>
                    <a:bodyPr/>
                    <a:lstStyle/>
                    <a:p>
                      <a:pPr marR="0" indent="0" algn="ctr" rtl="0">
                        <a:spcBef>
                          <a:spcPts val="0"/>
                        </a:spcBef>
                        <a:spcAft>
                          <a:spcPts val="0"/>
                        </a:spcAft>
                      </a:pPr>
                      <a:r>
                        <a:rPr lang="en-GB" sz="1200" kern="1400">
                          <a:ln>
                            <a:noFill/>
                          </a:ln>
                          <a:solidFill>
                            <a:srgbClr val="000000"/>
                          </a:solidFill>
                          <a:effectLst/>
                          <a:latin typeface="+mn-lt"/>
                        </a:rPr>
                        <a:t>9</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64</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75</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9431075"/>
                  </a:ext>
                </a:extLst>
              </a:tr>
              <a:tr h="199903">
                <a:tc>
                  <a:txBody>
                    <a:bodyPr/>
                    <a:lstStyle/>
                    <a:p>
                      <a:pPr marR="0" indent="0" algn="ctr" rtl="0">
                        <a:spcBef>
                          <a:spcPts val="0"/>
                        </a:spcBef>
                        <a:spcAft>
                          <a:spcPts val="0"/>
                        </a:spcAft>
                      </a:pPr>
                      <a:r>
                        <a:rPr lang="en-GB" sz="1200" kern="1400">
                          <a:ln>
                            <a:noFill/>
                          </a:ln>
                          <a:solidFill>
                            <a:srgbClr val="000000"/>
                          </a:solidFill>
                          <a:effectLst/>
                          <a:latin typeface="+mn-lt"/>
                        </a:rPr>
                        <a:t>12</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62</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73</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5715177"/>
                  </a:ext>
                </a:extLst>
              </a:tr>
              <a:tr h="199903">
                <a:tc>
                  <a:txBody>
                    <a:bodyPr/>
                    <a:lstStyle/>
                    <a:p>
                      <a:pPr marR="0" indent="0" algn="ctr" rtl="0">
                        <a:spcBef>
                          <a:spcPts val="0"/>
                        </a:spcBef>
                        <a:spcAft>
                          <a:spcPts val="0"/>
                        </a:spcAft>
                      </a:pPr>
                      <a:r>
                        <a:rPr lang="en-GB" sz="1200" kern="1400" dirty="0">
                          <a:ln>
                            <a:noFill/>
                          </a:ln>
                          <a:solidFill>
                            <a:srgbClr val="000000"/>
                          </a:solidFill>
                          <a:effectLst/>
                          <a:latin typeface="+mn-lt"/>
                        </a:rPr>
                        <a:t>15</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71</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814279"/>
                  </a:ext>
                </a:extLst>
              </a:tr>
              <a:tr h="199903">
                <a:tc>
                  <a:txBody>
                    <a:bodyPr/>
                    <a:lstStyle/>
                    <a:p>
                      <a:pPr marR="0" indent="0" algn="ctr" rtl="0">
                        <a:spcBef>
                          <a:spcPts val="0"/>
                        </a:spcBef>
                        <a:spcAft>
                          <a:spcPts val="0"/>
                        </a:spcAft>
                      </a:pPr>
                      <a:r>
                        <a:rPr lang="en-GB" sz="1200" kern="1400" dirty="0">
                          <a:ln>
                            <a:noFill/>
                          </a:ln>
                          <a:solidFill>
                            <a:srgbClr val="000000"/>
                          </a:solidFill>
                          <a:effectLst/>
                          <a:latin typeface="+mn-lt"/>
                        </a:rPr>
                        <a:t>18</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58</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5349445"/>
                  </a:ext>
                </a:extLst>
              </a:tr>
            </a:tbl>
          </a:graphicData>
        </a:graphic>
      </p:graphicFrame>
      <p:grpSp>
        <p:nvGrpSpPr>
          <p:cNvPr id="15" name="Group 14">
            <a:extLst>
              <a:ext uri="{FF2B5EF4-FFF2-40B4-BE49-F238E27FC236}">
                <a16:creationId xmlns:a16="http://schemas.microsoft.com/office/drawing/2014/main" id="{13216786-B82F-4378-894A-816A5020D5B5}"/>
              </a:ext>
            </a:extLst>
          </p:cNvPr>
          <p:cNvGrpSpPr/>
          <p:nvPr/>
        </p:nvGrpSpPr>
        <p:grpSpPr>
          <a:xfrm>
            <a:off x="6072783" y="3699937"/>
            <a:ext cx="2997253" cy="1572549"/>
            <a:chOff x="5798288" y="4862623"/>
            <a:chExt cx="1910317" cy="1498600"/>
          </a:xfrm>
        </p:grpSpPr>
        <p:cxnSp>
          <p:nvCxnSpPr>
            <p:cNvPr id="10" name="Straight Arrow Connector 9">
              <a:extLst>
                <a:ext uri="{FF2B5EF4-FFF2-40B4-BE49-F238E27FC236}">
                  <a16:creationId xmlns:a16="http://schemas.microsoft.com/office/drawing/2014/main" id="{AF6651ED-48AA-4F0B-8DFD-C42615BC3728}"/>
                </a:ext>
              </a:extLst>
            </p:cNvPr>
            <p:cNvCxnSpPr/>
            <p:nvPr/>
          </p:nvCxnSpPr>
          <p:spPr>
            <a:xfrm flipV="1">
              <a:off x="5798288" y="4862623"/>
              <a:ext cx="0" cy="14985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895B0B-C968-456D-BD71-B55D4C084197}"/>
                </a:ext>
              </a:extLst>
            </p:cNvPr>
            <p:cNvCxnSpPr>
              <a:cxnSpLocks/>
            </p:cNvCxnSpPr>
            <p:nvPr/>
          </p:nvCxnSpPr>
          <p:spPr>
            <a:xfrm flipV="1">
              <a:off x="5798288" y="6361222"/>
              <a:ext cx="191031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FC40FE75-793A-4D40-A6D1-202F10BE6B90}"/>
              </a:ext>
            </a:extLst>
          </p:cNvPr>
          <p:cNvSpPr/>
          <p:nvPr/>
        </p:nvSpPr>
        <p:spPr>
          <a:xfrm>
            <a:off x="8325279" y="3643757"/>
            <a:ext cx="117981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Grade 4</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ctangle 15">
            <a:extLst>
              <a:ext uri="{FF2B5EF4-FFF2-40B4-BE49-F238E27FC236}">
                <a16:creationId xmlns:a16="http://schemas.microsoft.com/office/drawing/2014/main" id="{B1CDA1E7-2D1C-44D1-91F0-F58F3509DFA3}"/>
              </a:ext>
            </a:extLst>
          </p:cNvPr>
          <p:cNvSpPr/>
          <p:nvPr/>
        </p:nvSpPr>
        <p:spPr>
          <a:xfrm>
            <a:off x="3429778" y="1266098"/>
            <a:ext cx="1429879"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Grade 4-7</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747072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123F9-DBD8-4FB2-A201-9B0F255BA909}"/>
              </a:ext>
            </a:extLst>
          </p:cNvPr>
          <p:cNvSpPr>
            <a:spLocks noGrp="1"/>
          </p:cNvSpPr>
          <p:nvPr>
            <p:ph sz="half" idx="1"/>
          </p:nvPr>
        </p:nvSpPr>
        <p:spPr>
          <a:xfrm>
            <a:off x="306851" y="1076399"/>
            <a:ext cx="4654575" cy="2776820"/>
          </a:xfrm>
          <a:ln>
            <a:solidFill>
              <a:schemeClr val="accent1"/>
            </a:solidFill>
          </a:ln>
        </p:spPr>
        <p:txBody>
          <a:bodyPr>
            <a:normAutofit fontScale="62500" lnSpcReduction="20000"/>
          </a:bodyPr>
          <a:lstStyle/>
          <a:p>
            <a:pPr marL="0" indent="0">
              <a:buNone/>
            </a:pPr>
            <a:r>
              <a:rPr lang="en-US" sz="2300" b="1" dirty="0"/>
              <a:t>Organise the method used to measure the effects of different insulations:</a:t>
            </a:r>
          </a:p>
          <a:p>
            <a:pPr marL="0" indent="0">
              <a:lnSpc>
                <a:spcPct val="120000"/>
              </a:lnSpc>
              <a:spcBef>
                <a:spcPts val="0"/>
              </a:spcBef>
              <a:buNone/>
            </a:pPr>
            <a:r>
              <a:rPr lang="en-US" sz="1900" b="1" dirty="0">
                <a:solidFill>
                  <a:srgbClr val="FF0000"/>
                </a:solidFill>
              </a:rPr>
              <a:t>8</a:t>
            </a:r>
            <a:r>
              <a:rPr lang="en-US" sz="1900" dirty="0"/>
              <a:t> Plot cooling curve graphs for each material.</a:t>
            </a:r>
          </a:p>
          <a:p>
            <a:pPr marL="0" indent="0">
              <a:lnSpc>
                <a:spcPct val="120000"/>
              </a:lnSpc>
              <a:spcBef>
                <a:spcPts val="0"/>
              </a:spcBef>
              <a:buNone/>
            </a:pPr>
            <a:r>
              <a:rPr lang="en-US" sz="1900" b="1" dirty="0">
                <a:solidFill>
                  <a:srgbClr val="FF0000"/>
                </a:solidFill>
              </a:rPr>
              <a:t>2</a:t>
            </a:r>
            <a:r>
              <a:rPr lang="en-US" sz="1900" dirty="0"/>
              <a:t> Use the kettle to boil water and put 80 ml of this hot water into the small beaker.</a:t>
            </a:r>
          </a:p>
          <a:p>
            <a:pPr marL="0" indent="0">
              <a:lnSpc>
                <a:spcPct val="120000"/>
              </a:lnSpc>
              <a:spcBef>
                <a:spcPts val="0"/>
              </a:spcBef>
              <a:buNone/>
            </a:pPr>
            <a:r>
              <a:rPr lang="en-US" sz="1900" b="1" dirty="0">
                <a:solidFill>
                  <a:srgbClr val="FF0000"/>
                </a:solidFill>
              </a:rPr>
              <a:t>4</a:t>
            </a:r>
            <a:r>
              <a:rPr lang="en-US" sz="1900" dirty="0"/>
              <a:t> Insert the thermometer through the hole in the cardboard lid so that its bulb is in the hot water.</a:t>
            </a:r>
          </a:p>
          <a:p>
            <a:pPr marL="0" indent="0">
              <a:lnSpc>
                <a:spcPct val="120000"/>
              </a:lnSpc>
              <a:spcBef>
                <a:spcPts val="0"/>
              </a:spcBef>
              <a:buNone/>
            </a:pPr>
            <a:r>
              <a:rPr lang="en-US" sz="1900" b="1" dirty="0">
                <a:solidFill>
                  <a:srgbClr val="FF0000"/>
                </a:solidFill>
              </a:rPr>
              <a:t>5</a:t>
            </a:r>
            <a:r>
              <a:rPr lang="en-US" sz="1900" dirty="0"/>
              <a:t> Record the temperature of the water and start the stopwatch.</a:t>
            </a:r>
          </a:p>
          <a:p>
            <a:pPr marL="0" indent="0">
              <a:lnSpc>
                <a:spcPct val="120000"/>
              </a:lnSpc>
              <a:spcBef>
                <a:spcPts val="0"/>
              </a:spcBef>
              <a:buNone/>
            </a:pPr>
            <a:r>
              <a:rPr lang="en-US" sz="1900" b="1" dirty="0">
                <a:solidFill>
                  <a:srgbClr val="FF0000"/>
                </a:solidFill>
              </a:rPr>
              <a:t>1</a:t>
            </a:r>
            <a:r>
              <a:rPr lang="en-US" sz="1900" dirty="0"/>
              <a:t> Put the small beaker inside the larger beaker.</a:t>
            </a:r>
          </a:p>
          <a:p>
            <a:pPr marL="0" indent="0">
              <a:lnSpc>
                <a:spcPct val="120000"/>
              </a:lnSpc>
              <a:spcBef>
                <a:spcPts val="0"/>
              </a:spcBef>
              <a:buNone/>
            </a:pPr>
            <a:r>
              <a:rPr lang="en-US" sz="1900" b="1" dirty="0">
                <a:solidFill>
                  <a:srgbClr val="FF0000"/>
                </a:solidFill>
              </a:rPr>
              <a:t>7</a:t>
            </a:r>
            <a:r>
              <a:rPr lang="en-US" sz="1900" dirty="0"/>
              <a:t> Repeat steps 1‒6 using the different materials each time to fill the space between the small and large beaker.</a:t>
            </a:r>
          </a:p>
          <a:p>
            <a:pPr marL="0" indent="0">
              <a:lnSpc>
                <a:spcPct val="120000"/>
              </a:lnSpc>
              <a:spcBef>
                <a:spcPts val="0"/>
              </a:spcBef>
              <a:buNone/>
            </a:pPr>
            <a:r>
              <a:rPr lang="en-US" sz="1900" b="1" dirty="0">
                <a:solidFill>
                  <a:srgbClr val="FF0000"/>
                </a:solidFill>
              </a:rPr>
              <a:t>3</a:t>
            </a:r>
            <a:r>
              <a:rPr lang="en-US" sz="1900" dirty="0"/>
              <a:t> Use a piece of cardboard as a lid for the large beaker. The cardboard must have a hole for the thermometer.</a:t>
            </a:r>
          </a:p>
          <a:p>
            <a:pPr marL="0" indent="0">
              <a:lnSpc>
                <a:spcPct val="120000"/>
              </a:lnSpc>
              <a:spcBef>
                <a:spcPts val="0"/>
              </a:spcBef>
              <a:buNone/>
            </a:pPr>
            <a:r>
              <a:rPr lang="en-US" sz="1900" b="1" dirty="0">
                <a:solidFill>
                  <a:srgbClr val="FF0000"/>
                </a:solidFill>
              </a:rPr>
              <a:t>6</a:t>
            </a:r>
            <a:r>
              <a:rPr lang="en-US" sz="1900" dirty="0"/>
              <a:t> Record the temperature of the water every 3 minutes for 20 minutes Add your results to a table.</a:t>
            </a:r>
          </a:p>
          <a:p>
            <a:pPr marL="0" indent="0">
              <a:buNone/>
            </a:pPr>
            <a:endParaRPr lang="en-US" sz="1600" dirty="0"/>
          </a:p>
        </p:txBody>
      </p:sp>
      <p:sp>
        <p:nvSpPr>
          <p:cNvPr id="4" name="Content Placeholder 3">
            <a:extLst>
              <a:ext uri="{FF2B5EF4-FFF2-40B4-BE49-F238E27FC236}">
                <a16:creationId xmlns:a16="http://schemas.microsoft.com/office/drawing/2014/main" id="{384D6A80-3066-4751-9E25-7EFBEE9109EE}"/>
              </a:ext>
            </a:extLst>
          </p:cNvPr>
          <p:cNvSpPr>
            <a:spLocks noGrp="1"/>
          </p:cNvSpPr>
          <p:nvPr>
            <p:ph sz="half" idx="2"/>
          </p:nvPr>
        </p:nvSpPr>
        <p:spPr>
          <a:xfrm>
            <a:off x="5085252" y="1076399"/>
            <a:ext cx="4513897" cy="2857648"/>
          </a:xfrm>
          <a:ln>
            <a:solidFill>
              <a:schemeClr val="accent1"/>
            </a:solidFill>
          </a:ln>
        </p:spPr>
        <p:txBody>
          <a:bodyPr>
            <a:normAutofit fontScale="62500" lnSpcReduction="20000"/>
          </a:bodyPr>
          <a:lstStyle/>
          <a:p>
            <a:pPr marL="0" indent="0">
              <a:lnSpc>
                <a:spcPct val="120000"/>
              </a:lnSpc>
              <a:spcBef>
                <a:spcPts val="0"/>
              </a:spcBef>
              <a:buNone/>
            </a:pPr>
            <a:r>
              <a:rPr lang="en-US" sz="2600" b="1" dirty="0"/>
              <a:t>Risk Assessment: </a:t>
            </a:r>
            <a:r>
              <a:rPr lang="en-US" sz="2600" dirty="0"/>
              <a:t>Suggest what the risks are in this experiment. Describe what you should do to minimize the risks.</a:t>
            </a:r>
          </a:p>
          <a:p>
            <a:pPr marL="0" indent="0">
              <a:lnSpc>
                <a:spcPct val="120000"/>
              </a:lnSpc>
              <a:spcBef>
                <a:spcPts val="0"/>
              </a:spcBef>
              <a:buNone/>
            </a:pPr>
            <a:r>
              <a:rPr lang="en-US" sz="1900" dirty="0">
                <a:solidFill>
                  <a:srgbClr val="FF0000"/>
                </a:solidFill>
              </a:rPr>
              <a:t>Hot water can scald, so perform the practical standing up and if scalded put the affected area under cold water for at least 10 minutes and inform the teacher.</a:t>
            </a:r>
            <a:r>
              <a:rPr lang="en-US" sz="1600" dirty="0"/>
              <a:t> </a:t>
            </a:r>
          </a:p>
        </p:txBody>
      </p:sp>
      <p:sp>
        <p:nvSpPr>
          <p:cNvPr id="7" name="Title 1">
            <a:extLst>
              <a:ext uri="{FF2B5EF4-FFF2-40B4-BE49-F238E27FC236}">
                <a16:creationId xmlns:a16="http://schemas.microsoft.com/office/drawing/2014/main" id="{694E6366-B1A2-45EF-8C6B-5F6808F41A3A}"/>
              </a:ext>
            </a:extLst>
          </p:cNvPr>
          <p:cNvSpPr txBox="1">
            <a:spLocks/>
          </p:cNvSpPr>
          <p:nvPr/>
        </p:nvSpPr>
        <p:spPr>
          <a:xfrm>
            <a:off x="447529" y="91061"/>
            <a:ext cx="9748911" cy="612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solidFill>
                  <a:srgbClr val="FF0000"/>
                </a:solidFill>
              </a:rPr>
              <a:t>Learning Objective: </a:t>
            </a:r>
            <a:r>
              <a:rPr lang="en-US" sz="1600" dirty="0">
                <a:solidFill>
                  <a:srgbClr val="FF0000"/>
                </a:solidFill>
              </a:rPr>
              <a:t>To be able to </a:t>
            </a:r>
            <a:r>
              <a:rPr lang="en-US" sz="1600" i="1" dirty="0">
                <a:solidFill>
                  <a:srgbClr val="FF0000"/>
                </a:solidFill>
              </a:rPr>
              <a:t>remember</a:t>
            </a:r>
            <a:r>
              <a:rPr lang="en-US" sz="1600" dirty="0">
                <a:solidFill>
                  <a:srgbClr val="FF0000"/>
                </a:solidFill>
              </a:rPr>
              <a:t> variables, </a:t>
            </a:r>
            <a:r>
              <a:rPr lang="en-US" sz="1600" i="1" dirty="0">
                <a:solidFill>
                  <a:srgbClr val="FF0000"/>
                </a:solidFill>
              </a:rPr>
              <a:t>organize</a:t>
            </a:r>
            <a:r>
              <a:rPr lang="en-US" sz="1600" dirty="0">
                <a:solidFill>
                  <a:srgbClr val="FF0000"/>
                </a:solidFill>
              </a:rPr>
              <a:t> information and </a:t>
            </a:r>
            <a:r>
              <a:rPr lang="en-US" sz="1600" i="1" dirty="0">
                <a:solidFill>
                  <a:srgbClr val="FF0000"/>
                </a:solidFill>
              </a:rPr>
              <a:t>calculate </a:t>
            </a:r>
            <a:r>
              <a:rPr lang="en-US" sz="1600" dirty="0">
                <a:solidFill>
                  <a:srgbClr val="FF0000"/>
                </a:solidFill>
              </a:rPr>
              <a:t>resolution.</a:t>
            </a:r>
            <a:endParaRPr lang="en-US" sz="1600" b="1" dirty="0">
              <a:solidFill>
                <a:srgbClr val="FF0000"/>
              </a:solidFill>
            </a:endParaRPr>
          </a:p>
        </p:txBody>
      </p:sp>
      <p:sp>
        <p:nvSpPr>
          <p:cNvPr id="8" name="Rectangle 7">
            <a:extLst>
              <a:ext uri="{FF2B5EF4-FFF2-40B4-BE49-F238E27FC236}">
                <a16:creationId xmlns:a16="http://schemas.microsoft.com/office/drawing/2014/main" id="{64FBFB46-B930-4A4B-A865-04E9DE1CD67F}"/>
              </a:ext>
            </a:extLst>
          </p:cNvPr>
          <p:cNvSpPr/>
          <p:nvPr/>
        </p:nvSpPr>
        <p:spPr>
          <a:xfrm>
            <a:off x="4562257" y="1128136"/>
            <a:ext cx="390493"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A</a:t>
            </a:r>
          </a:p>
        </p:txBody>
      </p:sp>
      <p:sp>
        <p:nvSpPr>
          <p:cNvPr id="9" name="Rectangle 8">
            <a:extLst>
              <a:ext uri="{FF2B5EF4-FFF2-40B4-BE49-F238E27FC236}">
                <a16:creationId xmlns:a16="http://schemas.microsoft.com/office/drawing/2014/main" id="{F75C0E84-19EE-4A7B-A715-6D2947CA559A}"/>
              </a:ext>
            </a:extLst>
          </p:cNvPr>
          <p:cNvSpPr/>
          <p:nvPr/>
        </p:nvSpPr>
        <p:spPr>
          <a:xfrm>
            <a:off x="9208156" y="1307312"/>
            <a:ext cx="376065"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B</a:t>
            </a:r>
          </a:p>
        </p:txBody>
      </p:sp>
      <p:sp>
        <p:nvSpPr>
          <p:cNvPr id="10" name="Content Placeholder 2">
            <a:extLst>
              <a:ext uri="{FF2B5EF4-FFF2-40B4-BE49-F238E27FC236}">
                <a16:creationId xmlns:a16="http://schemas.microsoft.com/office/drawing/2014/main" id="{7C73214E-A226-434F-8735-353DB31E7D24}"/>
              </a:ext>
            </a:extLst>
          </p:cNvPr>
          <p:cNvSpPr txBox="1">
            <a:spLocks/>
          </p:cNvSpPr>
          <p:nvPr/>
        </p:nvSpPr>
        <p:spPr>
          <a:xfrm>
            <a:off x="298175" y="3853219"/>
            <a:ext cx="4663251" cy="2793242"/>
          </a:xfrm>
          <a:prstGeom prst="rect">
            <a:avLst/>
          </a:prstGeom>
          <a:ln>
            <a:solidFill>
              <a:schemeClr val="accent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Resolution</a:t>
            </a:r>
          </a:p>
          <a:p>
            <a:pPr marL="1787525" indent="0">
              <a:lnSpc>
                <a:spcPct val="100000"/>
              </a:lnSpc>
              <a:spcBef>
                <a:spcPts val="0"/>
              </a:spcBef>
              <a:buNone/>
            </a:pPr>
            <a:r>
              <a:rPr lang="en-US" sz="1600" b="1" dirty="0"/>
              <a:t>What is the resolution of the Thermometer?</a:t>
            </a:r>
          </a:p>
          <a:p>
            <a:pPr marL="1787525" indent="0">
              <a:lnSpc>
                <a:spcPct val="100000"/>
              </a:lnSpc>
              <a:spcBef>
                <a:spcPts val="0"/>
              </a:spcBef>
              <a:buNone/>
            </a:pPr>
            <a:r>
              <a:rPr lang="en-US" sz="1600" dirty="0">
                <a:solidFill>
                  <a:srgbClr val="FF0000"/>
                </a:solidFill>
              </a:rPr>
              <a:t>0.1 °C</a:t>
            </a:r>
          </a:p>
          <a:p>
            <a:pPr marL="1787525" indent="0">
              <a:lnSpc>
                <a:spcPct val="100000"/>
              </a:lnSpc>
              <a:spcBef>
                <a:spcPts val="0"/>
              </a:spcBef>
              <a:buNone/>
            </a:pPr>
            <a:r>
              <a:rPr lang="en-US" sz="1600" b="1" dirty="0"/>
              <a:t>Which of these thermometers would have been used in this experiment? How do you know? </a:t>
            </a:r>
            <a:endParaRPr lang="en-US" sz="1600" dirty="0">
              <a:solidFill>
                <a:srgbClr val="FF0000"/>
              </a:solidFill>
            </a:endParaRPr>
          </a:p>
          <a:p>
            <a:pPr marL="1787525" indent="0">
              <a:lnSpc>
                <a:spcPct val="100000"/>
              </a:lnSpc>
              <a:spcBef>
                <a:spcPts val="0"/>
              </a:spcBef>
              <a:buNone/>
            </a:pPr>
            <a:r>
              <a:rPr lang="en-US" sz="1600" dirty="0">
                <a:solidFill>
                  <a:srgbClr val="FF0000"/>
                </a:solidFill>
              </a:rPr>
              <a:t>The top one because there are 10 spaces between 30 and 29 (0.1). In the bottom one there are 10 spaces between 30 and 28 (0.2)</a:t>
            </a:r>
            <a:endParaRPr lang="en-US" sz="1600" dirty="0"/>
          </a:p>
        </p:txBody>
      </p:sp>
      <p:sp>
        <p:nvSpPr>
          <p:cNvPr id="11" name="Content Placeholder 2">
            <a:extLst>
              <a:ext uri="{FF2B5EF4-FFF2-40B4-BE49-F238E27FC236}">
                <a16:creationId xmlns:a16="http://schemas.microsoft.com/office/drawing/2014/main" id="{807CA5B6-1696-45C8-8FAF-1ADA5B1A9AC5}"/>
              </a:ext>
            </a:extLst>
          </p:cNvPr>
          <p:cNvSpPr txBox="1">
            <a:spLocks/>
          </p:cNvSpPr>
          <p:nvPr/>
        </p:nvSpPr>
        <p:spPr>
          <a:xfrm>
            <a:off x="5085252" y="3934047"/>
            <a:ext cx="4513897" cy="2712415"/>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Variables:</a:t>
            </a:r>
          </a:p>
          <a:p>
            <a:pPr marL="0" indent="0">
              <a:buNone/>
            </a:pPr>
            <a:r>
              <a:rPr lang="en-US" sz="1400" b="1" dirty="0"/>
              <a:t>Independent</a:t>
            </a:r>
            <a:r>
              <a:rPr lang="en-US" sz="1400" dirty="0"/>
              <a:t>: </a:t>
            </a:r>
            <a:r>
              <a:rPr lang="en-US" sz="1400" dirty="0">
                <a:solidFill>
                  <a:srgbClr val="FF0000"/>
                </a:solidFill>
              </a:rPr>
              <a:t>Type of Insulation Material</a:t>
            </a:r>
          </a:p>
          <a:p>
            <a:pPr marL="0" indent="0">
              <a:buNone/>
            </a:pPr>
            <a:r>
              <a:rPr lang="en-US" sz="1400" b="1" dirty="0"/>
              <a:t>Dependent</a:t>
            </a:r>
            <a:r>
              <a:rPr lang="en-US" sz="1400" dirty="0"/>
              <a:t>: </a:t>
            </a:r>
            <a:r>
              <a:rPr lang="en-US" sz="1400" dirty="0">
                <a:solidFill>
                  <a:srgbClr val="FF0000"/>
                </a:solidFill>
              </a:rPr>
              <a:t>Rate of Cooling</a:t>
            </a:r>
          </a:p>
          <a:p>
            <a:pPr marL="0" indent="0">
              <a:buNone/>
            </a:pPr>
            <a:r>
              <a:rPr lang="en-US" sz="1400" b="1" dirty="0"/>
              <a:t>Control</a:t>
            </a:r>
            <a:r>
              <a:rPr lang="en-US" sz="1400" dirty="0"/>
              <a:t>: </a:t>
            </a:r>
            <a:r>
              <a:rPr lang="en-US" sz="1400" dirty="0">
                <a:solidFill>
                  <a:srgbClr val="FF0000"/>
                </a:solidFill>
              </a:rPr>
              <a:t>Size of Beakers, Thickness of Material, Starting Temperature.</a:t>
            </a:r>
          </a:p>
        </p:txBody>
      </p:sp>
      <p:sp>
        <p:nvSpPr>
          <p:cNvPr id="12" name="Rectangle 11">
            <a:extLst>
              <a:ext uri="{FF2B5EF4-FFF2-40B4-BE49-F238E27FC236}">
                <a16:creationId xmlns:a16="http://schemas.microsoft.com/office/drawing/2014/main" id="{757466A1-68CC-4284-BD1D-E4359284D6ED}"/>
              </a:ext>
            </a:extLst>
          </p:cNvPr>
          <p:cNvSpPr/>
          <p:nvPr/>
        </p:nvSpPr>
        <p:spPr>
          <a:xfrm>
            <a:off x="4611732" y="3780383"/>
            <a:ext cx="330586" cy="575158"/>
          </a:xfrm>
          <a:prstGeom prst="rect">
            <a:avLst/>
          </a:prstGeom>
          <a:noFill/>
        </p:spPr>
        <p:txBody>
          <a:bodyPr wrap="square" lIns="74295" tIns="37148" rIns="74295" bIns="37148">
            <a:spAutoFit/>
          </a:bodyPr>
          <a:lstStyle/>
          <a:p>
            <a:pPr algn="ctr"/>
            <a:r>
              <a:rPr lang="en-US" sz="3250" dirty="0">
                <a:ln w="0"/>
                <a:effectLst>
                  <a:outerShdw blurRad="38100" dist="19050" dir="2700000" algn="tl" rotWithShape="0">
                    <a:schemeClr val="dk1">
                      <a:alpha val="40000"/>
                    </a:schemeClr>
                  </a:outerShdw>
                </a:effectLst>
              </a:rPr>
              <a:t>C</a:t>
            </a:r>
          </a:p>
        </p:txBody>
      </p:sp>
      <p:sp>
        <p:nvSpPr>
          <p:cNvPr id="13" name="Rectangle 12">
            <a:extLst>
              <a:ext uri="{FF2B5EF4-FFF2-40B4-BE49-F238E27FC236}">
                <a16:creationId xmlns:a16="http://schemas.microsoft.com/office/drawing/2014/main" id="{11885721-8E3C-42FD-8066-C5201838DAED}"/>
              </a:ext>
            </a:extLst>
          </p:cNvPr>
          <p:cNvSpPr/>
          <p:nvPr/>
        </p:nvSpPr>
        <p:spPr>
          <a:xfrm>
            <a:off x="9227667" y="3844734"/>
            <a:ext cx="406522"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D</a:t>
            </a:r>
          </a:p>
        </p:txBody>
      </p:sp>
      <p:graphicFrame>
        <p:nvGraphicFramePr>
          <p:cNvPr id="18" name="Table 18">
            <a:extLst>
              <a:ext uri="{FF2B5EF4-FFF2-40B4-BE49-F238E27FC236}">
                <a16:creationId xmlns:a16="http://schemas.microsoft.com/office/drawing/2014/main" id="{F17FC3D5-23DF-4D63-ADCB-5A93D6C4EC6D}"/>
              </a:ext>
            </a:extLst>
          </p:cNvPr>
          <p:cNvGraphicFramePr>
            <a:graphicFrameLocks noGrp="1"/>
          </p:cNvGraphicFramePr>
          <p:nvPr/>
        </p:nvGraphicFramePr>
        <p:xfrm>
          <a:off x="447529" y="4225712"/>
          <a:ext cx="1572340" cy="1207008"/>
        </p:xfrm>
        <a:graphic>
          <a:graphicData uri="http://schemas.openxmlformats.org/drawingml/2006/table">
            <a:tbl>
              <a:tblPr firstRow="1" bandRow="1">
                <a:tableStyleId>{5C22544A-7EE6-4342-B048-85BDC9FD1C3A}</a:tableStyleId>
              </a:tblPr>
              <a:tblGrid>
                <a:gridCol w="579413">
                  <a:extLst>
                    <a:ext uri="{9D8B030D-6E8A-4147-A177-3AD203B41FA5}">
                      <a16:colId xmlns:a16="http://schemas.microsoft.com/office/drawing/2014/main" val="1398789889"/>
                    </a:ext>
                  </a:extLst>
                </a:gridCol>
                <a:gridCol w="992927">
                  <a:extLst>
                    <a:ext uri="{9D8B030D-6E8A-4147-A177-3AD203B41FA5}">
                      <a16:colId xmlns:a16="http://schemas.microsoft.com/office/drawing/2014/main" val="3533235703"/>
                    </a:ext>
                  </a:extLst>
                </a:gridCol>
              </a:tblGrid>
              <a:tr h="161339">
                <a:tc>
                  <a:txBody>
                    <a:bodyPr/>
                    <a:lstStyle/>
                    <a:p>
                      <a:pPr marR="0" indent="0" algn="ctr" rtl="0">
                        <a:spcBef>
                          <a:spcPts val="0"/>
                        </a:spcBef>
                        <a:spcAft>
                          <a:spcPts val="0"/>
                        </a:spcAft>
                      </a:pPr>
                      <a:r>
                        <a:rPr lang="en-GB" sz="1200" kern="1400" dirty="0">
                          <a:ln>
                            <a:noFill/>
                          </a:ln>
                          <a:solidFill>
                            <a:srgbClr val="000000"/>
                          </a:solidFill>
                          <a:effectLst/>
                          <a:latin typeface="+mn-lt"/>
                        </a:rPr>
                        <a:t>Time (min)</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Temperature (°C)</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2235898"/>
                  </a:ext>
                </a:extLst>
              </a:tr>
              <a:tr h="186394">
                <a:tc>
                  <a:txBody>
                    <a:bodyPr/>
                    <a:lstStyle/>
                    <a:p>
                      <a:pPr marR="0" indent="0" algn="ctr" rtl="0">
                        <a:spcBef>
                          <a:spcPts val="0"/>
                        </a:spcBef>
                        <a:spcAft>
                          <a:spcPts val="0"/>
                        </a:spcAft>
                      </a:pPr>
                      <a:r>
                        <a:rPr lang="en-GB" sz="1200" kern="1400" dirty="0">
                          <a:ln>
                            <a:noFill/>
                          </a:ln>
                          <a:solidFill>
                            <a:srgbClr val="000000"/>
                          </a:solidFill>
                          <a:effectLst/>
                          <a:latin typeface="+mn-lt"/>
                        </a:rPr>
                        <a:t>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75.2</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7520890"/>
                  </a:ext>
                </a:extLst>
              </a:tr>
              <a:tr h="232992">
                <a:tc>
                  <a:txBody>
                    <a:bodyPr/>
                    <a:lstStyle/>
                    <a:p>
                      <a:pPr marR="0" indent="0" algn="ctr" rtl="0">
                        <a:spcBef>
                          <a:spcPts val="0"/>
                        </a:spcBef>
                        <a:spcAft>
                          <a:spcPts val="0"/>
                        </a:spcAft>
                      </a:pPr>
                      <a:r>
                        <a:rPr lang="en-GB" sz="1200" kern="1400" dirty="0">
                          <a:ln>
                            <a:noFill/>
                          </a:ln>
                          <a:solidFill>
                            <a:srgbClr val="000000"/>
                          </a:solidFill>
                          <a:effectLst/>
                          <a:latin typeface="+mn-lt"/>
                        </a:rPr>
                        <a:t>3</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72.4</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3472223"/>
                  </a:ext>
                </a:extLst>
              </a:tr>
              <a:tr h="186394">
                <a:tc>
                  <a:txBody>
                    <a:bodyPr/>
                    <a:lstStyle/>
                    <a:p>
                      <a:pPr marR="0" indent="0" algn="ctr" rtl="0">
                        <a:spcBef>
                          <a:spcPts val="0"/>
                        </a:spcBef>
                        <a:spcAft>
                          <a:spcPts val="0"/>
                        </a:spcAft>
                      </a:pPr>
                      <a:r>
                        <a:rPr lang="en-GB" sz="1200" kern="1400">
                          <a:ln>
                            <a:noFill/>
                          </a:ln>
                          <a:solidFill>
                            <a:srgbClr val="000000"/>
                          </a:solidFill>
                          <a:effectLst/>
                          <a:latin typeface="+mn-lt"/>
                        </a:rPr>
                        <a:t>6</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68.5</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4235320"/>
                  </a:ext>
                </a:extLst>
              </a:tr>
            </a:tbl>
          </a:graphicData>
        </a:graphic>
      </p:graphicFrame>
      <p:sp>
        <p:nvSpPr>
          <p:cNvPr id="19" name="TextBox 18">
            <a:extLst>
              <a:ext uri="{FF2B5EF4-FFF2-40B4-BE49-F238E27FC236}">
                <a16:creationId xmlns:a16="http://schemas.microsoft.com/office/drawing/2014/main" id="{0A8EA6E5-B8A4-4F89-B216-2A6BF6C89768}"/>
              </a:ext>
            </a:extLst>
          </p:cNvPr>
          <p:cNvSpPr txBox="1"/>
          <p:nvPr/>
        </p:nvSpPr>
        <p:spPr>
          <a:xfrm>
            <a:off x="3685681" y="332084"/>
            <a:ext cx="1644194" cy="830997"/>
          </a:xfrm>
          <a:prstGeom prst="rect">
            <a:avLst/>
          </a:prstGeom>
          <a:noFill/>
        </p:spPr>
        <p:txBody>
          <a:bodyPr wrap="square" rtlCol="0">
            <a:spAutoFit/>
          </a:bodyPr>
          <a:lstStyle/>
          <a:p>
            <a:pPr algn="ctr"/>
            <a:r>
              <a:rPr lang="en-US" sz="2400" u="sng" dirty="0"/>
              <a:t>Thermal Insulation</a:t>
            </a:r>
            <a:endParaRPr lang="en-GB" sz="2400" u="sng" dirty="0"/>
          </a:p>
        </p:txBody>
      </p:sp>
      <p:sp>
        <p:nvSpPr>
          <p:cNvPr id="20" name="TextBox 19">
            <a:extLst>
              <a:ext uri="{FF2B5EF4-FFF2-40B4-BE49-F238E27FC236}">
                <a16:creationId xmlns:a16="http://schemas.microsoft.com/office/drawing/2014/main" id="{B06AD653-8EA8-4DA7-92A8-C9DE968A3F4E}"/>
              </a:ext>
            </a:extLst>
          </p:cNvPr>
          <p:cNvSpPr txBox="1"/>
          <p:nvPr/>
        </p:nvSpPr>
        <p:spPr>
          <a:xfrm>
            <a:off x="240962" y="577930"/>
            <a:ext cx="3513847" cy="400110"/>
          </a:xfrm>
          <a:prstGeom prst="rect">
            <a:avLst/>
          </a:prstGeom>
          <a:noFill/>
        </p:spPr>
        <p:txBody>
          <a:bodyPr wrap="square" rtlCol="0">
            <a:spAutoFit/>
          </a:bodyPr>
          <a:lstStyle/>
          <a:p>
            <a:r>
              <a:rPr lang="en-US" sz="2000" dirty="0"/>
              <a:t>Name: __________________</a:t>
            </a:r>
            <a:endParaRPr lang="en-GB" sz="2000" dirty="0"/>
          </a:p>
        </p:txBody>
      </p:sp>
      <p:sp>
        <p:nvSpPr>
          <p:cNvPr id="21" name="TextBox 20">
            <a:extLst>
              <a:ext uri="{FF2B5EF4-FFF2-40B4-BE49-F238E27FC236}">
                <a16:creationId xmlns:a16="http://schemas.microsoft.com/office/drawing/2014/main" id="{A5F34BF0-8A0B-4ACB-B490-F8038A8F80C4}"/>
              </a:ext>
            </a:extLst>
          </p:cNvPr>
          <p:cNvSpPr txBox="1"/>
          <p:nvPr/>
        </p:nvSpPr>
        <p:spPr>
          <a:xfrm>
            <a:off x="5172296" y="635032"/>
            <a:ext cx="4545497" cy="369332"/>
          </a:xfrm>
          <a:prstGeom prst="rect">
            <a:avLst/>
          </a:prstGeom>
          <a:noFill/>
        </p:spPr>
        <p:txBody>
          <a:bodyPr wrap="square" rtlCol="0">
            <a:spAutoFit/>
          </a:bodyPr>
          <a:lstStyle/>
          <a:p>
            <a:r>
              <a:rPr lang="en-US" dirty="0"/>
              <a:t>The section(s) I need to work on is/are : ____ </a:t>
            </a:r>
            <a:endParaRPr lang="en-GB" dirty="0"/>
          </a:p>
        </p:txBody>
      </p:sp>
      <p:pic>
        <p:nvPicPr>
          <p:cNvPr id="2" name="Picture 2" descr="Thermal Insulation">
            <a:extLst>
              <a:ext uri="{FF2B5EF4-FFF2-40B4-BE49-F238E27FC236}">
                <a16:creationId xmlns:a16="http://schemas.microsoft.com/office/drawing/2014/main" id="{76792028-9082-4A3E-9372-9378446A4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252" y="2403291"/>
            <a:ext cx="2720420" cy="1530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31A9B85F-2646-4505-929D-E3C69527EF83}"/>
              </a:ext>
            </a:extLst>
          </p:cNvPr>
          <p:cNvPicPr>
            <a:picLocks noChangeAspect="1"/>
          </p:cNvPicPr>
          <p:nvPr/>
        </p:nvPicPr>
        <p:blipFill rotWithShape="1">
          <a:blip r:embed="rId3"/>
          <a:srcRect b="38351"/>
          <a:stretch/>
        </p:blipFill>
        <p:spPr>
          <a:xfrm rot="16200000">
            <a:off x="1012591" y="5438083"/>
            <a:ext cx="442220" cy="1572341"/>
          </a:xfrm>
          <a:prstGeom prst="rect">
            <a:avLst/>
          </a:prstGeom>
        </p:spPr>
      </p:pic>
      <p:pic>
        <p:nvPicPr>
          <p:cNvPr id="6" name="Picture 5">
            <a:extLst>
              <a:ext uri="{FF2B5EF4-FFF2-40B4-BE49-F238E27FC236}">
                <a16:creationId xmlns:a16="http://schemas.microsoft.com/office/drawing/2014/main" id="{32002CD2-F19C-454B-B859-A1D91DF2200B}"/>
              </a:ext>
            </a:extLst>
          </p:cNvPr>
          <p:cNvPicPr>
            <a:picLocks noChangeAspect="1"/>
          </p:cNvPicPr>
          <p:nvPr/>
        </p:nvPicPr>
        <p:blipFill rotWithShape="1">
          <a:blip r:embed="rId4"/>
          <a:srcRect b="40324"/>
          <a:stretch/>
        </p:blipFill>
        <p:spPr>
          <a:xfrm rot="16200000">
            <a:off x="1012591" y="4883406"/>
            <a:ext cx="442221" cy="1572342"/>
          </a:xfrm>
          <a:prstGeom prst="rect">
            <a:avLst/>
          </a:prstGeom>
        </p:spPr>
      </p:pic>
    </p:spTree>
    <p:extLst>
      <p:ext uri="{BB962C8B-B14F-4D97-AF65-F5344CB8AC3E}">
        <p14:creationId xmlns:p14="http://schemas.microsoft.com/office/powerpoint/2010/main" val="38366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123F9-DBD8-4FB2-A201-9B0F255BA909}"/>
              </a:ext>
            </a:extLst>
          </p:cNvPr>
          <p:cNvSpPr>
            <a:spLocks noGrp="1"/>
          </p:cNvSpPr>
          <p:nvPr>
            <p:ph sz="half" idx="1"/>
          </p:nvPr>
        </p:nvSpPr>
        <p:spPr>
          <a:xfrm>
            <a:off x="447529" y="612169"/>
            <a:ext cx="4513897" cy="6027782"/>
          </a:xfrm>
          <a:ln>
            <a:solidFill>
              <a:schemeClr val="accent1"/>
            </a:solidFill>
          </a:ln>
        </p:spPr>
        <p:txBody>
          <a:bodyPr>
            <a:normAutofit fontScale="92500" lnSpcReduction="20000"/>
          </a:bodyPr>
          <a:lstStyle/>
          <a:p>
            <a:pPr marL="0" indent="0">
              <a:lnSpc>
                <a:spcPct val="110000"/>
              </a:lnSpc>
              <a:spcBef>
                <a:spcPts val="1200"/>
              </a:spcBef>
              <a:buNone/>
            </a:pPr>
            <a:r>
              <a:rPr lang="en-US" sz="1400" b="1" dirty="0"/>
              <a:t>Plan</a:t>
            </a:r>
            <a:br>
              <a:rPr lang="en-US" sz="1400" b="1" dirty="0"/>
            </a:br>
            <a:r>
              <a:rPr lang="en-US" sz="1400" dirty="0"/>
              <a:t>Without turning over (!) plan a method to obtain valid results for measuring the effects of different insulations.</a:t>
            </a:r>
          </a:p>
          <a:p>
            <a:r>
              <a:rPr lang="en-US" sz="1500" dirty="0">
                <a:solidFill>
                  <a:srgbClr val="FF0000"/>
                </a:solidFill>
              </a:rPr>
              <a:t>Put the small beaker inside the larger beaker.</a:t>
            </a:r>
          </a:p>
          <a:p>
            <a:r>
              <a:rPr lang="en-US" sz="1500" dirty="0">
                <a:solidFill>
                  <a:srgbClr val="FF0000"/>
                </a:solidFill>
              </a:rPr>
              <a:t>Use the kettle to boil water and put 80 ml of this hot water into the small beaker.</a:t>
            </a:r>
          </a:p>
          <a:p>
            <a:r>
              <a:rPr lang="en-US" sz="1500" dirty="0">
                <a:solidFill>
                  <a:srgbClr val="FF0000"/>
                </a:solidFill>
              </a:rPr>
              <a:t>Use a piece of cardboard as a lid for the large beaker. The cardboard must have a hole for the thermometer.</a:t>
            </a:r>
          </a:p>
          <a:p>
            <a:r>
              <a:rPr lang="en-US" sz="1500" dirty="0">
                <a:solidFill>
                  <a:srgbClr val="FF0000"/>
                </a:solidFill>
              </a:rPr>
              <a:t>Insert the thermometer through the hole in the cardboard lid so that its bulb is in the hot water.</a:t>
            </a:r>
          </a:p>
          <a:p>
            <a:r>
              <a:rPr lang="en-US" sz="1500" dirty="0">
                <a:solidFill>
                  <a:srgbClr val="FF0000"/>
                </a:solidFill>
              </a:rPr>
              <a:t>Record the temperature of the water and start the stopwatch.</a:t>
            </a:r>
          </a:p>
          <a:p>
            <a:r>
              <a:rPr lang="en-US" sz="1500" dirty="0">
                <a:solidFill>
                  <a:srgbClr val="FF0000"/>
                </a:solidFill>
              </a:rPr>
              <a:t>Record the temperature of the water every 3 minutes for 20 minutes Add your results to a table.</a:t>
            </a:r>
          </a:p>
          <a:p>
            <a:r>
              <a:rPr lang="en-US" sz="1500" dirty="0">
                <a:solidFill>
                  <a:srgbClr val="FF0000"/>
                </a:solidFill>
              </a:rPr>
              <a:t>Repeat steps 1‒6 using the different materials each time to fill the space between the small and large beaker.</a:t>
            </a:r>
          </a:p>
          <a:p>
            <a:r>
              <a:rPr lang="en-US" sz="1500" dirty="0">
                <a:solidFill>
                  <a:srgbClr val="FF0000"/>
                </a:solidFill>
              </a:rPr>
              <a:t>Plot cooling curve graphs for each material.</a:t>
            </a:r>
          </a:p>
          <a:p>
            <a:pPr marL="0" indent="0">
              <a:buNone/>
            </a:pPr>
            <a:endParaRPr lang="en-US" sz="1400" dirty="0"/>
          </a:p>
        </p:txBody>
      </p:sp>
      <p:sp>
        <p:nvSpPr>
          <p:cNvPr id="4" name="Content Placeholder 3">
            <a:extLst>
              <a:ext uri="{FF2B5EF4-FFF2-40B4-BE49-F238E27FC236}">
                <a16:creationId xmlns:a16="http://schemas.microsoft.com/office/drawing/2014/main" id="{384D6A80-3066-4751-9E25-7EFBEE9109EE}"/>
              </a:ext>
            </a:extLst>
          </p:cNvPr>
          <p:cNvSpPr>
            <a:spLocks noGrp="1"/>
          </p:cNvSpPr>
          <p:nvPr>
            <p:ph sz="half" idx="2"/>
          </p:nvPr>
        </p:nvSpPr>
        <p:spPr>
          <a:xfrm>
            <a:off x="5104521" y="612168"/>
            <a:ext cx="4513897" cy="6027782"/>
          </a:xfrm>
          <a:ln>
            <a:solidFill>
              <a:schemeClr val="accent1"/>
            </a:solidFill>
          </a:ln>
        </p:spPr>
        <p:txBody>
          <a:bodyPr>
            <a:normAutofit fontScale="92500" lnSpcReduction="20000"/>
          </a:bodyPr>
          <a:lstStyle/>
          <a:p>
            <a:pPr marL="0" indent="0">
              <a:buNone/>
            </a:pPr>
            <a:r>
              <a:rPr lang="en-GB" sz="1600" b="1" dirty="0"/>
              <a:t>Calculations</a:t>
            </a:r>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dirty="0"/>
          </a:p>
          <a:p>
            <a:pPr marL="0" indent="0">
              <a:buNone/>
            </a:pPr>
            <a:endParaRPr lang="en-GB" sz="1600" dirty="0"/>
          </a:p>
          <a:p>
            <a:pPr marL="0" indent="0">
              <a:buNone/>
            </a:pPr>
            <a:r>
              <a:rPr lang="en-GB" sz="1600" b="1" dirty="0"/>
              <a:t>Draw a sketch graph of the above data</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b="1" dirty="0"/>
              <a:t>Which is the better insulator? Back up your answer with data.</a:t>
            </a:r>
          </a:p>
          <a:p>
            <a:pPr marL="0" indent="0">
              <a:buNone/>
            </a:pPr>
            <a:r>
              <a:rPr lang="en-GB" sz="1600" dirty="0">
                <a:solidFill>
                  <a:srgbClr val="FF0000"/>
                </a:solidFill>
              </a:rPr>
              <a:t>Bubble wrap. It has a less steep gradient. It decreases 10°C over 18 minutes giving a cooling rate of 0.55°C/min rate. The Newspaper decreases 17°C over 18 minutes giving a cooling rate of 0.94°C/min rate.</a:t>
            </a:r>
          </a:p>
        </p:txBody>
      </p:sp>
      <p:sp>
        <p:nvSpPr>
          <p:cNvPr id="7" name="Title 1">
            <a:extLst>
              <a:ext uri="{FF2B5EF4-FFF2-40B4-BE49-F238E27FC236}">
                <a16:creationId xmlns:a16="http://schemas.microsoft.com/office/drawing/2014/main" id="{694E6366-B1A2-45EF-8C6B-5F6808F41A3A}"/>
              </a:ext>
            </a:extLst>
          </p:cNvPr>
          <p:cNvSpPr txBox="1">
            <a:spLocks/>
          </p:cNvSpPr>
          <p:nvPr/>
        </p:nvSpPr>
        <p:spPr>
          <a:xfrm>
            <a:off x="287582" y="0"/>
            <a:ext cx="9748911" cy="612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solidFill>
                  <a:srgbClr val="FF0000"/>
                </a:solidFill>
              </a:rPr>
              <a:t>Learning Objective: </a:t>
            </a:r>
            <a:r>
              <a:rPr lang="en-US" sz="1600" dirty="0">
                <a:solidFill>
                  <a:srgbClr val="FF0000"/>
                </a:solidFill>
              </a:rPr>
              <a:t>To be able to </a:t>
            </a:r>
            <a:r>
              <a:rPr lang="en-US" sz="1600" i="1" dirty="0">
                <a:solidFill>
                  <a:srgbClr val="FF0000"/>
                </a:solidFill>
              </a:rPr>
              <a:t>remember</a:t>
            </a:r>
            <a:r>
              <a:rPr lang="en-US" sz="1600" dirty="0">
                <a:solidFill>
                  <a:srgbClr val="FF0000"/>
                </a:solidFill>
              </a:rPr>
              <a:t> method, </a:t>
            </a:r>
            <a:r>
              <a:rPr lang="en-US" sz="1600" i="1" dirty="0">
                <a:solidFill>
                  <a:srgbClr val="FF0000"/>
                </a:solidFill>
              </a:rPr>
              <a:t>analyze</a:t>
            </a:r>
            <a:r>
              <a:rPr lang="en-US" sz="1600" dirty="0">
                <a:solidFill>
                  <a:srgbClr val="FF0000"/>
                </a:solidFill>
              </a:rPr>
              <a:t> information and </a:t>
            </a:r>
            <a:r>
              <a:rPr lang="en-US" sz="1600" i="1" dirty="0">
                <a:solidFill>
                  <a:srgbClr val="FF0000"/>
                </a:solidFill>
              </a:rPr>
              <a:t>recognize </a:t>
            </a:r>
            <a:r>
              <a:rPr lang="en-US" sz="1600" dirty="0">
                <a:solidFill>
                  <a:srgbClr val="FF0000"/>
                </a:solidFill>
              </a:rPr>
              <a:t>patterns in data</a:t>
            </a:r>
            <a:r>
              <a:rPr lang="en-US" sz="1600" i="1" dirty="0">
                <a:solidFill>
                  <a:srgbClr val="FF0000"/>
                </a:solidFill>
              </a:rPr>
              <a:t>.</a:t>
            </a:r>
            <a:endParaRPr lang="en-US" sz="1600" b="1" dirty="0">
              <a:solidFill>
                <a:srgbClr val="FF0000"/>
              </a:solidFill>
            </a:endParaRPr>
          </a:p>
        </p:txBody>
      </p:sp>
      <p:sp>
        <p:nvSpPr>
          <p:cNvPr id="8" name="Rectangle 7">
            <a:extLst>
              <a:ext uri="{FF2B5EF4-FFF2-40B4-BE49-F238E27FC236}">
                <a16:creationId xmlns:a16="http://schemas.microsoft.com/office/drawing/2014/main" id="{64FBFB46-B930-4A4B-A865-04E9DE1CD67F}"/>
              </a:ext>
            </a:extLst>
          </p:cNvPr>
          <p:cNvSpPr/>
          <p:nvPr/>
        </p:nvSpPr>
        <p:spPr>
          <a:xfrm>
            <a:off x="4686446" y="459557"/>
            <a:ext cx="353623"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E</a:t>
            </a:r>
          </a:p>
        </p:txBody>
      </p:sp>
      <p:sp>
        <p:nvSpPr>
          <p:cNvPr id="9" name="Rectangle 8">
            <a:extLst>
              <a:ext uri="{FF2B5EF4-FFF2-40B4-BE49-F238E27FC236}">
                <a16:creationId xmlns:a16="http://schemas.microsoft.com/office/drawing/2014/main" id="{F75C0E84-19EE-4A7B-A715-6D2947CA559A}"/>
              </a:ext>
            </a:extLst>
          </p:cNvPr>
          <p:cNvSpPr/>
          <p:nvPr/>
        </p:nvSpPr>
        <p:spPr>
          <a:xfrm>
            <a:off x="9190619" y="649178"/>
            <a:ext cx="340799" cy="575158"/>
          </a:xfrm>
          <a:prstGeom prst="rect">
            <a:avLst/>
          </a:prstGeom>
          <a:noFill/>
        </p:spPr>
        <p:txBody>
          <a:bodyPr wrap="none" lIns="74295" tIns="37148" rIns="74295" bIns="37148">
            <a:spAutoFit/>
          </a:bodyPr>
          <a:lstStyle/>
          <a:p>
            <a:pPr algn="ctr"/>
            <a:r>
              <a:rPr lang="en-US" sz="3250" dirty="0">
                <a:ln w="0"/>
                <a:effectLst>
                  <a:outerShdw blurRad="38100" dist="19050" dir="2700000" algn="tl" rotWithShape="0">
                    <a:schemeClr val="dk1">
                      <a:alpha val="40000"/>
                    </a:schemeClr>
                  </a:outerShdw>
                </a:effectLst>
              </a:rPr>
              <a:t>F</a:t>
            </a:r>
          </a:p>
        </p:txBody>
      </p:sp>
      <p:grpSp>
        <p:nvGrpSpPr>
          <p:cNvPr id="15" name="Group 14">
            <a:extLst>
              <a:ext uri="{FF2B5EF4-FFF2-40B4-BE49-F238E27FC236}">
                <a16:creationId xmlns:a16="http://schemas.microsoft.com/office/drawing/2014/main" id="{13216786-B82F-4378-894A-816A5020D5B5}"/>
              </a:ext>
            </a:extLst>
          </p:cNvPr>
          <p:cNvGrpSpPr/>
          <p:nvPr/>
        </p:nvGrpSpPr>
        <p:grpSpPr>
          <a:xfrm>
            <a:off x="6072783" y="3438028"/>
            <a:ext cx="2997253" cy="1572549"/>
            <a:chOff x="5798288" y="4862623"/>
            <a:chExt cx="1910317" cy="1498600"/>
          </a:xfrm>
        </p:grpSpPr>
        <p:cxnSp>
          <p:nvCxnSpPr>
            <p:cNvPr id="10" name="Straight Arrow Connector 9">
              <a:extLst>
                <a:ext uri="{FF2B5EF4-FFF2-40B4-BE49-F238E27FC236}">
                  <a16:creationId xmlns:a16="http://schemas.microsoft.com/office/drawing/2014/main" id="{AF6651ED-48AA-4F0B-8DFD-C42615BC3728}"/>
                </a:ext>
              </a:extLst>
            </p:cNvPr>
            <p:cNvCxnSpPr/>
            <p:nvPr/>
          </p:nvCxnSpPr>
          <p:spPr>
            <a:xfrm flipV="1">
              <a:off x="5798288" y="4862623"/>
              <a:ext cx="0" cy="14985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895B0B-C968-456D-BD71-B55D4C084197}"/>
                </a:ext>
              </a:extLst>
            </p:cNvPr>
            <p:cNvCxnSpPr>
              <a:cxnSpLocks/>
            </p:cNvCxnSpPr>
            <p:nvPr/>
          </p:nvCxnSpPr>
          <p:spPr>
            <a:xfrm flipV="1">
              <a:off x="5798288" y="6361222"/>
              <a:ext cx="191031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9AF47221-8FAC-4DB1-9C07-BFD5F1706D0F}"/>
              </a:ext>
            </a:extLst>
          </p:cNvPr>
          <p:cNvSpPr txBox="1"/>
          <p:nvPr/>
        </p:nvSpPr>
        <p:spPr>
          <a:xfrm>
            <a:off x="9005485" y="4803113"/>
            <a:ext cx="672104" cy="369332"/>
          </a:xfrm>
          <a:prstGeom prst="rect">
            <a:avLst/>
          </a:prstGeom>
          <a:noFill/>
        </p:spPr>
        <p:txBody>
          <a:bodyPr wrap="square" rtlCol="0">
            <a:spAutoFit/>
          </a:bodyPr>
          <a:lstStyle/>
          <a:p>
            <a:r>
              <a:rPr lang="en-GB" dirty="0">
                <a:solidFill>
                  <a:srgbClr val="FF0000"/>
                </a:solidFill>
              </a:rPr>
              <a:t>Time</a:t>
            </a:r>
          </a:p>
        </p:txBody>
      </p:sp>
      <p:sp>
        <p:nvSpPr>
          <p:cNvPr id="16" name="TextBox 15">
            <a:extLst>
              <a:ext uri="{FF2B5EF4-FFF2-40B4-BE49-F238E27FC236}">
                <a16:creationId xmlns:a16="http://schemas.microsoft.com/office/drawing/2014/main" id="{67B4093C-05FC-4464-B1C6-3F80F4E1A6E3}"/>
              </a:ext>
            </a:extLst>
          </p:cNvPr>
          <p:cNvSpPr txBox="1"/>
          <p:nvPr/>
        </p:nvSpPr>
        <p:spPr>
          <a:xfrm rot="16200000">
            <a:off x="4928613" y="3943701"/>
            <a:ext cx="1509569" cy="369332"/>
          </a:xfrm>
          <a:prstGeom prst="rect">
            <a:avLst/>
          </a:prstGeom>
          <a:noFill/>
        </p:spPr>
        <p:txBody>
          <a:bodyPr wrap="square" rtlCol="0">
            <a:spAutoFit/>
          </a:bodyPr>
          <a:lstStyle/>
          <a:p>
            <a:r>
              <a:rPr lang="en-GB" dirty="0">
                <a:solidFill>
                  <a:srgbClr val="FF0000"/>
                </a:solidFill>
              </a:rPr>
              <a:t>Temperature</a:t>
            </a:r>
          </a:p>
        </p:txBody>
      </p:sp>
      <p:cxnSp>
        <p:nvCxnSpPr>
          <p:cNvPr id="11" name="Straight Connector 10">
            <a:extLst>
              <a:ext uri="{FF2B5EF4-FFF2-40B4-BE49-F238E27FC236}">
                <a16:creationId xmlns:a16="http://schemas.microsoft.com/office/drawing/2014/main" id="{8903A027-0FBB-4CD8-B6A3-AE2547DB2109}"/>
              </a:ext>
            </a:extLst>
          </p:cNvPr>
          <p:cNvCxnSpPr>
            <a:cxnSpLocks/>
          </p:cNvCxnSpPr>
          <p:nvPr/>
        </p:nvCxnSpPr>
        <p:spPr>
          <a:xfrm>
            <a:off x="6275385" y="3661394"/>
            <a:ext cx="2441190" cy="10075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B14CF3-79BF-4ACB-9F4C-F090692400DB}"/>
              </a:ext>
            </a:extLst>
          </p:cNvPr>
          <p:cNvCxnSpPr>
            <a:cxnSpLocks/>
          </p:cNvCxnSpPr>
          <p:nvPr/>
        </p:nvCxnSpPr>
        <p:spPr>
          <a:xfrm>
            <a:off x="6262274" y="3808775"/>
            <a:ext cx="2662671" cy="751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8" name="Table 4">
            <a:extLst>
              <a:ext uri="{FF2B5EF4-FFF2-40B4-BE49-F238E27FC236}">
                <a16:creationId xmlns:a16="http://schemas.microsoft.com/office/drawing/2014/main" id="{07B6682A-3655-408E-BDA1-98FDACF9EB92}"/>
              </a:ext>
            </a:extLst>
          </p:cNvPr>
          <p:cNvGraphicFramePr>
            <a:graphicFrameLocks noGrp="1"/>
          </p:cNvGraphicFramePr>
          <p:nvPr/>
        </p:nvGraphicFramePr>
        <p:xfrm>
          <a:off x="5414574" y="872954"/>
          <a:ext cx="3302001" cy="2304288"/>
        </p:xfrm>
        <a:graphic>
          <a:graphicData uri="http://schemas.openxmlformats.org/drawingml/2006/table">
            <a:tbl>
              <a:tblPr firstRow="1" bandRow="1">
                <a:tableStyleId>{5C22544A-7EE6-4342-B048-85BDC9FD1C3A}</a:tableStyleId>
              </a:tblPr>
              <a:tblGrid>
                <a:gridCol w="1100667">
                  <a:extLst>
                    <a:ext uri="{9D8B030D-6E8A-4147-A177-3AD203B41FA5}">
                      <a16:colId xmlns:a16="http://schemas.microsoft.com/office/drawing/2014/main" val="1982695864"/>
                    </a:ext>
                  </a:extLst>
                </a:gridCol>
                <a:gridCol w="1100667">
                  <a:extLst>
                    <a:ext uri="{9D8B030D-6E8A-4147-A177-3AD203B41FA5}">
                      <a16:colId xmlns:a16="http://schemas.microsoft.com/office/drawing/2014/main" val="2503581297"/>
                    </a:ext>
                  </a:extLst>
                </a:gridCol>
                <a:gridCol w="1100667">
                  <a:extLst>
                    <a:ext uri="{9D8B030D-6E8A-4147-A177-3AD203B41FA5}">
                      <a16:colId xmlns:a16="http://schemas.microsoft.com/office/drawing/2014/main" val="429896706"/>
                    </a:ext>
                  </a:extLst>
                </a:gridCol>
              </a:tblGrid>
              <a:tr h="243466">
                <a:tc rowSpan="2">
                  <a:txBody>
                    <a:bodyPr/>
                    <a:lstStyle/>
                    <a:p>
                      <a:pPr marR="0" indent="0" algn="ctr" rtl="0">
                        <a:spcBef>
                          <a:spcPts val="0"/>
                        </a:spcBef>
                        <a:spcAft>
                          <a:spcPts val="0"/>
                        </a:spcAft>
                      </a:pPr>
                      <a:r>
                        <a:rPr lang="en-GB" sz="1200" kern="1400" dirty="0">
                          <a:ln>
                            <a:noFill/>
                          </a:ln>
                          <a:solidFill>
                            <a:srgbClr val="000000"/>
                          </a:solidFill>
                          <a:effectLst/>
                          <a:latin typeface="+mn-lt"/>
                        </a:rPr>
                        <a:t>Time (min)</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R="0" indent="0" algn="ctr" rtl="0">
                        <a:spcBef>
                          <a:spcPts val="0"/>
                        </a:spcBef>
                        <a:spcAft>
                          <a:spcPts val="0"/>
                        </a:spcAft>
                      </a:pPr>
                      <a:r>
                        <a:rPr lang="en-GB" sz="1200" kern="1400" dirty="0">
                          <a:ln>
                            <a:noFill/>
                          </a:ln>
                          <a:solidFill>
                            <a:srgbClr val="000000"/>
                          </a:solidFill>
                          <a:effectLst/>
                          <a:latin typeface="+mn-lt"/>
                        </a:rPr>
                        <a:t>Temperature (°C)</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R="0" indent="0" algn="ctr" rtl="0">
                        <a:spcBef>
                          <a:spcPts val="0"/>
                        </a:spcBef>
                        <a:spcAft>
                          <a:spcPts val="0"/>
                        </a:spcAft>
                      </a:pPr>
                      <a:endParaRPr lang="en-GB" sz="1200" kern="1400" dirty="0">
                        <a:ln>
                          <a:noFill/>
                        </a:ln>
                        <a:solidFill>
                          <a:srgbClr val="000000"/>
                        </a:solidFill>
                        <a:effectLst/>
                        <a:latin typeface="+mn-lt"/>
                      </a:endParaRP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8122808"/>
                  </a:ext>
                </a:extLst>
              </a:tr>
              <a:tr h="243466">
                <a:tc vMerge="1">
                  <a:txBody>
                    <a:bodyPr/>
                    <a:lstStyle/>
                    <a:p>
                      <a:pPr marR="0" indent="0" algn="ctr" rtl="0">
                        <a:spcBef>
                          <a:spcPts val="0"/>
                        </a:spcBef>
                        <a:spcAft>
                          <a:spcPts val="0"/>
                        </a:spcAft>
                      </a:pPr>
                      <a:r>
                        <a:rPr lang="en-GB" sz="1200" kern="1400" dirty="0">
                          <a:ln>
                            <a:noFill/>
                          </a:ln>
                          <a:solidFill>
                            <a:srgbClr val="000000"/>
                          </a:solidFill>
                          <a:effectLst/>
                          <a:latin typeface="+mn-lt"/>
                        </a:rPr>
                        <a:t>Time (min)</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Newspaper</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a:ln>
                            <a:noFill/>
                          </a:ln>
                          <a:solidFill>
                            <a:srgbClr val="000000"/>
                          </a:solidFill>
                          <a:effectLst/>
                          <a:latin typeface="+mn-lt"/>
                        </a:rPr>
                        <a:t>Bubble Wrap</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6470566"/>
                  </a:ext>
                </a:extLst>
              </a:tr>
              <a:tr h="243466">
                <a:tc>
                  <a:txBody>
                    <a:bodyPr/>
                    <a:lstStyle/>
                    <a:p>
                      <a:pPr marR="0" indent="0" algn="ctr" rtl="0">
                        <a:spcBef>
                          <a:spcPts val="0"/>
                        </a:spcBef>
                        <a:spcAft>
                          <a:spcPts val="0"/>
                        </a:spcAft>
                      </a:pPr>
                      <a:r>
                        <a:rPr lang="en-GB" sz="1200" kern="1400" dirty="0">
                          <a:ln>
                            <a:noFill/>
                          </a:ln>
                          <a:solidFill>
                            <a:srgbClr val="000000"/>
                          </a:solidFill>
                          <a:effectLst/>
                          <a:latin typeface="+mn-lt"/>
                        </a:rPr>
                        <a:t>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75</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a:ln>
                            <a:noFill/>
                          </a:ln>
                          <a:solidFill>
                            <a:srgbClr val="000000"/>
                          </a:solidFill>
                          <a:effectLst/>
                          <a:latin typeface="+mn-lt"/>
                        </a:rPr>
                        <a:t>80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42188"/>
                  </a:ext>
                </a:extLst>
              </a:tr>
              <a:tr h="243466">
                <a:tc>
                  <a:txBody>
                    <a:bodyPr/>
                    <a:lstStyle/>
                    <a:p>
                      <a:pPr marR="0" indent="0" algn="ctr" rtl="0">
                        <a:spcBef>
                          <a:spcPts val="0"/>
                        </a:spcBef>
                        <a:spcAft>
                          <a:spcPts val="0"/>
                        </a:spcAft>
                      </a:pPr>
                      <a:r>
                        <a:rPr lang="en-GB" sz="1200" kern="1400" dirty="0">
                          <a:ln>
                            <a:noFill/>
                          </a:ln>
                          <a:solidFill>
                            <a:srgbClr val="000000"/>
                          </a:solidFill>
                          <a:effectLst/>
                          <a:latin typeface="+mn-lt"/>
                        </a:rPr>
                        <a:t>3</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72</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78</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3261785"/>
                  </a:ext>
                </a:extLst>
              </a:tr>
              <a:tr h="243466">
                <a:tc>
                  <a:txBody>
                    <a:bodyPr/>
                    <a:lstStyle/>
                    <a:p>
                      <a:pPr marR="0" indent="0" algn="ctr" rtl="0">
                        <a:spcBef>
                          <a:spcPts val="0"/>
                        </a:spcBef>
                        <a:spcAft>
                          <a:spcPts val="0"/>
                        </a:spcAft>
                      </a:pPr>
                      <a:r>
                        <a:rPr lang="en-GB" sz="1200" kern="1400">
                          <a:ln>
                            <a:noFill/>
                          </a:ln>
                          <a:solidFill>
                            <a:srgbClr val="000000"/>
                          </a:solidFill>
                          <a:effectLst/>
                          <a:latin typeface="+mn-lt"/>
                        </a:rPr>
                        <a:t>6</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68</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76</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2003391"/>
                  </a:ext>
                </a:extLst>
              </a:tr>
              <a:tr h="243466">
                <a:tc>
                  <a:txBody>
                    <a:bodyPr/>
                    <a:lstStyle/>
                    <a:p>
                      <a:pPr marR="0" indent="0" algn="ctr" rtl="0">
                        <a:spcBef>
                          <a:spcPts val="0"/>
                        </a:spcBef>
                        <a:spcAft>
                          <a:spcPts val="0"/>
                        </a:spcAft>
                      </a:pPr>
                      <a:r>
                        <a:rPr lang="en-GB" sz="1200" kern="1400">
                          <a:ln>
                            <a:noFill/>
                          </a:ln>
                          <a:solidFill>
                            <a:srgbClr val="000000"/>
                          </a:solidFill>
                          <a:effectLst/>
                          <a:latin typeface="+mn-lt"/>
                        </a:rPr>
                        <a:t>9</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64</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75</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9431075"/>
                  </a:ext>
                </a:extLst>
              </a:tr>
              <a:tr h="243466">
                <a:tc>
                  <a:txBody>
                    <a:bodyPr/>
                    <a:lstStyle/>
                    <a:p>
                      <a:pPr marR="0" indent="0" algn="ctr" rtl="0">
                        <a:spcBef>
                          <a:spcPts val="0"/>
                        </a:spcBef>
                        <a:spcAft>
                          <a:spcPts val="0"/>
                        </a:spcAft>
                      </a:pPr>
                      <a:r>
                        <a:rPr lang="en-GB" sz="1200" kern="1400">
                          <a:ln>
                            <a:noFill/>
                          </a:ln>
                          <a:solidFill>
                            <a:srgbClr val="000000"/>
                          </a:solidFill>
                          <a:effectLst/>
                          <a:latin typeface="+mn-lt"/>
                        </a:rPr>
                        <a:t>12</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62</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73</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5715177"/>
                  </a:ext>
                </a:extLst>
              </a:tr>
              <a:tr h="243466">
                <a:tc>
                  <a:txBody>
                    <a:bodyPr/>
                    <a:lstStyle/>
                    <a:p>
                      <a:pPr marR="0" indent="0" algn="ctr" rtl="0">
                        <a:spcBef>
                          <a:spcPts val="0"/>
                        </a:spcBef>
                        <a:spcAft>
                          <a:spcPts val="0"/>
                        </a:spcAft>
                      </a:pPr>
                      <a:r>
                        <a:rPr lang="en-GB" sz="1200" kern="1400" dirty="0">
                          <a:ln>
                            <a:noFill/>
                          </a:ln>
                          <a:solidFill>
                            <a:srgbClr val="000000"/>
                          </a:solidFill>
                          <a:effectLst/>
                          <a:latin typeface="+mn-lt"/>
                        </a:rPr>
                        <a:t>15</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60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71</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814279"/>
                  </a:ext>
                </a:extLst>
              </a:tr>
              <a:tr h="243466">
                <a:tc>
                  <a:txBody>
                    <a:bodyPr/>
                    <a:lstStyle/>
                    <a:p>
                      <a:pPr marR="0" indent="0" algn="ctr" rtl="0">
                        <a:spcBef>
                          <a:spcPts val="0"/>
                        </a:spcBef>
                        <a:spcAft>
                          <a:spcPts val="0"/>
                        </a:spcAft>
                      </a:pPr>
                      <a:r>
                        <a:rPr lang="en-GB" sz="1200" kern="1400" dirty="0">
                          <a:ln>
                            <a:noFill/>
                          </a:ln>
                          <a:solidFill>
                            <a:srgbClr val="000000"/>
                          </a:solidFill>
                          <a:effectLst/>
                          <a:latin typeface="+mn-lt"/>
                        </a:rPr>
                        <a:t>18</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58</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0" indent="0" algn="ctr" rtl="0">
                        <a:spcBef>
                          <a:spcPts val="0"/>
                        </a:spcBef>
                        <a:spcAft>
                          <a:spcPts val="0"/>
                        </a:spcAft>
                      </a:pPr>
                      <a:r>
                        <a:rPr lang="en-GB" sz="1200" kern="1400" dirty="0">
                          <a:ln>
                            <a:noFill/>
                          </a:ln>
                          <a:solidFill>
                            <a:srgbClr val="000000"/>
                          </a:solidFill>
                          <a:effectLst/>
                          <a:latin typeface="+mn-lt"/>
                        </a:rPr>
                        <a:t>70</a:t>
                      </a:r>
                    </a:p>
                  </a:txBody>
                  <a:tcPr marL="36576" marR="36576"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5349445"/>
                  </a:ext>
                </a:extLst>
              </a:tr>
            </a:tbl>
          </a:graphicData>
        </a:graphic>
      </p:graphicFrame>
    </p:spTree>
    <p:extLst>
      <p:ext uri="{BB962C8B-B14F-4D97-AF65-F5344CB8AC3E}">
        <p14:creationId xmlns:p14="http://schemas.microsoft.com/office/powerpoint/2010/main" val="19441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DA778943-E5A2-4966-B534-23A57C2D7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92" y="-26194"/>
            <a:ext cx="1964909" cy="1289884"/>
          </a:xfrm>
          <a:prstGeom prst="rect">
            <a:avLst/>
          </a:prstGeom>
        </p:spPr>
      </p:pic>
      <p:sp>
        <p:nvSpPr>
          <p:cNvPr id="2" name="Title 1">
            <a:extLst>
              <a:ext uri="{FF2B5EF4-FFF2-40B4-BE49-F238E27FC236}">
                <a16:creationId xmlns:a16="http://schemas.microsoft.com/office/drawing/2014/main" id="{0C7EA4F3-5D0D-4090-8C34-75C238642FAC}"/>
              </a:ext>
            </a:extLst>
          </p:cNvPr>
          <p:cNvSpPr>
            <a:spLocks noGrp="1"/>
          </p:cNvSpPr>
          <p:nvPr>
            <p:ph type="title"/>
          </p:nvPr>
        </p:nvSpPr>
        <p:spPr/>
        <p:txBody>
          <a:bodyPr/>
          <a:lstStyle/>
          <a:p>
            <a:r>
              <a:rPr lang="en-GB" dirty="0"/>
              <a:t>Hypothesis and Prediction</a:t>
            </a:r>
          </a:p>
        </p:txBody>
      </p:sp>
      <p:sp>
        <p:nvSpPr>
          <p:cNvPr id="3" name="Content Placeholder 2">
            <a:extLst>
              <a:ext uri="{FF2B5EF4-FFF2-40B4-BE49-F238E27FC236}">
                <a16:creationId xmlns:a16="http://schemas.microsoft.com/office/drawing/2014/main" id="{030B75FB-ED04-4426-8B15-7CE0E4E21809}"/>
              </a:ext>
            </a:extLst>
          </p:cNvPr>
          <p:cNvSpPr>
            <a:spLocks noGrp="1"/>
          </p:cNvSpPr>
          <p:nvPr>
            <p:ph idx="1"/>
          </p:nvPr>
        </p:nvSpPr>
        <p:spPr/>
        <p:txBody>
          <a:bodyPr/>
          <a:lstStyle/>
          <a:p>
            <a:r>
              <a:rPr lang="en-US" b="1" dirty="0">
                <a:ln w="0"/>
                <a:solidFill>
                  <a:srgbClr val="FF0000"/>
                </a:solidFill>
              </a:rPr>
              <a:t>Hypothesis</a:t>
            </a:r>
            <a:r>
              <a:rPr lang="en-US" dirty="0">
                <a:ln w="0"/>
              </a:rPr>
              <a:t>-A proposal (suggestion) to explain certain facts or observations.</a:t>
            </a:r>
          </a:p>
          <a:p>
            <a:r>
              <a:rPr lang="en-US" dirty="0">
                <a:ln w="0"/>
              </a:rPr>
              <a:t>We are investigating </a:t>
            </a:r>
            <a:r>
              <a:rPr lang="en-US" b="1" dirty="0">
                <a:ln w="0"/>
                <a:solidFill>
                  <a:srgbClr val="FF0000"/>
                </a:solidFill>
              </a:rPr>
              <a:t>factors affecting thermal insulation</a:t>
            </a:r>
            <a:r>
              <a:rPr lang="en-US" dirty="0">
                <a:ln w="0"/>
              </a:rPr>
              <a:t>. What question could we ask?</a:t>
            </a:r>
          </a:p>
          <a:p>
            <a:r>
              <a:rPr lang="en-US" b="1" dirty="0">
                <a:ln w="0"/>
                <a:solidFill>
                  <a:srgbClr val="FF0000"/>
                </a:solidFill>
              </a:rPr>
              <a:t>Prediction</a:t>
            </a:r>
            <a:r>
              <a:rPr lang="en-US" dirty="0">
                <a:ln w="0"/>
              </a:rPr>
              <a:t>-A statement about what will happen in the future, based on experience, observation or hypothesis.</a:t>
            </a:r>
          </a:p>
          <a:p>
            <a:r>
              <a:rPr lang="en-US" dirty="0">
                <a:ln w="0"/>
              </a:rPr>
              <a:t>What do you think will happen if </a:t>
            </a:r>
            <a:r>
              <a:rPr lang="en-US" b="1" dirty="0">
                <a:ln w="0"/>
                <a:solidFill>
                  <a:srgbClr val="FF0000"/>
                </a:solidFill>
              </a:rPr>
              <a:t>change the type of insulation</a:t>
            </a:r>
            <a:r>
              <a:rPr lang="en-US" dirty="0">
                <a:ln w="0"/>
              </a:rPr>
              <a:t>?</a:t>
            </a:r>
          </a:p>
        </p:txBody>
      </p:sp>
      <p:sp>
        <p:nvSpPr>
          <p:cNvPr id="5" name="Oval 4">
            <a:extLst>
              <a:ext uri="{FF2B5EF4-FFF2-40B4-BE49-F238E27FC236}">
                <a16:creationId xmlns:a16="http://schemas.microsoft.com/office/drawing/2014/main" id="{4A202737-2E9C-49D3-8548-1F70BF446AF2}"/>
              </a:ext>
            </a:extLst>
          </p:cNvPr>
          <p:cNvSpPr/>
          <p:nvPr/>
        </p:nvSpPr>
        <p:spPr>
          <a:xfrm>
            <a:off x="7643397" y="-4324"/>
            <a:ext cx="860156" cy="35851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13F9BECD-D58D-422D-A899-0094963E9F5E}"/>
              </a:ext>
            </a:extLst>
          </p:cNvPr>
          <p:cNvSpPr txBox="1"/>
          <p:nvPr/>
        </p:nvSpPr>
        <p:spPr>
          <a:xfrm>
            <a:off x="509456" y="155147"/>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rPr>
              <a:t>devise and investigate testable questions</a:t>
            </a:r>
            <a:r>
              <a:rPr lang="en-US" sz="1500" dirty="0">
                <a:solidFill>
                  <a:srgbClr val="FF0000"/>
                </a:solidFill>
              </a:rPr>
              <a:t>.</a:t>
            </a:r>
            <a:endParaRPr lang="en-GB" sz="1350" dirty="0">
              <a:solidFill>
                <a:srgbClr val="FF0000"/>
              </a:solidFill>
            </a:endParaRPr>
          </a:p>
        </p:txBody>
      </p:sp>
      <p:pic>
        <p:nvPicPr>
          <p:cNvPr id="8" name="Picture 2" descr="Thermal Insulation">
            <a:extLst>
              <a:ext uri="{FF2B5EF4-FFF2-40B4-BE49-F238E27FC236}">
                <a16:creationId xmlns:a16="http://schemas.microsoft.com/office/drawing/2014/main" id="{43A96C67-D832-4E64-A1BB-AEDF839ACB9A}"/>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A2F9CE94-95D6-4FD3-A2E7-B04C8849E5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2489981095"/>
      </p:ext>
    </p:extLst>
  </p:cSld>
  <p:clrMapOvr>
    <a:masterClrMapping/>
  </p:clrMapOvr>
  <mc:AlternateContent xmlns:mc="http://schemas.openxmlformats.org/markup-compatibility/2006">
    <mc:Choice xmlns:p14="http://schemas.microsoft.com/office/powerpoint/2010/main" Requires="p14">
      <p:transition spd="slow" p14:dur="2000" advTm="43826"/>
    </mc:Choice>
    <mc:Fallback>
      <p:transition spd="slow" advTm="4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0E2A2251-FFD6-48FF-BA06-2CF21AFF2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636" y="150585"/>
            <a:ext cx="1964909" cy="1289884"/>
          </a:xfrm>
          <a:prstGeom prst="rect">
            <a:avLst/>
          </a:prstGeom>
        </p:spPr>
      </p:pic>
      <p:sp>
        <p:nvSpPr>
          <p:cNvPr id="2" name="Title 1">
            <a:extLst>
              <a:ext uri="{FF2B5EF4-FFF2-40B4-BE49-F238E27FC236}">
                <a16:creationId xmlns:a16="http://schemas.microsoft.com/office/drawing/2014/main" id="{0C7EA4F3-5D0D-4090-8C34-75C238642FAC}"/>
              </a:ext>
            </a:extLst>
          </p:cNvPr>
          <p:cNvSpPr>
            <a:spLocks noGrp="1"/>
          </p:cNvSpPr>
          <p:nvPr>
            <p:ph type="title"/>
          </p:nvPr>
        </p:nvSpPr>
        <p:spPr/>
        <p:txBody>
          <a:bodyPr/>
          <a:lstStyle/>
          <a:p>
            <a:r>
              <a:rPr lang="en-GB" dirty="0"/>
              <a:t>Hypothesis and Prediction</a:t>
            </a:r>
          </a:p>
        </p:txBody>
      </p:sp>
      <p:sp>
        <p:nvSpPr>
          <p:cNvPr id="3" name="Content Placeholder 2">
            <a:extLst>
              <a:ext uri="{FF2B5EF4-FFF2-40B4-BE49-F238E27FC236}">
                <a16:creationId xmlns:a16="http://schemas.microsoft.com/office/drawing/2014/main" id="{030B75FB-ED04-4426-8B15-7CE0E4E21809}"/>
              </a:ext>
            </a:extLst>
          </p:cNvPr>
          <p:cNvSpPr>
            <a:spLocks noGrp="1"/>
          </p:cNvSpPr>
          <p:nvPr>
            <p:ph idx="1"/>
          </p:nvPr>
        </p:nvSpPr>
        <p:spPr>
          <a:xfrm>
            <a:off x="681038" y="1825625"/>
            <a:ext cx="8543925" cy="4351338"/>
          </a:xfrm>
        </p:spPr>
        <p:txBody>
          <a:bodyPr/>
          <a:lstStyle/>
          <a:p>
            <a:r>
              <a:rPr lang="en-US" b="1" dirty="0">
                <a:ln w="0"/>
                <a:solidFill>
                  <a:srgbClr val="FF0000"/>
                </a:solidFill>
              </a:rPr>
              <a:t>Hypothesis</a:t>
            </a:r>
            <a:r>
              <a:rPr lang="en-US" dirty="0">
                <a:ln w="0"/>
              </a:rPr>
              <a:t>-We are investigating </a:t>
            </a:r>
            <a:r>
              <a:rPr lang="en-US" b="1" dirty="0">
                <a:ln w="0"/>
                <a:solidFill>
                  <a:srgbClr val="FF0000"/>
                </a:solidFill>
              </a:rPr>
              <a:t>factors affecting rate of cooling</a:t>
            </a:r>
            <a:r>
              <a:rPr lang="en-US" dirty="0">
                <a:ln w="0"/>
              </a:rPr>
              <a:t>. What question could we ask?</a:t>
            </a:r>
          </a:p>
          <a:p>
            <a:r>
              <a:rPr lang="en-US" b="1" dirty="0">
                <a:ln w="0"/>
                <a:solidFill>
                  <a:srgbClr val="FF0000"/>
                </a:solidFill>
              </a:rPr>
              <a:t>What happens to the rate of cooling as we change the type of the insulation material?</a:t>
            </a:r>
          </a:p>
          <a:p>
            <a:r>
              <a:rPr lang="en-US" b="1" dirty="0">
                <a:ln w="0"/>
                <a:solidFill>
                  <a:srgbClr val="FF0000"/>
                </a:solidFill>
              </a:rPr>
              <a:t>Prediction</a:t>
            </a:r>
            <a:r>
              <a:rPr lang="en-US" dirty="0">
                <a:ln w="0"/>
              </a:rPr>
              <a:t>- What do you think will happen if we </a:t>
            </a:r>
            <a:r>
              <a:rPr lang="en-US" b="1" dirty="0">
                <a:ln w="0"/>
                <a:solidFill>
                  <a:srgbClr val="FF0000"/>
                </a:solidFill>
              </a:rPr>
              <a:t>change the type of insulation</a:t>
            </a:r>
            <a:r>
              <a:rPr lang="en-US" dirty="0">
                <a:ln w="0"/>
              </a:rPr>
              <a:t>?</a:t>
            </a:r>
          </a:p>
          <a:p>
            <a:r>
              <a:rPr lang="en-US" b="1" dirty="0">
                <a:ln w="0"/>
                <a:solidFill>
                  <a:srgbClr val="FF0000"/>
                </a:solidFill>
              </a:rPr>
              <a:t>Changing the type of thermal insulation will affect the rate of cooling.</a:t>
            </a:r>
            <a:endParaRPr lang="en-GB" dirty="0"/>
          </a:p>
        </p:txBody>
      </p:sp>
      <p:sp>
        <p:nvSpPr>
          <p:cNvPr id="5" name="Oval 4">
            <a:extLst>
              <a:ext uri="{FF2B5EF4-FFF2-40B4-BE49-F238E27FC236}">
                <a16:creationId xmlns:a16="http://schemas.microsoft.com/office/drawing/2014/main" id="{4A202737-2E9C-49D3-8548-1F70BF446AF2}"/>
              </a:ext>
            </a:extLst>
          </p:cNvPr>
          <p:cNvSpPr/>
          <p:nvPr/>
        </p:nvSpPr>
        <p:spPr>
          <a:xfrm>
            <a:off x="7514941" y="172456"/>
            <a:ext cx="860156" cy="35851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CEA63687-AD08-4A77-B725-01575FC6F848}"/>
              </a:ext>
            </a:extLst>
          </p:cNvPr>
          <p:cNvSpPr txBox="1"/>
          <p:nvPr/>
        </p:nvSpPr>
        <p:spPr>
          <a:xfrm>
            <a:off x="509456" y="198878"/>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rPr>
              <a:t>devise and investigate testable questions</a:t>
            </a:r>
            <a:r>
              <a:rPr lang="en-US" sz="1500" dirty="0">
                <a:solidFill>
                  <a:srgbClr val="FF0000"/>
                </a:solidFill>
              </a:rPr>
              <a:t>.</a:t>
            </a:r>
            <a:endParaRPr lang="en-GB" sz="1350" dirty="0">
              <a:solidFill>
                <a:srgbClr val="FF0000"/>
              </a:solidFill>
            </a:endParaRPr>
          </a:p>
        </p:txBody>
      </p:sp>
      <p:pic>
        <p:nvPicPr>
          <p:cNvPr id="9" name="Picture 2" descr="Thermal Insulation">
            <a:extLst>
              <a:ext uri="{FF2B5EF4-FFF2-40B4-BE49-F238E27FC236}">
                <a16:creationId xmlns:a16="http://schemas.microsoft.com/office/drawing/2014/main" id="{2012E110-CC67-492C-98E0-40E0182B7828}"/>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C08AA395-514E-4739-8A07-EA797BD70D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1548532493"/>
      </p:ext>
    </p:extLst>
  </p:cSld>
  <p:clrMapOvr>
    <a:masterClrMapping/>
  </p:clrMapOvr>
  <mc:AlternateContent xmlns:mc="http://schemas.openxmlformats.org/markup-compatibility/2006">
    <mc:Choice xmlns:p14="http://schemas.microsoft.com/office/powerpoint/2010/main" Requires="p14">
      <p:transition spd="slow" p14:dur="2000" advTm="45962"/>
    </mc:Choice>
    <mc:Fallback>
      <p:transition spd="slow" advTm="4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3" grpId="0" build="p"/>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88345E6D-86D8-4E4B-AD14-8E2666F1B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92" y="12922"/>
            <a:ext cx="1964909" cy="1289884"/>
          </a:xfrm>
          <a:prstGeom prst="rect">
            <a:avLst/>
          </a:prstGeom>
        </p:spPr>
      </p:pic>
      <p:sp>
        <p:nvSpPr>
          <p:cNvPr id="2" name="Title 1">
            <a:extLst>
              <a:ext uri="{FF2B5EF4-FFF2-40B4-BE49-F238E27FC236}">
                <a16:creationId xmlns:a16="http://schemas.microsoft.com/office/drawing/2014/main" id="{0C7EA4F3-5D0D-4090-8C34-75C238642FAC}"/>
              </a:ext>
            </a:extLst>
          </p:cNvPr>
          <p:cNvSpPr>
            <a:spLocks noGrp="1"/>
          </p:cNvSpPr>
          <p:nvPr>
            <p:ph type="title"/>
          </p:nvPr>
        </p:nvSpPr>
        <p:spPr>
          <a:xfrm>
            <a:off x="854370" y="612262"/>
            <a:ext cx="7886700" cy="616297"/>
          </a:xfrm>
        </p:spPr>
        <p:txBody>
          <a:bodyPr>
            <a:normAutofit fontScale="90000"/>
          </a:bodyPr>
          <a:lstStyle/>
          <a:p>
            <a:r>
              <a:rPr lang="en-GB" dirty="0"/>
              <a:t>Hazard, Risk and Controls</a:t>
            </a:r>
          </a:p>
        </p:txBody>
      </p:sp>
      <p:sp>
        <p:nvSpPr>
          <p:cNvPr id="3" name="Content Placeholder 2">
            <a:extLst>
              <a:ext uri="{FF2B5EF4-FFF2-40B4-BE49-F238E27FC236}">
                <a16:creationId xmlns:a16="http://schemas.microsoft.com/office/drawing/2014/main" id="{030B75FB-ED04-4426-8B15-7CE0E4E21809}"/>
              </a:ext>
            </a:extLst>
          </p:cNvPr>
          <p:cNvSpPr>
            <a:spLocks noGrp="1"/>
          </p:cNvSpPr>
          <p:nvPr>
            <p:ph idx="1"/>
          </p:nvPr>
        </p:nvSpPr>
        <p:spPr>
          <a:xfrm>
            <a:off x="540045" y="1797852"/>
            <a:ext cx="8515350" cy="3263504"/>
          </a:xfrm>
        </p:spPr>
        <p:txBody>
          <a:bodyPr/>
          <a:lstStyle/>
          <a:p>
            <a:r>
              <a:rPr lang="en-GB" dirty="0"/>
              <a:t>What are the </a:t>
            </a:r>
            <a:r>
              <a:rPr lang="en-GB" b="1" dirty="0">
                <a:solidFill>
                  <a:srgbClr val="FF0000"/>
                </a:solidFill>
              </a:rPr>
              <a:t>hazards</a:t>
            </a:r>
            <a:r>
              <a:rPr lang="en-GB" dirty="0"/>
              <a:t> (something that can cause harm) in this practical?</a:t>
            </a:r>
          </a:p>
          <a:p>
            <a:r>
              <a:rPr lang="en-GB" dirty="0"/>
              <a:t>What are the </a:t>
            </a:r>
            <a:r>
              <a:rPr lang="en-GB" b="1" dirty="0">
                <a:solidFill>
                  <a:srgbClr val="FF0000"/>
                </a:solidFill>
              </a:rPr>
              <a:t>risks</a:t>
            </a:r>
            <a:r>
              <a:rPr lang="en-GB" dirty="0"/>
              <a:t> (</a:t>
            </a:r>
            <a:r>
              <a:rPr lang="en-US" dirty="0">
                <a:ln w="0"/>
              </a:rPr>
              <a:t>assessment of the likelihood that a hazard could cause harm)</a:t>
            </a:r>
            <a:r>
              <a:rPr lang="en-GB" dirty="0"/>
              <a:t> in this practical?</a:t>
            </a:r>
          </a:p>
          <a:p>
            <a:r>
              <a:rPr lang="en-GB" dirty="0"/>
              <a:t>What </a:t>
            </a:r>
            <a:r>
              <a:rPr lang="en-GB" b="1" dirty="0">
                <a:solidFill>
                  <a:srgbClr val="FF0000"/>
                </a:solidFill>
              </a:rPr>
              <a:t>controls</a:t>
            </a:r>
            <a:r>
              <a:rPr lang="en-GB" dirty="0"/>
              <a:t> (</a:t>
            </a:r>
            <a:r>
              <a:rPr lang="en-US" dirty="0">
                <a:ln w="0"/>
              </a:rPr>
              <a:t>things to be done to minimize the risk in an experiment) </a:t>
            </a:r>
            <a:r>
              <a:rPr lang="en-GB" dirty="0"/>
              <a:t>do we need in this practical?</a:t>
            </a:r>
          </a:p>
        </p:txBody>
      </p:sp>
      <p:sp>
        <p:nvSpPr>
          <p:cNvPr id="5" name="Oval 4">
            <a:extLst>
              <a:ext uri="{FF2B5EF4-FFF2-40B4-BE49-F238E27FC236}">
                <a16:creationId xmlns:a16="http://schemas.microsoft.com/office/drawing/2014/main" id="{6F27FE74-B2E1-4EEA-AF65-B3644BF664E7}"/>
              </a:ext>
            </a:extLst>
          </p:cNvPr>
          <p:cNvSpPr/>
          <p:nvPr/>
        </p:nvSpPr>
        <p:spPr>
          <a:xfrm>
            <a:off x="7583337" y="207438"/>
            <a:ext cx="1208868" cy="35247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2AEBDCC0-E73D-49F2-A942-EB7387178426}"/>
              </a:ext>
            </a:extLst>
          </p:cNvPr>
          <p:cNvSpPr txBox="1"/>
          <p:nvPr/>
        </p:nvSpPr>
        <p:spPr>
          <a:xfrm>
            <a:off x="509456" y="58180"/>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r</a:t>
            </a:r>
            <a:r>
              <a:rPr lang="en-GB" sz="1500" dirty="0">
                <a:solidFill>
                  <a:srgbClr val="FF0000"/>
                </a:solidFill>
                <a:ea typeface="Times New Roman" panose="02020603050405020304" pitchFamily="18" charset="0"/>
                <a:cs typeface="Times New Roman" panose="02020603050405020304" pitchFamily="18" charset="0"/>
              </a:rPr>
              <a:t>ecognise hazards and plan how to minimise risk</a:t>
            </a:r>
            <a:r>
              <a:rPr lang="en-US" sz="1500" dirty="0">
                <a:solidFill>
                  <a:srgbClr val="FF0000"/>
                </a:solidFill>
              </a:rPr>
              <a:t>.</a:t>
            </a:r>
            <a:endParaRPr lang="en-GB" sz="1350" dirty="0">
              <a:solidFill>
                <a:srgbClr val="FF0000"/>
              </a:solidFill>
            </a:endParaRPr>
          </a:p>
        </p:txBody>
      </p:sp>
      <p:pic>
        <p:nvPicPr>
          <p:cNvPr id="9" name="Picture 2" descr="Thermal Insulation">
            <a:extLst>
              <a:ext uri="{FF2B5EF4-FFF2-40B4-BE49-F238E27FC236}">
                <a16:creationId xmlns:a16="http://schemas.microsoft.com/office/drawing/2014/main" id="{F879ACA6-E1E3-41E1-9106-8AF36642B4A6}"/>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5387927" y="4315722"/>
            <a:ext cx="4518074" cy="2542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4D87423A-BACD-4227-ABBB-9D866D61AC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1948758677"/>
      </p:ext>
    </p:extLst>
  </p:cSld>
  <p:clrMapOvr>
    <a:masterClrMapping/>
  </p:clrMapOvr>
  <mc:AlternateContent xmlns:mc="http://schemas.openxmlformats.org/markup-compatibility/2006">
    <mc:Choice xmlns:p14="http://schemas.microsoft.com/office/powerpoint/2010/main" Requires="p14">
      <p:transition spd="slow" p14:dur="2000" advTm="44220"/>
    </mc:Choice>
    <mc:Fallback>
      <p:transition spd="slow" advTm="4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B5993C00-2DB5-4ADD-84FC-E694A0BB6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92" y="69707"/>
            <a:ext cx="1964909" cy="1289884"/>
          </a:xfrm>
          <a:prstGeom prst="rect">
            <a:avLst/>
          </a:prstGeom>
        </p:spPr>
      </p:pic>
      <p:sp>
        <p:nvSpPr>
          <p:cNvPr id="2" name="Title 1">
            <a:extLst>
              <a:ext uri="{FF2B5EF4-FFF2-40B4-BE49-F238E27FC236}">
                <a16:creationId xmlns:a16="http://schemas.microsoft.com/office/drawing/2014/main" id="{0C7EA4F3-5D0D-4090-8C34-75C238642FAC}"/>
              </a:ext>
            </a:extLst>
          </p:cNvPr>
          <p:cNvSpPr>
            <a:spLocks noGrp="1"/>
          </p:cNvSpPr>
          <p:nvPr>
            <p:ph type="title"/>
          </p:nvPr>
        </p:nvSpPr>
        <p:spPr>
          <a:xfrm>
            <a:off x="854370" y="654443"/>
            <a:ext cx="7886700" cy="616297"/>
          </a:xfrm>
        </p:spPr>
        <p:txBody>
          <a:bodyPr>
            <a:normAutofit fontScale="90000"/>
          </a:bodyPr>
          <a:lstStyle/>
          <a:p>
            <a:r>
              <a:rPr lang="en-GB" dirty="0"/>
              <a:t>Hazard, Risk and Controls</a:t>
            </a:r>
          </a:p>
        </p:txBody>
      </p:sp>
      <p:sp>
        <p:nvSpPr>
          <p:cNvPr id="3" name="Content Placeholder 2">
            <a:extLst>
              <a:ext uri="{FF2B5EF4-FFF2-40B4-BE49-F238E27FC236}">
                <a16:creationId xmlns:a16="http://schemas.microsoft.com/office/drawing/2014/main" id="{030B75FB-ED04-4426-8B15-7CE0E4E21809}"/>
              </a:ext>
            </a:extLst>
          </p:cNvPr>
          <p:cNvSpPr>
            <a:spLocks noGrp="1"/>
          </p:cNvSpPr>
          <p:nvPr>
            <p:ph idx="1"/>
          </p:nvPr>
        </p:nvSpPr>
        <p:spPr>
          <a:xfrm>
            <a:off x="540045" y="1797853"/>
            <a:ext cx="8515350" cy="4202899"/>
          </a:xfrm>
        </p:spPr>
        <p:txBody>
          <a:bodyPr>
            <a:normAutofit fontScale="85000" lnSpcReduction="20000"/>
          </a:bodyPr>
          <a:lstStyle/>
          <a:p>
            <a:r>
              <a:rPr lang="en-GB" dirty="0"/>
              <a:t>What are the hazards (something that can cause harm) in this practical?</a:t>
            </a:r>
          </a:p>
          <a:p>
            <a:r>
              <a:rPr lang="en-US" b="1" dirty="0">
                <a:ln w="0"/>
                <a:solidFill>
                  <a:srgbClr val="FF0000"/>
                </a:solidFill>
              </a:rPr>
              <a:t>Hot water.</a:t>
            </a:r>
          </a:p>
          <a:p>
            <a:r>
              <a:rPr lang="en-GB" dirty="0"/>
              <a:t>What are the risks (</a:t>
            </a:r>
            <a:r>
              <a:rPr lang="en-US" dirty="0">
                <a:ln w="0"/>
              </a:rPr>
              <a:t>assessment of the likelihood that a hazard could cause harm)</a:t>
            </a:r>
            <a:r>
              <a:rPr lang="en-GB" dirty="0"/>
              <a:t> in this practical?</a:t>
            </a:r>
          </a:p>
          <a:p>
            <a:r>
              <a:rPr lang="en-US" b="1" dirty="0">
                <a:ln w="0"/>
                <a:solidFill>
                  <a:srgbClr val="FF0000"/>
                </a:solidFill>
              </a:rPr>
              <a:t>Scalding from hot water. Slipping on spilled water on the floor.</a:t>
            </a:r>
          </a:p>
          <a:p>
            <a:r>
              <a:rPr lang="en-GB" dirty="0"/>
              <a:t>What controls (</a:t>
            </a:r>
            <a:r>
              <a:rPr lang="en-US" dirty="0">
                <a:ln w="0"/>
              </a:rPr>
              <a:t>things to be done to minimize the risk in an experiment) </a:t>
            </a:r>
            <a:r>
              <a:rPr lang="en-GB" dirty="0"/>
              <a:t>do we need in this practical?</a:t>
            </a:r>
          </a:p>
          <a:p>
            <a:r>
              <a:rPr lang="en-US" b="1" dirty="0">
                <a:ln w="0"/>
                <a:solidFill>
                  <a:srgbClr val="FF0000"/>
                </a:solidFill>
              </a:rPr>
              <a:t>P</a:t>
            </a:r>
            <a:r>
              <a:rPr lang="en-US" b="1" dirty="0">
                <a:solidFill>
                  <a:srgbClr val="FF0000"/>
                </a:solidFill>
              </a:rPr>
              <a:t>erform the practical standing up and if scalded put the affected area under cold water for at least 10 minutes and inform the teacher. Be careful when pouring water. If water is spilled, tell the teacher and warn other students nearby.</a:t>
            </a:r>
          </a:p>
          <a:p>
            <a:endParaRPr lang="en-GB" dirty="0"/>
          </a:p>
        </p:txBody>
      </p:sp>
      <p:sp>
        <p:nvSpPr>
          <p:cNvPr id="5" name="Oval 4">
            <a:extLst>
              <a:ext uri="{FF2B5EF4-FFF2-40B4-BE49-F238E27FC236}">
                <a16:creationId xmlns:a16="http://schemas.microsoft.com/office/drawing/2014/main" id="{6F27FE74-B2E1-4EEA-AF65-B3644BF664E7}"/>
              </a:ext>
            </a:extLst>
          </p:cNvPr>
          <p:cNvSpPr/>
          <p:nvPr/>
        </p:nvSpPr>
        <p:spPr>
          <a:xfrm>
            <a:off x="7583337" y="264223"/>
            <a:ext cx="1208868" cy="35247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1F336F86-050B-46AE-95A9-FEB69CC423E9}"/>
              </a:ext>
            </a:extLst>
          </p:cNvPr>
          <p:cNvSpPr txBox="1"/>
          <p:nvPr/>
        </p:nvSpPr>
        <p:spPr>
          <a:xfrm>
            <a:off x="509456" y="63919"/>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r</a:t>
            </a:r>
            <a:r>
              <a:rPr lang="en-GB" sz="1500" dirty="0">
                <a:solidFill>
                  <a:srgbClr val="FF0000"/>
                </a:solidFill>
                <a:ea typeface="Times New Roman" panose="02020603050405020304" pitchFamily="18" charset="0"/>
                <a:cs typeface="Times New Roman" panose="02020603050405020304" pitchFamily="18" charset="0"/>
              </a:rPr>
              <a:t>ecognise hazards and plan how to minimise risk</a:t>
            </a:r>
            <a:r>
              <a:rPr lang="en-US" sz="1500" dirty="0">
                <a:solidFill>
                  <a:srgbClr val="FF0000"/>
                </a:solidFill>
              </a:rPr>
              <a:t>.</a:t>
            </a:r>
            <a:endParaRPr lang="en-GB" sz="1350" dirty="0">
              <a:solidFill>
                <a:srgbClr val="FF0000"/>
              </a:solidFill>
            </a:endParaRPr>
          </a:p>
        </p:txBody>
      </p:sp>
      <p:pic>
        <p:nvPicPr>
          <p:cNvPr id="9" name="Picture 2" descr="Thermal Insulation">
            <a:extLst>
              <a:ext uri="{FF2B5EF4-FFF2-40B4-BE49-F238E27FC236}">
                <a16:creationId xmlns:a16="http://schemas.microsoft.com/office/drawing/2014/main" id="{F002DC93-EA86-4CC7-BF2D-3679E2E8BC3C}"/>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F789C8B8-ACB0-4C95-AE47-E13DD7F34D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3826180717"/>
      </p:ext>
    </p:extLst>
  </p:cSld>
  <p:clrMapOvr>
    <a:masterClrMapping/>
  </p:clrMapOvr>
  <mc:AlternateContent xmlns:mc="http://schemas.openxmlformats.org/markup-compatibility/2006">
    <mc:Choice xmlns:p14="http://schemas.microsoft.com/office/powerpoint/2010/main" Requires="p14">
      <p:transition spd="slow" p14:dur="2000" advTm="48679"/>
    </mc:Choice>
    <mc:Fallback>
      <p:transition spd="slow" advTm="4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3" grpId="0"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E78F3751-9700-41A0-AB78-773718DD7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5864" y="98319"/>
            <a:ext cx="1964909" cy="1289884"/>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826770" y="684611"/>
            <a:ext cx="6197698" cy="994172"/>
          </a:xfrm>
        </p:spPr>
        <p:txBody>
          <a:bodyPr>
            <a:normAutofit/>
          </a:bodyPr>
          <a:lstStyle/>
          <a:p>
            <a:pPr algn="ctr"/>
            <a:r>
              <a:rPr lang="en-GB" sz="3000" dirty="0"/>
              <a:t>Variables</a:t>
            </a:r>
            <a:br>
              <a:rPr lang="en-GB" sz="3000" dirty="0"/>
            </a:br>
            <a:r>
              <a:rPr lang="en-GB" sz="3000" dirty="0"/>
              <a:t>Independent, Dependent and Control</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541319" y="2226471"/>
            <a:ext cx="8355033" cy="3763599"/>
          </a:xfrm>
        </p:spPr>
        <p:txBody>
          <a:bodyPr>
            <a:normAutofit fontScale="85000" lnSpcReduction="10000"/>
          </a:bodyPr>
          <a:lstStyle/>
          <a:p>
            <a:r>
              <a:rPr lang="en-US" b="1" dirty="0">
                <a:ln w="0"/>
                <a:solidFill>
                  <a:srgbClr val="0070C0"/>
                </a:solidFill>
              </a:rPr>
              <a:t>Variables</a:t>
            </a:r>
            <a:r>
              <a:rPr lang="en-US" dirty="0">
                <a:ln w="0"/>
              </a:rPr>
              <a:t>-These are quantalities or characteristics that are changed in the experiment.</a:t>
            </a:r>
          </a:p>
          <a:p>
            <a:r>
              <a:rPr lang="en-US" dirty="0">
                <a:ln w="0"/>
              </a:rPr>
              <a:t>What variables should you choose to answer the hypothesis</a:t>
            </a:r>
            <a:r>
              <a:rPr lang="en-US" dirty="0">
                <a:ln w="0"/>
                <a:solidFill>
                  <a:srgbClr val="0070C0"/>
                </a:solidFill>
              </a:rPr>
              <a:t>: </a:t>
            </a:r>
            <a:r>
              <a:rPr lang="en-US" b="1" dirty="0">
                <a:ln w="0"/>
                <a:solidFill>
                  <a:srgbClr val="FF0000"/>
                </a:solidFill>
              </a:rPr>
              <a:t>What happens to the rate of cooling as we change the type of the insulation material?</a:t>
            </a:r>
            <a:endParaRPr lang="en-US" dirty="0">
              <a:ln w="0"/>
              <a:solidFill>
                <a:srgbClr val="FF0000"/>
              </a:solidFill>
            </a:endParaRPr>
          </a:p>
          <a:p>
            <a:r>
              <a:rPr lang="en-US" b="1" dirty="0">
                <a:ln w="0"/>
                <a:solidFill>
                  <a:srgbClr val="0070C0"/>
                </a:solidFill>
              </a:rPr>
              <a:t>Independent</a:t>
            </a:r>
            <a:r>
              <a:rPr lang="en-US" dirty="0">
                <a:ln w="0"/>
              </a:rPr>
              <a:t>-Values that are changed by the investigator (You)</a:t>
            </a:r>
            <a:endParaRPr lang="en-US" dirty="0">
              <a:ln w="0"/>
              <a:solidFill>
                <a:srgbClr val="0070C0"/>
              </a:solidFill>
            </a:endParaRPr>
          </a:p>
          <a:p>
            <a:r>
              <a:rPr lang="en-US" b="1" dirty="0">
                <a:ln w="0"/>
                <a:solidFill>
                  <a:srgbClr val="0070C0"/>
                </a:solidFill>
              </a:rPr>
              <a:t>Dependent</a:t>
            </a:r>
            <a:r>
              <a:rPr lang="en-US" dirty="0">
                <a:ln w="0"/>
              </a:rPr>
              <a:t>-Value measured when the independent variable is changed (it </a:t>
            </a:r>
            <a:r>
              <a:rPr lang="en-US" i="1" dirty="0">
                <a:ln w="0"/>
              </a:rPr>
              <a:t>depends</a:t>
            </a:r>
            <a:r>
              <a:rPr lang="en-US" dirty="0">
                <a:ln w="0"/>
              </a:rPr>
              <a:t> on the independent variable)</a:t>
            </a:r>
            <a:endParaRPr lang="en-US" dirty="0">
              <a:ln w="0"/>
              <a:solidFill>
                <a:srgbClr val="0070C0"/>
              </a:solidFill>
            </a:endParaRPr>
          </a:p>
          <a:p>
            <a:r>
              <a:rPr lang="en-US" b="1" dirty="0">
                <a:ln w="0"/>
                <a:solidFill>
                  <a:srgbClr val="0070C0"/>
                </a:solidFill>
              </a:rPr>
              <a:t>Control</a:t>
            </a:r>
            <a:r>
              <a:rPr lang="en-US" dirty="0">
                <a:ln w="0"/>
              </a:rPr>
              <a:t>-Variables that can affect the outcome of the investigation. So need to be controlled or monitored.</a:t>
            </a:r>
            <a:endParaRPr lang="en-GB" dirty="0"/>
          </a:p>
        </p:txBody>
      </p:sp>
      <p:sp>
        <p:nvSpPr>
          <p:cNvPr id="5" name="Oval 4">
            <a:extLst>
              <a:ext uri="{FF2B5EF4-FFF2-40B4-BE49-F238E27FC236}">
                <a16:creationId xmlns:a16="http://schemas.microsoft.com/office/drawing/2014/main" id="{92A3FF83-B777-4DC3-A7F4-4C9ED1394531}"/>
              </a:ext>
            </a:extLst>
          </p:cNvPr>
          <p:cNvSpPr/>
          <p:nvPr/>
        </p:nvSpPr>
        <p:spPr>
          <a:xfrm>
            <a:off x="7553986" y="622560"/>
            <a:ext cx="1162373" cy="76564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7557C34F-1A1F-48B0-8AF9-6EC4A10BBA56}"/>
              </a:ext>
            </a:extLst>
          </p:cNvPr>
          <p:cNvSpPr txBox="1"/>
          <p:nvPr/>
        </p:nvSpPr>
        <p:spPr>
          <a:xfrm>
            <a:off x="445228" y="98320"/>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i</a:t>
            </a:r>
            <a:r>
              <a:rPr lang="en-GB" sz="1500" dirty="0">
                <a:solidFill>
                  <a:srgbClr val="FF0000"/>
                </a:solidFill>
                <a:ea typeface="Times New Roman" panose="02020603050405020304" pitchFamily="18" charset="0"/>
                <a:cs typeface="Times New Roman" panose="02020603050405020304" pitchFamily="18" charset="0"/>
              </a:rPr>
              <a:t>dentify and control variables</a:t>
            </a:r>
            <a:r>
              <a:rPr lang="en-US" sz="1500" dirty="0">
                <a:solidFill>
                  <a:srgbClr val="FF0000"/>
                </a:solidFill>
              </a:rPr>
              <a:t>.</a:t>
            </a:r>
            <a:endParaRPr lang="en-GB" sz="1350" dirty="0">
              <a:solidFill>
                <a:srgbClr val="FF0000"/>
              </a:solidFill>
            </a:endParaRPr>
          </a:p>
        </p:txBody>
      </p:sp>
      <p:pic>
        <p:nvPicPr>
          <p:cNvPr id="8" name="Picture 2" descr="Thermal Insulation">
            <a:extLst>
              <a:ext uri="{FF2B5EF4-FFF2-40B4-BE49-F238E27FC236}">
                <a16:creationId xmlns:a16="http://schemas.microsoft.com/office/drawing/2014/main" id="{FB9E8615-2A00-43CE-B3B0-B4C89E62EFAF}"/>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23508796-D784-4D13-A8BC-9A9A872340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2283107550"/>
      </p:ext>
    </p:extLst>
  </p:cSld>
  <p:clrMapOvr>
    <a:masterClrMapping/>
  </p:clrMapOvr>
  <mc:AlternateContent xmlns:mc="http://schemas.openxmlformats.org/markup-compatibility/2006">
    <mc:Choice xmlns:p14="http://schemas.microsoft.com/office/powerpoint/2010/main" Requires="p14">
      <p:transition spd="slow" p14:dur="2000" advTm="67347"/>
    </mc:Choice>
    <mc:Fallback>
      <p:transition spd="slow" advTm="6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C0B217C3-F130-449A-8B43-4C04B8CD8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092" y="0"/>
            <a:ext cx="1964909" cy="1289884"/>
          </a:xfrm>
          <a:prstGeom prst="rect">
            <a:avLst/>
          </a:prstGeom>
        </p:spPr>
      </p:pic>
      <p:sp>
        <p:nvSpPr>
          <p:cNvPr id="2" name="Title 1">
            <a:extLst>
              <a:ext uri="{FF2B5EF4-FFF2-40B4-BE49-F238E27FC236}">
                <a16:creationId xmlns:a16="http://schemas.microsoft.com/office/drawing/2014/main" id="{4DEA8392-1073-40EA-A811-AAD0F39F0A95}"/>
              </a:ext>
            </a:extLst>
          </p:cNvPr>
          <p:cNvSpPr>
            <a:spLocks noGrp="1"/>
          </p:cNvSpPr>
          <p:nvPr>
            <p:ph type="title"/>
          </p:nvPr>
        </p:nvSpPr>
        <p:spPr>
          <a:xfrm>
            <a:off x="865295" y="684611"/>
            <a:ext cx="6341891" cy="994172"/>
          </a:xfrm>
        </p:spPr>
        <p:txBody>
          <a:bodyPr>
            <a:normAutofit/>
          </a:bodyPr>
          <a:lstStyle/>
          <a:p>
            <a:pPr algn="ctr"/>
            <a:r>
              <a:rPr lang="en-GB" sz="3000" dirty="0"/>
              <a:t>Variables</a:t>
            </a:r>
            <a:br>
              <a:rPr lang="en-GB" sz="3000" dirty="0"/>
            </a:br>
            <a:r>
              <a:rPr lang="en-GB" sz="3000" dirty="0"/>
              <a:t>Independent, Dependent and Control</a:t>
            </a:r>
          </a:p>
        </p:txBody>
      </p:sp>
      <p:sp>
        <p:nvSpPr>
          <p:cNvPr id="3" name="Content Placeholder 2">
            <a:extLst>
              <a:ext uri="{FF2B5EF4-FFF2-40B4-BE49-F238E27FC236}">
                <a16:creationId xmlns:a16="http://schemas.microsoft.com/office/drawing/2014/main" id="{B9181868-F0E6-4C5E-9B86-4A88EAAD9EC5}"/>
              </a:ext>
            </a:extLst>
          </p:cNvPr>
          <p:cNvSpPr>
            <a:spLocks noGrp="1"/>
          </p:cNvSpPr>
          <p:nvPr>
            <p:ph idx="1"/>
          </p:nvPr>
        </p:nvSpPr>
        <p:spPr>
          <a:xfrm>
            <a:off x="541319" y="2226471"/>
            <a:ext cx="8355033" cy="3763599"/>
          </a:xfrm>
        </p:spPr>
        <p:txBody>
          <a:bodyPr>
            <a:normAutofit fontScale="85000" lnSpcReduction="20000"/>
          </a:bodyPr>
          <a:lstStyle/>
          <a:p>
            <a:r>
              <a:rPr lang="en-US" dirty="0">
                <a:ln w="0"/>
              </a:rPr>
              <a:t>Hypothesis</a:t>
            </a:r>
            <a:r>
              <a:rPr lang="en-US" b="1" dirty="0">
                <a:ln w="0"/>
                <a:solidFill>
                  <a:srgbClr val="FF0000"/>
                </a:solidFill>
              </a:rPr>
              <a:t> What happens to the rate of cooling as we change the type of the insulation material?</a:t>
            </a:r>
            <a:endParaRPr lang="en-US" dirty="0">
              <a:ln w="0"/>
              <a:solidFill>
                <a:srgbClr val="FF0000"/>
              </a:solidFill>
            </a:endParaRPr>
          </a:p>
          <a:p>
            <a:r>
              <a:rPr lang="en-US" b="1" dirty="0">
                <a:ln w="0"/>
              </a:rPr>
              <a:t>Independent</a:t>
            </a:r>
            <a:r>
              <a:rPr lang="en-US" dirty="0">
                <a:ln w="0"/>
              </a:rPr>
              <a:t>?</a:t>
            </a:r>
          </a:p>
          <a:p>
            <a:r>
              <a:rPr lang="en-US" dirty="0">
                <a:ln w="0"/>
              </a:rPr>
              <a:t> </a:t>
            </a:r>
            <a:r>
              <a:rPr lang="en-US" dirty="0">
                <a:ln w="0"/>
                <a:solidFill>
                  <a:srgbClr val="0070C0"/>
                </a:solidFill>
              </a:rPr>
              <a:t>I will change the </a:t>
            </a:r>
            <a:r>
              <a:rPr lang="en-US" b="1" dirty="0">
                <a:ln w="0"/>
                <a:solidFill>
                  <a:srgbClr val="FF0000"/>
                </a:solidFill>
              </a:rPr>
              <a:t>type of insulation</a:t>
            </a:r>
            <a:r>
              <a:rPr lang="en-US" dirty="0">
                <a:ln w="0"/>
                <a:solidFill>
                  <a:srgbClr val="0070C0"/>
                </a:solidFill>
              </a:rPr>
              <a:t>.</a:t>
            </a:r>
          </a:p>
          <a:p>
            <a:r>
              <a:rPr lang="en-US" b="1" dirty="0">
                <a:ln w="0"/>
              </a:rPr>
              <a:t>Dependent</a:t>
            </a:r>
            <a:r>
              <a:rPr lang="en-US" dirty="0">
                <a:ln w="0"/>
              </a:rPr>
              <a:t>?</a:t>
            </a:r>
          </a:p>
          <a:p>
            <a:r>
              <a:rPr lang="en-US" dirty="0">
                <a:ln w="0"/>
                <a:solidFill>
                  <a:srgbClr val="0070C0"/>
                </a:solidFill>
              </a:rPr>
              <a:t>I will measure </a:t>
            </a:r>
            <a:r>
              <a:rPr lang="en-US" b="1" dirty="0">
                <a:ln w="0"/>
                <a:solidFill>
                  <a:srgbClr val="FF0000"/>
                </a:solidFill>
              </a:rPr>
              <a:t>the rate of cooling</a:t>
            </a:r>
            <a:r>
              <a:rPr lang="en-US" dirty="0">
                <a:ln w="0"/>
                <a:solidFill>
                  <a:srgbClr val="0070C0"/>
                </a:solidFill>
              </a:rPr>
              <a:t>.</a:t>
            </a:r>
          </a:p>
          <a:p>
            <a:r>
              <a:rPr lang="en-US" b="1" dirty="0">
                <a:ln w="0"/>
              </a:rPr>
              <a:t>Control?</a:t>
            </a:r>
          </a:p>
          <a:p>
            <a:r>
              <a:rPr lang="en-US" dirty="0">
                <a:ln w="0"/>
                <a:solidFill>
                  <a:srgbClr val="0070C0"/>
                </a:solidFill>
              </a:rPr>
              <a:t>I will keep the </a:t>
            </a:r>
            <a:r>
              <a:rPr lang="en-US" b="1" dirty="0">
                <a:ln w="0"/>
                <a:solidFill>
                  <a:srgbClr val="FF0000"/>
                </a:solidFill>
              </a:rPr>
              <a:t>starting temperature of the water, thickness of the material, time the measurements are taken, volume of water and surface area of insulation </a:t>
            </a:r>
            <a:r>
              <a:rPr lang="en-US" dirty="0">
                <a:ln w="0"/>
                <a:solidFill>
                  <a:srgbClr val="0070C0"/>
                </a:solidFill>
              </a:rPr>
              <a:t>the same.</a:t>
            </a:r>
            <a:endParaRPr lang="en-GB" dirty="0"/>
          </a:p>
        </p:txBody>
      </p:sp>
      <p:sp>
        <p:nvSpPr>
          <p:cNvPr id="5" name="Oval 4">
            <a:extLst>
              <a:ext uri="{FF2B5EF4-FFF2-40B4-BE49-F238E27FC236}">
                <a16:creationId xmlns:a16="http://schemas.microsoft.com/office/drawing/2014/main" id="{92A3FF83-B777-4DC3-A7F4-4C9ED1394531}"/>
              </a:ext>
            </a:extLst>
          </p:cNvPr>
          <p:cNvSpPr/>
          <p:nvPr/>
        </p:nvSpPr>
        <p:spPr>
          <a:xfrm>
            <a:off x="7618214" y="524241"/>
            <a:ext cx="1162373" cy="76564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A1D40574-25EC-45C6-994D-4620F1F2A4D9}"/>
              </a:ext>
            </a:extLst>
          </p:cNvPr>
          <p:cNvSpPr txBox="1"/>
          <p:nvPr/>
        </p:nvSpPr>
        <p:spPr>
          <a:xfrm>
            <a:off x="445228" y="88518"/>
            <a:ext cx="9015544" cy="323165"/>
          </a:xfrm>
          <a:prstGeom prst="rect">
            <a:avLst/>
          </a:prstGeom>
          <a:noFill/>
        </p:spPr>
        <p:txBody>
          <a:bodyPr wrap="square" rtlCol="0">
            <a:spAutoFit/>
          </a:bodyPr>
          <a:lstStyle/>
          <a:p>
            <a:r>
              <a:rPr lang="en-US" sz="1500" dirty="0">
                <a:solidFill>
                  <a:srgbClr val="FF0000"/>
                </a:solidFill>
              </a:rPr>
              <a:t>LO: To be able to </a:t>
            </a:r>
            <a:r>
              <a:rPr lang="en-GB" sz="1500" dirty="0">
                <a:solidFill>
                  <a:srgbClr val="FF0000"/>
                </a:solidFill>
                <a:cs typeface="Times New Roman" panose="02020603050405020304" pitchFamily="18" charset="0"/>
              </a:rPr>
              <a:t>i</a:t>
            </a:r>
            <a:r>
              <a:rPr lang="en-GB" sz="1500" dirty="0">
                <a:solidFill>
                  <a:srgbClr val="FF0000"/>
                </a:solidFill>
                <a:ea typeface="Times New Roman" panose="02020603050405020304" pitchFamily="18" charset="0"/>
                <a:cs typeface="Times New Roman" panose="02020603050405020304" pitchFamily="18" charset="0"/>
              </a:rPr>
              <a:t>dentify and control variables</a:t>
            </a:r>
            <a:r>
              <a:rPr lang="en-US" sz="1500" dirty="0">
                <a:solidFill>
                  <a:srgbClr val="FF0000"/>
                </a:solidFill>
              </a:rPr>
              <a:t>.</a:t>
            </a:r>
            <a:endParaRPr lang="en-GB" sz="1350" dirty="0">
              <a:solidFill>
                <a:srgbClr val="FF0000"/>
              </a:solidFill>
            </a:endParaRPr>
          </a:p>
        </p:txBody>
      </p:sp>
      <p:pic>
        <p:nvPicPr>
          <p:cNvPr id="8" name="Picture 2" descr="Thermal Insulation">
            <a:extLst>
              <a:ext uri="{FF2B5EF4-FFF2-40B4-BE49-F238E27FC236}">
                <a16:creationId xmlns:a16="http://schemas.microsoft.com/office/drawing/2014/main" id="{7F477BC7-3D47-45E5-94DE-1A00F435B4EF}"/>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6443003" y="4909404"/>
            <a:ext cx="3462997" cy="1948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Audio 3">
            <a:hlinkClick r:id="" action="ppaction://media"/>
            <a:extLst>
              <a:ext uri="{FF2B5EF4-FFF2-40B4-BE49-F238E27FC236}">
                <a16:creationId xmlns:a16="http://schemas.microsoft.com/office/drawing/2014/main" id="{930D29A0-A88A-4413-AB09-828D34C7AB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3700" y="6235700"/>
            <a:ext cx="406400" cy="406400"/>
          </a:xfrm>
          <a:prstGeom prst="rect">
            <a:avLst/>
          </a:prstGeom>
        </p:spPr>
      </p:pic>
    </p:spTree>
    <p:custDataLst>
      <p:tags r:id="rId1"/>
    </p:custDataLst>
    <p:extLst>
      <p:ext uri="{BB962C8B-B14F-4D97-AF65-F5344CB8AC3E}">
        <p14:creationId xmlns:p14="http://schemas.microsoft.com/office/powerpoint/2010/main" val="1264431169"/>
      </p:ext>
    </p:extLst>
  </p:cSld>
  <p:clrMapOvr>
    <a:masterClrMapping/>
  </p:clrMapOvr>
  <mc:AlternateContent xmlns:mc="http://schemas.openxmlformats.org/markup-compatibility/2006">
    <mc:Choice xmlns:p14="http://schemas.microsoft.com/office/powerpoint/2010/main" Requires="p14">
      <p:transition spd="slow" p14:dur="2000" advTm="70064"/>
    </mc:Choice>
    <mc:Fallback>
      <p:transition spd="slow" advTm="7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4.2|4.3|3.9|5.3|7.7"/>
</p:tagLst>
</file>

<file path=ppt/tags/tag10.xml><?xml version="1.0" encoding="utf-8"?>
<p:tagLst xmlns:a="http://schemas.openxmlformats.org/drawingml/2006/main" xmlns:r="http://schemas.openxmlformats.org/officeDocument/2006/relationships" xmlns:p="http://schemas.openxmlformats.org/presentationml/2006/main">
  <p:tag name="TIMING" val="|3.2|0.9|2.8|1.1|4.1|5.9"/>
</p:tagLst>
</file>

<file path=ppt/tags/tag11.xml><?xml version="1.0" encoding="utf-8"?>
<p:tagLst xmlns:a="http://schemas.openxmlformats.org/drawingml/2006/main" xmlns:r="http://schemas.openxmlformats.org/officeDocument/2006/relationships" xmlns:p="http://schemas.openxmlformats.org/presentationml/2006/main">
  <p:tag name="TIMING" val="|7|26.7|4.6|9.2|9.1"/>
</p:tagLst>
</file>

<file path=ppt/tags/tag12.xml><?xml version="1.0" encoding="utf-8"?>
<p:tagLst xmlns:a="http://schemas.openxmlformats.org/drawingml/2006/main" xmlns:r="http://schemas.openxmlformats.org/officeDocument/2006/relationships" xmlns:p="http://schemas.openxmlformats.org/presentationml/2006/main">
  <p:tag name="TIMING" val="|12|16.8|23.1|17"/>
</p:tagLst>
</file>

<file path=ppt/tags/tag13.xml><?xml version="1.0" encoding="utf-8"?>
<p:tagLst xmlns:a="http://schemas.openxmlformats.org/drawingml/2006/main" xmlns:r="http://schemas.openxmlformats.org/officeDocument/2006/relationships" xmlns:p="http://schemas.openxmlformats.org/presentationml/2006/main">
  <p:tag name="TIMING" val="|1.1|2.6|12.8|3.4|14.9|6.7|15.5|3.5"/>
</p:tagLst>
</file>

<file path=ppt/tags/tag14.xml><?xml version="1.0" encoding="utf-8"?>
<p:tagLst xmlns:a="http://schemas.openxmlformats.org/drawingml/2006/main" xmlns:r="http://schemas.openxmlformats.org/officeDocument/2006/relationships" xmlns:p="http://schemas.openxmlformats.org/presentationml/2006/main">
  <p:tag name="TIMING" val="|1|11|7.3|8.9|7.5|4.5|8.1|24.8"/>
</p:tagLst>
</file>

<file path=ppt/tags/tag15.xml><?xml version="1.0" encoding="utf-8"?>
<p:tagLst xmlns:a="http://schemas.openxmlformats.org/drawingml/2006/main" xmlns:r="http://schemas.openxmlformats.org/officeDocument/2006/relationships" xmlns:p="http://schemas.openxmlformats.org/presentationml/2006/main">
  <p:tag name="TIMING" val="|24.7"/>
</p:tagLst>
</file>

<file path=ppt/tags/tag16.xml><?xml version="1.0" encoding="utf-8"?>
<p:tagLst xmlns:a="http://schemas.openxmlformats.org/drawingml/2006/main" xmlns:r="http://schemas.openxmlformats.org/officeDocument/2006/relationships" xmlns:p="http://schemas.openxmlformats.org/presentationml/2006/main">
  <p:tag name="TIMING" val="|1.5|1.4|0.9|0.6|0.6|0.5|0.5|0.5|76.7|2.7|3.3|0.9|1|0.9|0.7|0.7|1|0.6|0.8|0.7|0.7|0.7|64.6|19.2|1.2|8.9|0.9|22.1"/>
</p:tagLst>
</file>

<file path=ppt/tags/tag17.xml><?xml version="1.0" encoding="utf-8"?>
<p:tagLst xmlns:a="http://schemas.openxmlformats.org/drawingml/2006/main" xmlns:r="http://schemas.openxmlformats.org/officeDocument/2006/relationships" xmlns:p="http://schemas.openxmlformats.org/presentationml/2006/main">
  <p:tag name="TIMING" val="|1.9|10.4|8.5|18.2"/>
</p:tagLst>
</file>

<file path=ppt/tags/tag18.xml><?xml version="1.0" encoding="utf-8"?>
<p:tagLst xmlns:a="http://schemas.openxmlformats.org/drawingml/2006/main" xmlns:r="http://schemas.openxmlformats.org/officeDocument/2006/relationships" xmlns:p="http://schemas.openxmlformats.org/presentationml/2006/main">
  <p:tag name="TIMING" val="|0.9|1.1|6.1|2|13|5.2|6.4|1.9"/>
</p:tagLst>
</file>

<file path=ppt/tags/tag19.xml><?xml version="1.0" encoding="utf-8"?>
<p:tagLst xmlns:a="http://schemas.openxmlformats.org/drawingml/2006/main" xmlns:r="http://schemas.openxmlformats.org/officeDocument/2006/relationships" xmlns:p="http://schemas.openxmlformats.org/presentationml/2006/main">
  <p:tag name="TIMING" val="|8.4"/>
</p:tagLst>
</file>

<file path=ppt/tags/tag2.xml><?xml version="1.0" encoding="utf-8"?>
<p:tagLst xmlns:a="http://schemas.openxmlformats.org/drawingml/2006/main" xmlns:r="http://schemas.openxmlformats.org/officeDocument/2006/relationships" xmlns:p="http://schemas.openxmlformats.org/presentationml/2006/main">
  <p:tag name="TIMING" val="|3.9|2.4|2.1|0.8|0.7|1.2|8.7|16.9|2.9|3.2|1.2|3.4|1.4|6.5|2.5|7.7|2.4|17.3|15.5|15.1|7.5|13|1|19.2|1|11.3|0.9|15.9"/>
</p:tagLst>
</file>

<file path=ppt/tags/tag20.xml><?xml version="1.0" encoding="utf-8"?>
<p:tagLst xmlns:a="http://schemas.openxmlformats.org/drawingml/2006/main" xmlns:r="http://schemas.openxmlformats.org/officeDocument/2006/relationships" xmlns:p="http://schemas.openxmlformats.org/presentationml/2006/main">
  <p:tag name="TIMING" val="|14.3"/>
</p:tagLst>
</file>

<file path=ppt/tags/tag21.xml><?xml version="1.0" encoding="utf-8"?>
<p:tagLst xmlns:a="http://schemas.openxmlformats.org/drawingml/2006/main" xmlns:r="http://schemas.openxmlformats.org/officeDocument/2006/relationships" xmlns:p="http://schemas.openxmlformats.org/presentationml/2006/main">
  <p:tag name="TIMING" val="|1.3|3.2|12.4|2|0.8|7.6|2.3"/>
</p:tagLst>
</file>

<file path=ppt/tags/tag22.xml><?xml version="1.0" encoding="utf-8"?>
<p:tagLst xmlns:a="http://schemas.openxmlformats.org/drawingml/2006/main" xmlns:r="http://schemas.openxmlformats.org/officeDocument/2006/relationships" xmlns:p="http://schemas.openxmlformats.org/presentationml/2006/main">
  <p:tag name="TIMING" val="|1.3|7.3|1.7|6.5|0.9|1|1.3"/>
</p:tagLst>
</file>

<file path=ppt/tags/tag23.xml><?xml version="1.0" encoding="utf-8"?>
<p:tagLst xmlns:a="http://schemas.openxmlformats.org/drawingml/2006/main" xmlns:r="http://schemas.openxmlformats.org/officeDocument/2006/relationships" xmlns:p="http://schemas.openxmlformats.org/presentationml/2006/main">
  <p:tag name="TIMING" val="|9.2|1.5|1.1|5.3|1.2|2.4"/>
</p:tagLst>
</file>

<file path=ppt/tags/tag3.xml><?xml version="1.0" encoding="utf-8"?>
<p:tagLst xmlns:a="http://schemas.openxmlformats.org/drawingml/2006/main" xmlns:r="http://schemas.openxmlformats.org/officeDocument/2006/relationships" xmlns:p="http://schemas.openxmlformats.org/presentationml/2006/main">
  <p:tag name="TIMING" val="|4.8|1.5|7.4|9.4|11.3"/>
</p:tagLst>
</file>

<file path=ppt/tags/tag4.xml><?xml version="1.0" encoding="utf-8"?>
<p:tagLst xmlns:a="http://schemas.openxmlformats.org/drawingml/2006/main" xmlns:r="http://schemas.openxmlformats.org/officeDocument/2006/relationships" xmlns:p="http://schemas.openxmlformats.org/presentationml/2006/main">
  <p:tag name="TIMING" val="|1.3|1.1|10|9|13.6"/>
</p:tagLst>
</file>

<file path=ppt/tags/tag5.xml><?xml version="1.0" encoding="utf-8"?>
<p:tagLst xmlns:a="http://schemas.openxmlformats.org/drawingml/2006/main" xmlns:r="http://schemas.openxmlformats.org/officeDocument/2006/relationships" xmlns:p="http://schemas.openxmlformats.org/presentationml/2006/main">
  <p:tag name="TIMING" val="|1.2|1.2|8.8|12.1"/>
</p:tagLst>
</file>

<file path=ppt/tags/tag6.xml><?xml version="1.0" encoding="utf-8"?>
<p:tagLst xmlns:a="http://schemas.openxmlformats.org/drawingml/2006/main" xmlns:r="http://schemas.openxmlformats.org/officeDocument/2006/relationships" xmlns:p="http://schemas.openxmlformats.org/presentationml/2006/main">
  <p:tag name="TIMING" val="|1|0.8|1.2|7.9|6.4|6.4|3.7"/>
</p:tagLst>
</file>

<file path=ppt/tags/tag7.xml><?xml version="1.0" encoding="utf-8"?>
<p:tagLst xmlns:a="http://schemas.openxmlformats.org/drawingml/2006/main" xmlns:r="http://schemas.openxmlformats.org/officeDocument/2006/relationships" xmlns:p="http://schemas.openxmlformats.org/presentationml/2006/main">
  <p:tag name="TIMING" val="|5.6|1.1|8.8|12.5|8.8|12.1"/>
</p:tagLst>
</file>

<file path=ppt/tags/tag8.xml><?xml version="1.0" encoding="utf-8"?>
<p:tagLst xmlns:a="http://schemas.openxmlformats.org/drawingml/2006/main" xmlns:r="http://schemas.openxmlformats.org/officeDocument/2006/relationships" xmlns:p="http://schemas.openxmlformats.org/presentationml/2006/main">
  <p:tag name="TIMING" val="|6|0.8|6.7|4.2|6.6|3.4|4.6|3.5"/>
</p:tagLst>
</file>

<file path=ppt/tags/tag9.xml><?xml version="1.0" encoding="utf-8"?>
<p:tagLst xmlns:a="http://schemas.openxmlformats.org/drawingml/2006/main" xmlns:r="http://schemas.openxmlformats.org/officeDocument/2006/relationships" xmlns:p="http://schemas.openxmlformats.org/presentationml/2006/main">
  <p:tag name="TIMING" val="|1.5|0.9|1.9|8.1|13.6|2.6|4.4|3.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TotalTime>
  <Words>4221</Words>
  <Application>Microsoft Office PowerPoint</Application>
  <PresentationFormat>A4 Paper (210x297 mm)</PresentationFormat>
  <Paragraphs>455</Paragraphs>
  <Slides>34</Slides>
  <Notes>1</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Thermal Insulation (Types of) Required Practical</vt:lpstr>
      <vt:lpstr>Learning Objectives</vt:lpstr>
      <vt:lpstr>PowerPoint Presentation</vt:lpstr>
      <vt:lpstr>Hypothesis and Prediction</vt:lpstr>
      <vt:lpstr>Hypothesis and Prediction</vt:lpstr>
      <vt:lpstr>Hazard, Risk and Controls</vt:lpstr>
      <vt:lpstr>Hazard, Risk and Controls</vt:lpstr>
      <vt:lpstr>Variables Independent, Dependent and Control</vt:lpstr>
      <vt:lpstr>Variables Independent, Dependent and Control</vt:lpstr>
      <vt:lpstr>Variables Independent, Dependent and Control Categoric or Continuous?</vt:lpstr>
      <vt:lpstr>Variables Independent, Dependent and Control Categoric or Continuous?</vt:lpstr>
      <vt:lpstr>How do we ensure a fair test?</vt:lpstr>
      <vt:lpstr>Collecting Data Calibration, Resolution, Interval, Range</vt:lpstr>
      <vt:lpstr>Collecting Data Calibration, Resolution, Interval, Range</vt:lpstr>
      <vt:lpstr>Suggested Method</vt:lpstr>
      <vt:lpstr>Exemplar Results Table</vt:lpstr>
      <vt:lpstr>PowerPoint Presentation</vt:lpstr>
      <vt:lpstr>Results-Reproducible, Accurate, Repeatable, Precise  </vt:lpstr>
      <vt:lpstr>Results-Reproducible, Accurate, Repeatable, Precise  </vt:lpstr>
      <vt:lpstr>Drawing a Sketch Graph</vt:lpstr>
      <vt:lpstr>Drawing a Sketch Graph</vt:lpstr>
      <vt:lpstr>Calculating the Rate of Cooling</vt:lpstr>
      <vt:lpstr>Calculating the Rate of Cooling</vt:lpstr>
      <vt:lpstr>Errors-Zero, Systematic, Random</vt:lpstr>
      <vt:lpstr>Errors-Zero, Systematic, Random</vt:lpstr>
      <vt:lpstr>Errors-Measurement, Anomalies, Uncertainty </vt:lpstr>
      <vt:lpstr>Errors-Measurement, Anomalies, Uncertainty </vt:lpstr>
      <vt:lpstr>Validity-Evidence and Conclusion</vt:lpstr>
      <vt:lpstr>Validity-Evidence and Conclusion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Acceleration Required Practical</dc:title>
  <dc:creator>stephen kemp</dc:creator>
  <cp:lastModifiedBy>A Rumbles</cp:lastModifiedBy>
  <cp:revision>18</cp:revision>
  <dcterms:created xsi:type="dcterms:W3CDTF">2019-09-17T15:36:06Z</dcterms:created>
  <dcterms:modified xsi:type="dcterms:W3CDTF">2021-01-04T19:48:42Z</dcterms:modified>
</cp:coreProperties>
</file>