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756" r:id="rId2"/>
    <p:sldId id="682" r:id="rId3"/>
    <p:sldId id="774" r:id="rId4"/>
    <p:sldId id="771" r:id="rId5"/>
    <p:sldId id="775" r:id="rId6"/>
    <p:sldId id="772" r:id="rId7"/>
    <p:sldId id="773" r:id="rId8"/>
    <p:sldId id="776" r:id="rId9"/>
    <p:sldId id="777" r:id="rId10"/>
    <p:sldId id="779" r:id="rId11"/>
    <p:sldId id="778" r:id="rId12"/>
    <p:sldId id="780" r:id="rId13"/>
    <p:sldId id="765" r:id="rId14"/>
    <p:sldId id="782" r:id="rId15"/>
    <p:sldId id="784" r:id="rId16"/>
    <p:sldId id="257" r:id="rId17"/>
    <p:sldId id="260" r:id="rId18"/>
    <p:sldId id="258" r:id="rId19"/>
    <p:sldId id="786" r:id="rId20"/>
    <p:sldId id="785" r:id="rId21"/>
    <p:sldId id="787" r:id="rId22"/>
    <p:sldId id="7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6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7B3C5-57E6-4F45-8D70-9177347FFAFC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A9888-802D-4954-A8EA-81E1380CE2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9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2B112C8D-7441-4F2F-81DC-5A9B94F925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C778881B-B50A-4DCF-83CE-5D3B7ADAD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E75BDD61-C4C4-4556-837F-73610ADF3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fld id="{6D7ED5C3-C1C2-427B-B9D9-55956DD4303E}" type="slidenum">
              <a:rPr lang="en-GB" altLang="en-US" sz="1200" smtClean="0">
                <a:solidFill>
                  <a:schemeClr val="tx1"/>
                </a:solidFill>
              </a:rPr>
              <a:pPr/>
              <a:t>1</a:t>
            </a:fld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13317" name="Header Placeholder 4">
            <a:extLst>
              <a:ext uri="{FF2B5EF4-FFF2-40B4-BE49-F238E27FC236}">
                <a16:creationId xmlns:a16="http://schemas.microsoft.com/office/drawing/2014/main" id="{40B69C56-9FAE-4507-B5D5-110E07D127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>
                <a:solidFill>
                  <a:schemeClr val="tx1"/>
                </a:solidFill>
              </a:rPr>
              <a:t>Boardworks GCSE Additional Science: Chemistry </a:t>
            </a:r>
          </a:p>
          <a:p>
            <a:r>
              <a:rPr lang="en-GB" altLang="en-US" sz="1200">
                <a:solidFill>
                  <a:schemeClr val="tx1"/>
                </a:solidFill>
              </a:rPr>
              <a:t>Quantitative Chemistry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B6F5DBA-30F9-4679-9F9F-19B9F3BE3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3764BD-DC2F-4ECF-A19D-34AC163C93C2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15363" name="Rectangle 10">
            <a:extLst>
              <a:ext uri="{FF2B5EF4-FFF2-40B4-BE49-F238E27FC236}">
                <a16:creationId xmlns:a16="http://schemas.microsoft.com/office/drawing/2014/main" id="{9172180E-B307-4A28-93B0-200EFC3A25A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/>
              <a:t>Boardworks GCSE Additional Science: Chemistry </a:t>
            </a:r>
          </a:p>
          <a:p>
            <a:pPr>
              <a:spcBef>
                <a:spcPct val="0"/>
              </a:spcBef>
            </a:pPr>
            <a:r>
              <a:rPr lang="en-GB" altLang="en-US"/>
              <a:t>Quantitative Chemistry</a:t>
            </a:r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9C6FFB8A-346B-482A-A7C5-70E8ADD69A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>
            <a:extLst>
              <a:ext uri="{FF2B5EF4-FFF2-40B4-BE49-F238E27FC236}">
                <a16:creationId xmlns:a16="http://schemas.microsoft.com/office/drawing/2014/main" id="{54EFA970-F9F0-4CDF-9634-BDCDFF18E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051A01F5-38E0-48F6-8D8A-C3B3D41B6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fld id="{BC48EC61-2D4F-4AAC-B364-BA9888FBB3BB}" type="slidenum">
              <a:rPr lang="en-GB" altLang="en-US" sz="1200" smtClean="0">
                <a:solidFill>
                  <a:srgbClr val="000000"/>
                </a:solidFill>
              </a:rPr>
              <a:pPr eaLnBrk="0" hangingPunct="0"/>
              <a:t>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2531" name="Rectangle 10">
            <a:extLst>
              <a:ext uri="{FF2B5EF4-FFF2-40B4-BE49-F238E27FC236}">
                <a16:creationId xmlns:a16="http://schemas.microsoft.com/office/drawing/2014/main" id="{5675444B-F2BE-48ED-AFEB-F3DE68DCF9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>
                <a:solidFill>
                  <a:srgbClr val="000000"/>
                </a:solidFill>
              </a:rPr>
              <a:t>Boardworks GCSE Additional Science: Chemistry </a:t>
            </a:r>
          </a:p>
          <a:p>
            <a:r>
              <a:rPr lang="en-GB" altLang="en-US" sz="1200">
                <a:solidFill>
                  <a:srgbClr val="000000"/>
                </a:solidFill>
              </a:rPr>
              <a:t>Quantitative Chemistry</a:t>
            </a: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F5239A9D-9DC4-442A-A7C1-7F4D33A763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BD778DAF-C9FD-443E-8F5D-E508A367A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96E13583-FCC9-41B7-8D26-799FA0F10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fld id="{F1886EB4-566C-4C84-A5E8-03160CB89BB5}" type="slidenum">
              <a:rPr lang="en-GB" altLang="en-US" sz="1200" smtClean="0">
                <a:solidFill>
                  <a:srgbClr val="000000"/>
                </a:solidFill>
              </a:rPr>
              <a:pPr eaLnBrk="0" hangingPunct="0"/>
              <a:t>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5603" name="Rectangle 10">
            <a:extLst>
              <a:ext uri="{FF2B5EF4-FFF2-40B4-BE49-F238E27FC236}">
                <a16:creationId xmlns:a16="http://schemas.microsoft.com/office/drawing/2014/main" id="{F58A38A6-B61C-4DF2-8042-693AD73E0A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>
                <a:solidFill>
                  <a:srgbClr val="000000"/>
                </a:solidFill>
              </a:rPr>
              <a:t>Boardworks GCSE Additional Science: Chemistry </a:t>
            </a:r>
          </a:p>
          <a:p>
            <a:r>
              <a:rPr lang="en-GB" altLang="en-US" sz="1200">
                <a:solidFill>
                  <a:srgbClr val="000000"/>
                </a:solidFill>
              </a:rPr>
              <a:t>Quantitative Chemistry</a:t>
            </a: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9CB2426B-3609-48ED-BE50-B5935DD714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4586C424-121F-4C45-B340-C347C554C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Teacher notes</a:t>
            </a:r>
          </a:p>
          <a:p>
            <a:r>
              <a:rPr lang="en-GB" altLang="en-US">
                <a:latin typeface="Arial" panose="020B0604020202020204" pitchFamily="34" charset="0"/>
              </a:rPr>
              <a:t>This drag and drop activity provides the opportunity for informal assessment of students’ understanding of calculating relative atomic mass.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FBF1D-6923-4D85-9E95-00DDCC14A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2B78C-F900-40C2-B5DF-A4C7C9EE7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B537E-F469-4BB5-85F6-A861D7AF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62D3-8AA3-4C61-8B59-E6D12A93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1F098-44DD-40F2-9B76-36E8ED9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0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071EB-3198-479D-B902-286583101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36790-1C0A-4A3C-8B30-2CDC843DA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D6885-3661-4EF7-A6D1-9A1FAAAA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7028-7A89-493B-B91C-76EDC10A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B5BF-A0FE-49DB-A189-1F17DA48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71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F1EE6-4744-4087-8928-B58C414E6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F0304-A2A9-4785-961F-8679ABFB5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2C752-6EA6-4623-B94D-494FAB23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046DC-16FF-4630-8901-0D37393A6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73680-2B9A-45C7-99E4-3264645D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40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>
            <a:extLst>
              <a:ext uri="{FF2B5EF4-FFF2-40B4-BE49-F238E27FC236}">
                <a16:creationId xmlns:a16="http://schemas.microsoft.com/office/drawing/2014/main" id="{1D3B73AF-E6F4-478B-93C1-05D2D2E378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95918" y="6654801"/>
            <a:ext cx="87418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86B9952C-2BDD-4F26-9E32-A7129737A586}" type="slidenum">
              <a:rPr lang="en-GB" altLang="en-US" sz="1000" smtClean="0">
                <a:solidFill>
                  <a:srgbClr val="5B0091"/>
                </a:solidFill>
                <a:cs typeface="Arial" panose="020B0604020202020204" pitchFamily="34" charset="0"/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r>
              <a:rPr lang="en-GB" altLang="en-US" sz="1000">
                <a:solidFill>
                  <a:srgbClr val="5B0091"/>
                </a:solidFill>
                <a:cs typeface="Arial" panose="020B0604020202020204" pitchFamily="34" charset="0"/>
              </a:rPr>
              <a:t> of 54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B9376020-74EA-4C0B-B502-60EB564116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93667" y="6654801"/>
            <a:ext cx="2844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GB" sz="1000">
                <a:solidFill>
                  <a:srgbClr val="5B0091"/>
                </a:solidFill>
                <a:cs typeface="Arial" charset="0"/>
              </a:rPr>
              <a:t>© Boardworks Ltd 2007</a:t>
            </a:r>
          </a:p>
        </p:txBody>
      </p:sp>
    </p:spTree>
    <p:extLst>
      <p:ext uri="{BB962C8B-B14F-4D97-AF65-F5344CB8AC3E}">
        <p14:creationId xmlns:p14="http://schemas.microsoft.com/office/powerpoint/2010/main" val="1376679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454E-B660-4F12-AD0F-C8B26C6B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1A7F7-73AE-4C62-BBE9-BE5C6BBC13A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D2CCB-C667-4F55-B8DE-CC40FD8E4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DBA4F37-0ED7-41E6-B272-52F6CDE971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C821575-6C00-45B7-A85A-BE24D8A1D1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98D56636-0023-4F1D-BFF2-245CA8EFB5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88FB4-E271-43BB-8F99-807C253DD1AC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1114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60CE-FE20-48EE-9291-FD679E01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E7207-438B-4967-A11C-D5E75C707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7B826-80D1-47B0-90A1-6D17F12F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A3ADC-9A16-408D-A35A-226B9EFE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9BD81-7454-42CF-9FB3-C9C3C898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23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821DA-9165-4990-8D5C-4ECA351E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45AE7-ABD3-47F5-B0F5-8690F24E7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90BAF-F26B-492F-AC3F-BB1B9339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7F0BD-B216-46C1-BA19-292C184B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555B5-1ADC-45AB-B46F-437798C4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08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35643-417E-44E6-97A2-ADA9ECE3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49BD6-6DF3-4CBE-BDE0-D910ED379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472FB-D0A0-48DF-B913-666F9323D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4E75F-57E0-4BDE-8346-23861369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37B46-63E6-4DF2-93B0-0116BCA7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F86E6-FB25-49A1-A52B-CD3CCFC0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22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D6D3-0E26-4B90-AB2F-88FAD65B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C4085-8E38-47B0-936E-B7B5D4E29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18890-4627-4926-A12D-3CEBBB028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137E1-D236-4854-93D2-DAFF80B9A7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96CC31-E83C-47F2-A460-82D6D80AB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3F8E29-3743-4042-91EA-D296054C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01287-10D0-4C6F-8CC0-DAA269FE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98820-142E-4CD2-BF4C-6FECA95F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35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C5FB-B28C-4217-907B-9321F984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483C6-B938-4174-8892-6202AE98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233FC-C5CC-442F-AD28-69BFD6CD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3CB1F-E2BD-42C4-B5C4-6A2102A1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91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25606-FFEF-4FD7-8474-D35F5724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C585B7-5531-4CE9-9946-FB449E9B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825D1-086B-4925-A619-0AEA979C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47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FA280-F22A-48C4-86EB-AF5E50C3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0FE0E-45E1-4609-A94D-1202782CE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EE2FD-389B-4AD2-B74C-80E3BF892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4F5DC-FBE7-4742-A4E1-F5158644F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8889D-962E-465B-A525-0795C3980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B2435-6C07-4046-BA57-D8E36C6D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25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9DF1-3DCD-47B1-9A70-92DB36A1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5EC3BF-FA02-4ADB-9ED3-9DA9C5EA2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1BF6-AB36-485A-A436-BF43FA1C5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21CFA-2DBF-439F-A4A7-EB9A2B4E5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8B274-FD7A-482E-8DB4-AE6BC972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6C078-27DB-4AF2-8366-2F6E83B6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64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300A5-6FB0-40F4-8C66-C3288675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10A1E-D85F-492C-9572-B406D64F9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ABB25-5142-418A-93C5-7D8F7ECFF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BF260-9525-47D1-B546-D38E6276EC76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EC3E4-9BC0-430B-962B-8AF1B4D87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EFD6C-2A47-4E5A-B7DF-BBB196044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F070A-F5D5-4BEA-9C95-71A3E5A0C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hyperlink" Target="https://www.bbc.co.uk/bitesize/guides/zyjk3k7/revision/1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315" name="Rectangle 3">
            <a:extLst>
              <a:ext uri="{FF2B5EF4-FFF2-40B4-BE49-F238E27FC236}">
                <a16:creationId xmlns:a16="http://schemas.microsoft.com/office/drawing/2014/main" id="{70BB8C79-145C-4722-8708-C889E269EEC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481932" y="347663"/>
            <a:ext cx="9503568" cy="50038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None/>
              <a:defRPr/>
            </a:pPr>
            <a:r>
              <a:rPr lang="en-GB" u="sng" dirty="0">
                <a:latin typeface="Comic Sans MS" pitchFamily="66" charset="0"/>
              </a:rPr>
              <a:t>Relative formula mass</a:t>
            </a:r>
          </a:p>
          <a:p>
            <a:pPr marL="0" indent="0">
              <a:buNone/>
              <a:defRPr/>
            </a:pPr>
            <a:r>
              <a:rPr lang="en-GB" u="sng" dirty="0">
                <a:latin typeface="Comic Sans MS" pitchFamily="66" charset="0"/>
              </a:rPr>
              <a:t>Success criteria</a:t>
            </a:r>
          </a:p>
          <a:p>
            <a:pPr eaLnBrk="1" hangingPunct="1">
              <a:defRPr/>
            </a:pPr>
            <a:r>
              <a:rPr lang="en-GB" dirty="0">
                <a:latin typeface="Comic Sans MS" pitchFamily="66" charset="0"/>
              </a:rPr>
              <a:t>Use the periodic table to identify relative atomic masses (grade 3) </a:t>
            </a:r>
          </a:p>
          <a:p>
            <a:pPr eaLnBrk="1" hangingPunct="1">
              <a:defRPr/>
            </a:pPr>
            <a:r>
              <a:rPr lang="en-GB" dirty="0">
                <a:latin typeface="Comic Sans MS" pitchFamily="66" charset="0"/>
              </a:rPr>
              <a:t>Calculate relative formula masses from data provided (grade 4)</a:t>
            </a:r>
          </a:p>
          <a:p>
            <a:pPr eaLnBrk="1" hangingPunct="1">
              <a:defRPr/>
            </a:pPr>
            <a:r>
              <a:rPr lang="en-GB" dirty="0">
                <a:latin typeface="Comic Sans MS" pitchFamily="66" charset="0"/>
              </a:rPr>
              <a:t>Apply knowledge to complex exam questions (grade 5)</a:t>
            </a:r>
          </a:p>
          <a:p>
            <a:pPr eaLnBrk="1" hangingPunct="1">
              <a:defRPr/>
            </a:pPr>
            <a:endParaRPr lang="en-GB" dirty="0">
              <a:latin typeface="Comic Sans MS" pitchFamily="66" charset="0"/>
            </a:endParaRPr>
          </a:p>
          <a:p>
            <a:pPr marL="0" indent="0">
              <a:buNone/>
              <a:defRPr/>
            </a:pPr>
            <a:endParaRPr lang="en-GB" u="sng" dirty="0"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F4593-CDE5-4B17-B303-CCC9CB7C6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256088"/>
            <a:ext cx="8921750" cy="15240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altLang="en-US" kern="0" dirty="0">
                <a:latin typeface="Comic Sans MS" pitchFamily="66" charset="0"/>
              </a:rPr>
              <a:t>Starter: find the relative atomic mass of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GB" altLang="en-US" kern="0" dirty="0">
                <a:latin typeface="Comic Sans MS" pitchFamily="66" charset="0"/>
              </a:rPr>
              <a:t>O 	2. Mg	3. N		4. </a:t>
            </a:r>
            <a:r>
              <a:rPr lang="en-GB" altLang="en-US" kern="0" dirty="0" err="1">
                <a:latin typeface="Comic Sans MS" pitchFamily="66" charset="0"/>
              </a:rPr>
              <a:t>Ca</a:t>
            </a:r>
            <a:r>
              <a:rPr lang="en-GB" altLang="en-US" kern="0" dirty="0">
                <a:latin typeface="Comic Sans MS" pitchFamily="66" charset="0"/>
              </a:rPr>
              <a:t>	5. Zn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altLang="en-US" kern="0" dirty="0">
                <a:latin typeface="Comic Sans MS" pitchFamily="66" charset="0"/>
              </a:rPr>
              <a:t>6.  C		7. K		8. Al		9. Ne	10. H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GB" altLang="en-US" kern="0" dirty="0">
              <a:latin typeface="Comic Sans MS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26DD8D-0760-4AB1-A4B8-9A0813044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4787901"/>
            <a:ext cx="5651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57A45F-70A9-4F38-A90E-6B5A2D082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289" y="4789488"/>
            <a:ext cx="62388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24263-39B9-4EAA-985D-754C94B0C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0" y="4799014"/>
            <a:ext cx="5651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F62D1E-522E-4CCD-8AEA-1A53E0694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814" y="4803776"/>
            <a:ext cx="62388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48A53A-2831-459A-9CF8-B29EBEE4B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4787901"/>
            <a:ext cx="6238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65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CBAF1-FFA5-49A3-9593-815BD0A7F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5384801"/>
            <a:ext cx="5651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472ED0-C4F1-4FDA-A9CD-4400D8E25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5391151"/>
            <a:ext cx="6238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39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7A9CA0-EAC1-42A5-8381-A63044C74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0" y="5376863"/>
            <a:ext cx="62388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27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6043A4-2DE4-4316-B35A-34E1BC84F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00" y="5391151"/>
            <a:ext cx="6238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4B6A20-8EA7-4FDE-BDB6-E5FE83CB1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3988" y="5351463"/>
            <a:ext cx="34766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A65CB6-F077-4D84-98E2-2F6C6BF73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000"/>
    </mc:Choice>
    <mc:Fallback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E4147DE-1AC3-46CD-8315-E18021D8D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40613" y="115888"/>
            <a:ext cx="3130550" cy="11430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/>
              <a:t>n = m ÷ M</a:t>
            </a:r>
            <a:r>
              <a:rPr lang="en-GB" altLang="en-US" baseline="30000"/>
              <a:t>r</a:t>
            </a:r>
            <a:r>
              <a:rPr lang="en-GB" altLang="en-US"/>
              <a:t> 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1E9A4CE-6D6D-4946-85B1-05FC53FFEA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389" y="115888"/>
            <a:ext cx="2579687" cy="14859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114300" indent="0" algn="ctr">
              <a:buNone/>
              <a:defRPr/>
            </a:pPr>
            <a:r>
              <a:rPr lang="en-US" sz="2400" dirty="0"/>
              <a:t>Watch as we transfer the equation into the triangle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sp>
        <p:nvSpPr>
          <p:cNvPr id="47108" name="AutoShape 4">
            <a:extLst>
              <a:ext uri="{FF2B5EF4-FFF2-40B4-BE49-F238E27FC236}">
                <a16:creationId xmlns:a16="http://schemas.microsoft.com/office/drawing/2014/main" id="{0D9EE934-4533-4101-BC7B-DF432C3C2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2552700"/>
            <a:ext cx="7754937" cy="40386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7109" name="Line 5">
            <a:extLst>
              <a:ext uri="{FF2B5EF4-FFF2-40B4-BE49-F238E27FC236}">
                <a16:creationId xmlns:a16="http://schemas.microsoft.com/office/drawing/2014/main" id="{34137865-648D-4D6C-8F61-A9AA49BB4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7576" y="5081588"/>
            <a:ext cx="4824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0" name="Line 7">
            <a:extLst>
              <a:ext uri="{FF2B5EF4-FFF2-40B4-BE49-F238E27FC236}">
                <a16:creationId xmlns:a16="http://schemas.microsoft.com/office/drawing/2014/main" id="{33EAB4BC-095C-4369-B018-B47D36819B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8" y="5070476"/>
            <a:ext cx="0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BCF1B-9508-4E7B-8868-BF5C319E9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589" y="3440113"/>
            <a:ext cx="23209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600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A882A1-2E49-4557-829C-CFCB3D3BB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938" y="4868864"/>
            <a:ext cx="16557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9600">
                <a:solidFill>
                  <a:srgbClr val="FF0000"/>
                </a:solidFill>
              </a:rPr>
              <a:t>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9148E-6D4E-404A-B5AC-4FC2A4DD7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5070475"/>
            <a:ext cx="16557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9600">
                <a:solidFill>
                  <a:srgbClr val="FF0000"/>
                </a:solidFill>
              </a:rPr>
              <a:t>M</a:t>
            </a:r>
            <a:r>
              <a:rPr lang="en-GB" altLang="en-US" sz="9600" baseline="30000">
                <a:solidFill>
                  <a:srgbClr val="FF0000"/>
                </a:solidFill>
              </a:rPr>
              <a:t>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B24ADE-2593-439C-91A8-A6C2EE642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7000"/>
    </mc:Choice>
    <mc:Fallback>
      <p:transition spd="slow" advClick="0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F4159A-FE70-469B-9060-9366A7B8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44145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GB" dirty="0"/>
              <a:t>Questions involving </a:t>
            </a:r>
            <a:r>
              <a:rPr lang="en-GB" u="sng" dirty="0"/>
              <a:t>Moles</a:t>
            </a:r>
            <a:br>
              <a:rPr lang="en-GB" u="sng" dirty="0"/>
            </a:br>
            <a:r>
              <a:rPr lang="en-GB" sz="2400" i="1" dirty="0"/>
              <a:t>These questions can ask you to do 1 of 2 possible calculations</a:t>
            </a:r>
            <a:endParaRPr lang="en-GB" sz="2400" i="1" u="sng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29FED6-0AD4-421E-919F-421096600E94}"/>
              </a:ext>
            </a:extLst>
          </p:cNvPr>
          <p:cNvCxnSpPr>
            <a:stCxn id="4" idx="2"/>
          </p:cNvCxnSpPr>
          <p:nvPr/>
        </p:nvCxnSpPr>
        <p:spPr>
          <a:xfrm flipH="1">
            <a:off x="3719514" y="1557338"/>
            <a:ext cx="2376487" cy="17272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E1C084-2A8F-46C2-A542-92A3F344B0BF}"/>
              </a:ext>
            </a:extLst>
          </p:cNvPr>
          <p:cNvCxnSpPr>
            <a:stCxn id="4" idx="2"/>
          </p:cNvCxnSpPr>
          <p:nvPr/>
        </p:nvCxnSpPr>
        <p:spPr>
          <a:xfrm>
            <a:off x="6096000" y="1557338"/>
            <a:ext cx="2376488" cy="17272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DF2F0C-B2B3-488E-9B85-5099FE9CF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3284539"/>
            <a:ext cx="3816350" cy="2586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5400"/>
              <a:t>Calculate the number of moles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9FA6D-3E78-4D3E-92B9-88F6A729F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3284539"/>
            <a:ext cx="3816350" cy="1754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5400"/>
              <a:t>Calculate the mass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8CDFDB-2CD1-4FE8-A3E5-479180F9C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0037" y="5748338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2A0E0B-1329-4161-96B4-5681A644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44145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GB" dirty="0"/>
              <a:t>Questions involving </a:t>
            </a:r>
            <a:r>
              <a:rPr lang="en-GB" u="sng" dirty="0"/>
              <a:t>Moles</a:t>
            </a:r>
            <a:br>
              <a:rPr lang="en-GB" u="sng" dirty="0"/>
            </a:br>
            <a:r>
              <a:rPr lang="en-GB" sz="2400" i="1" dirty="0"/>
              <a:t>These questions can ask you to do 1 of 2 possible calculations</a:t>
            </a:r>
            <a:endParaRPr lang="en-GB" sz="2400" i="1" u="sng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F618FD-4871-4881-B6AD-0AD8ADA6FB00}"/>
              </a:ext>
            </a:extLst>
          </p:cNvPr>
          <p:cNvCxnSpPr/>
          <p:nvPr/>
        </p:nvCxnSpPr>
        <p:spPr>
          <a:xfrm flipH="1">
            <a:off x="4038601" y="1139825"/>
            <a:ext cx="1871663" cy="88265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64E25A-4F89-4052-91F9-1B2AE0F91F05}"/>
              </a:ext>
            </a:extLst>
          </p:cNvPr>
          <p:cNvCxnSpPr/>
          <p:nvPr/>
        </p:nvCxnSpPr>
        <p:spPr>
          <a:xfrm>
            <a:off x="6096000" y="1139825"/>
            <a:ext cx="2160588" cy="9271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157" name="TextBox 7">
            <a:extLst>
              <a:ext uri="{FF2B5EF4-FFF2-40B4-BE49-F238E27FC236}">
                <a16:creationId xmlns:a16="http://schemas.microsoft.com/office/drawing/2014/main" id="{7EA325B6-2DC7-434A-BE74-8AC4B74B5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033588"/>
            <a:ext cx="3816350" cy="138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i="1">
                <a:solidFill>
                  <a:srgbClr val="000000"/>
                </a:solidFill>
              </a:rPr>
              <a:t>Calculate the </a:t>
            </a:r>
            <a:r>
              <a:rPr lang="en-GB" altLang="en-US" sz="2800" b="1" i="1" u="sng">
                <a:solidFill>
                  <a:srgbClr val="000000"/>
                </a:solidFill>
              </a:rPr>
              <a:t>number of moles </a:t>
            </a:r>
            <a:r>
              <a:rPr lang="en-GB" altLang="en-US" sz="2800" i="1">
                <a:solidFill>
                  <a:srgbClr val="000000"/>
                </a:solidFill>
              </a:rPr>
              <a:t>in 235g of</a:t>
            </a:r>
          </a:p>
          <a:p>
            <a:pPr algn="ctr"/>
            <a:r>
              <a:rPr lang="en-GB" altLang="en-US" sz="2800" i="1">
                <a:solidFill>
                  <a:srgbClr val="000000"/>
                </a:solidFill>
              </a:rPr>
              <a:t> </a:t>
            </a:r>
            <a:r>
              <a:rPr lang="en-GB" altLang="en-US" sz="2800" i="1"/>
              <a:t>K</a:t>
            </a:r>
            <a:r>
              <a:rPr lang="en-GB" altLang="en-US" sz="2800" i="1" baseline="-25000"/>
              <a:t>2</a:t>
            </a:r>
            <a:r>
              <a:rPr lang="en-GB" altLang="en-US" sz="2800" i="1"/>
              <a:t>O</a:t>
            </a:r>
            <a:endParaRPr lang="en-GB" altLang="en-US" sz="2800" i="1">
              <a:solidFill>
                <a:srgbClr val="000000"/>
              </a:solidFill>
            </a:endParaRPr>
          </a:p>
        </p:txBody>
      </p:sp>
      <p:sp>
        <p:nvSpPr>
          <p:cNvPr id="49158" name="TextBox 11">
            <a:extLst>
              <a:ext uri="{FF2B5EF4-FFF2-40B4-BE49-F238E27FC236}">
                <a16:creationId xmlns:a16="http://schemas.microsoft.com/office/drawing/2014/main" id="{599CCA3C-449A-43B7-B059-EA7B21F7D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2205039"/>
            <a:ext cx="3816350" cy="954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i="1">
                <a:solidFill>
                  <a:srgbClr val="000000"/>
                </a:solidFill>
              </a:rPr>
              <a:t>Calculate the </a:t>
            </a:r>
            <a:r>
              <a:rPr lang="en-GB" altLang="en-US" sz="2800" b="1" i="1" u="sng">
                <a:solidFill>
                  <a:srgbClr val="000000"/>
                </a:solidFill>
              </a:rPr>
              <a:t>mass</a:t>
            </a:r>
            <a:r>
              <a:rPr lang="en-GB" altLang="en-US" sz="2800" i="1">
                <a:solidFill>
                  <a:srgbClr val="000000"/>
                </a:solidFill>
              </a:rPr>
              <a:t> of 10 moles of  </a:t>
            </a:r>
            <a:r>
              <a:rPr lang="en-GB" altLang="en-US" sz="2800" i="1"/>
              <a:t>K</a:t>
            </a:r>
            <a:r>
              <a:rPr lang="en-GB" altLang="en-US" sz="2800" i="1" baseline="-25000"/>
              <a:t>2</a:t>
            </a:r>
            <a:r>
              <a:rPr lang="en-GB" altLang="en-US" sz="2800" i="1"/>
              <a:t>O</a:t>
            </a:r>
            <a:endParaRPr lang="en-GB" altLang="en-US" sz="2800" i="1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A4A27-9AC3-445E-BF16-611251FD1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429001"/>
            <a:ext cx="3816350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600"/>
              <a:t>M</a:t>
            </a:r>
            <a:r>
              <a:rPr lang="en-GB" altLang="en-US" sz="3600" baseline="-25000"/>
              <a:t>r</a:t>
            </a:r>
            <a:r>
              <a:rPr lang="en-GB" altLang="en-US" sz="3600"/>
              <a:t> of K</a:t>
            </a:r>
            <a:r>
              <a:rPr lang="en-GB" altLang="en-US" sz="3600" baseline="-25000"/>
              <a:t>2</a:t>
            </a:r>
            <a:r>
              <a:rPr lang="en-GB" altLang="en-US" sz="3600"/>
              <a:t>O = 94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49B65F-3921-4B4E-BE4B-8FFA6A88C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4292601"/>
            <a:ext cx="3816350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600"/>
              <a:t>n = m ÷ M</a:t>
            </a:r>
            <a:r>
              <a:rPr lang="en-GB" altLang="en-US" sz="3600" baseline="-25000"/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2F14E0-C571-4B3D-A3A3-C570F42BB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5157788"/>
            <a:ext cx="3816350" cy="6461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600"/>
              <a:t>n = 235 ÷ 94</a:t>
            </a:r>
            <a:endParaRPr lang="en-GB" altLang="en-US" sz="3600" baseline="-25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D4BBC-3332-4ABC-B31C-1FBDD5120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6092826"/>
            <a:ext cx="3816350" cy="64611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600"/>
              <a:t>n = 2.5</a:t>
            </a:r>
            <a:endParaRPr lang="en-GB" altLang="en-US" sz="3600" baseline="-25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28D72F-EA32-48C0-ABB0-905FCE0AA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3454401"/>
            <a:ext cx="3816350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600"/>
              <a:t>M</a:t>
            </a:r>
            <a:r>
              <a:rPr lang="en-GB" altLang="en-US" sz="3600" baseline="-25000"/>
              <a:t>r</a:t>
            </a:r>
            <a:r>
              <a:rPr lang="en-GB" altLang="en-US" sz="3600"/>
              <a:t> of K</a:t>
            </a:r>
            <a:r>
              <a:rPr lang="en-GB" altLang="en-US" sz="3600" baseline="-25000"/>
              <a:t>2</a:t>
            </a:r>
            <a:r>
              <a:rPr lang="en-GB" altLang="en-US" sz="3600"/>
              <a:t>O = 94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4A4514-2FF6-4444-88DC-611D22AE5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4292601"/>
            <a:ext cx="3816350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600"/>
              <a:t>m = n x M</a:t>
            </a:r>
            <a:r>
              <a:rPr lang="en-GB" altLang="en-US" sz="3600" baseline="-25000"/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EB43CD-16DC-4072-BF3B-4B1A8F22F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5165726"/>
            <a:ext cx="3816350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600"/>
              <a:t>m = 10 x 94 </a:t>
            </a:r>
            <a:endParaRPr lang="en-GB" altLang="en-US" sz="3600" baseline="-25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99F081-9097-495D-BC11-A2BE169B4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6092826"/>
            <a:ext cx="3816350" cy="64611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600"/>
              <a:t>m = 940g</a:t>
            </a:r>
            <a:endParaRPr lang="en-GB" altLang="en-US" sz="3600" baseline="-250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58F62C-C4B5-4773-A27F-39549AC74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1242" y="715289"/>
            <a:ext cx="499400" cy="49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7000"/>
    </mc:Choice>
    <mc:Fallback>
      <p:transition spd="slow" advClick="0" advTm="8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1323D0BB-DDBF-44E3-87A1-3205462E0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5760" y="138114"/>
            <a:ext cx="6144579" cy="5616575"/>
          </a:xfrm>
        </p:spPr>
        <p:txBody>
          <a:bodyPr/>
          <a:lstStyle/>
          <a:p>
            <a:pPr marL="609600" indent="-609600">
              <a:defRPr/>
            </a:pPr>
            <a:r>
              <a:rPr lang="en-GB" altLang="en-US" sz="2900" dirty="0">
                <a:latin typeface="+mj-lt"/>
              </a:rPr>
              <a:t>Calculate the mass of a sample using this equation: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GB" altLang="en-US" sz="2900" dirty="0">
                <a:latin typeface="+mj-lt"/>
              </a:rPr>
              <a:t>0.5 moles of magnesium oxide, </a:t>
            </a:r>
            <a:r>
              <a:rPr lang="en-GB" altLang="en-US" sz="2900" dirty="0" err="1">
                <a:latin typeface="+mj-lt"/>
              </a:rPr>
              <a:t>MgO</a:t>
            </a:r>
            <a:endParaRPr lang="en-GB" altLang="en-US" sz="2900" dirty="0">
              <a:latin typeface="+mj-lt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en-GB" altLang="en-US" sz="2900" dirty="0">
                <a:latin typeface="+mj-lt"/>
              </a:rPr>
              <a:t>0.1 moles of calcium oxide, </a:t>
            </a:r>
            <a:r>
              <a:rPr lang="en-GB" altLang="en-US" sz="2900" dirty="0" err="1">
                <a:latin typeface="+mj-lt"/>
              </a:rPr>
              <a:t>CaO</a:t>
            </a:r>
            <a:endParaRPr lang="en-GB" altLang="en-US" sz="2900" dirty="0">
              <a:latin typeface="+mj-lt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en-GB" altLang="en-US" sz="2900" dirty="0">
                <a:latin typeface="+mj-lt"/>
              </a:rPr>
              <a:t>0.2 moles of water, H</a:t>
            </a:r>
            <a:r>
              <a:rPr lang="en-GB" altLang="en-US" sz="2900" baseline="-25000" dirty="0">
                <a:latin typeface="+mj-lt"/>
              </a:rPr>
              <a:t>2</a:t>
            </a:r>
            <a:r>
              <a:rPr lang="en-GB" altLang="en-US" sz="2900" dirty="0">
                <a:latin typeface="+mj-lt"/>
              </a:rPr>
              <a:t>O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GB" altLang="en-US" sz="2900" dirty="0">
                <a:latin typeface="+mj-lt"/>
              </a:rPr>
              <a:t>1.5 moles of sodium hydroxide, </a:t>
            </a:r>
            <a:r>
              <a:rPr lang="en-GB" altLang="en-US" sz="2900" dirty="0" err="1">
                <a:latin typeface="+mj-lt"/>
              </a:rPr>
              <a:t>NaOH</a:t>
            </a:r>
            <a:endParaRPr lang="en-GB" altLang="en-US" sz="2900" dirty="0">
              <a:latin typeface="+mj-lt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en-GB" altLang="en-US" sz="2900" dirty="0">
                <a:latin typeface="+mj-lt"/>
              </a:rPr>
              <a:t>0.75 moles of potassium hydroxide, KOH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829AECA-86B5-4D3D-8101-302A631BC55B}"/>
              </a:ext>
            </a:extLst>
          </p:cNvPr>
          <p:cNvSpPr txBox="1">
            <a:spLocks noChangeArrowheads="1"/>
          </p:cNvSpPr>
          <p:nvPr/>
        </p:nvSpPr>
        <p:spPr>
          <a:xfrm>
            <a:off x="6638926" y="138113"/>
            <a:ext cx="5271134" cy="641985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GB" altLang="en-US" sz="2900" kern="0" dirty="0">
                <a:latin typeface="+mj-lt"/>
              </a:rPr>
              <a:t>Calculate the number of moles present in: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GB" altLang="en-US" sz="2900" kern="0" dirty="0">
                <a:latin typeface="+mj-lt"/>
              </a:rPr>
              <a:t>10g of magnesium oxide, </a:t>
            </a:r>
            <a:r>
              <a:rPr lang="en-GB" altLang="en-US" sz="2900" kern="0" dirty="0" err="1">
                <a:latin typeface="+mj-lt"/>
              </a:rPr>
              <a:t>MgO</a:t>
            </a:r>
            <a:endParaRPr lang="en-GB" altLang="en-US" sz="2900" kern="0" dirty="0">
              <a:latin typeface="+mj-lt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GB" altLang="en-US" sz="2900" kern="0" dirty="0">
                <a:latin typeface="+mj-lt"/>
              </a:rPr>
              <a:t>5.6g of calcium oxide, </a:t>
            </a:r>
            <a:r>
              <a:rPr lang="en-GB" altLang="en-US" sz="2900" kern="0" dirty="0" err="1">
                <a:latin typeface="+mj-lt"/>
              </a:rPr>
              <a:t>CaO</a:t>
            </a:r>
            <a:endParaRPr lang="en-GB" altLang="en-US" sz="2900" kern="0" dirty="0">
              <a:latin typeface="+mj-lt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GB" altLang="en-US" sz="2900" kern="0" dirty="0">
                <a:latin typeface="+mj-lt"/>
              </a:rPr>
              <a:t>3.6g of water, H</a:t>
            </a:r>
            <a:r>
              <a:rPr lang="en-GB" altLang="en-US" sz="2900" kern="0" baseline="-25000" dirty="0">
                <a:latin typeface="+mj-lt"/>
              </a:rPr>
              <a:t>2</a:t>
            </a:r>
            <a:r>
              <a:rPr lang="en-GB" altLang="en-US" sz="2900" kern="0" dirty="0">
                <a:latin typeface="+mj-lt"/>
              </a:rPr>
              <a:t>O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GB" altLang="en-US" sz="2900" kern="0" dirty="0">
                <a:latin typeface="+mj-lt"/>
              </a:rPr>
              <a:t>0.4g of sodium hydroxide, </a:t>
            </a:r>
            <a:r>
              <a:rPr lang="en-GB" altLang="en-US" sz="2900" kern="0" dirty="0" err="1">
                <a:latin typeface="+mj-lt"/>
              </a:rPr>
              <a:t>NaOH</a:t>
            </a:r>
            <a:endParaRPr lang="en-GB" altLang="en-US" sz="2900" kern="0" dirty="0">
              <a:latin typeface="+mj-lt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GB" altLang="en-US" sz="2900" kern="0" dirty="0">
                <a:latin typeface="+mj-lt"/>
              </a:rPr>
              <a:t>2.8g of potassium hydroxide, KOH</a:t>
            </a:r>
          </a:p>
          <a:p>
            <a:pPr marL="609600" indent="-609600" eaLnBrk="1" hangingPunct="1">
              <a:buFontTx/>
              <a:buAutoNum type="arabicPeriod"/>
              <a:defRPr/>
            </a:pPr>
            <a:endParaRPr lang="en-GB" altLang="en-US" sz="2800" kern="0" dirty="0">
              <a:latin typeface="+mj-lt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1458AC-D23A-4EDF-901A-1CC7B27E8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mole+1">
            <a:extLst>
              <a:ext uri="{FF2B5EF4-FFF2-40B4-BE49-F238E27FC236}">
                <a16:creationId xmlns:a16="http://schemas.microsoft.com/office/drawing/2014/main" id="{9318215F-ACE5-4CE3-B181-1E6066326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88" y="571500"/>
            <a:ext cx="5837237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6">
            <a:extLst>
              <a:ext uri="{FF2B5EF4-FFF2-40B4-BE49-F238E27FC236}">
                <a16:creationId xmlns:a16="http://schemas.microsoft.com/office/drawing/2014/main" id="{D1857D3D-F0D8-406C-9495-58F29360F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613" y="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/>
              <a:t>Avogadro’s Number</a:t>
            </a: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7A60DA0-B53A-45CE-90F1-E1B26F1C5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35" y="5194132"/>
            <a:ext cx="50240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hlinkClick r:id="rId5"/>
              </a:rPr>
              <a:t>The mole - Higher - Calculations in chemistry - Higher - AQA - GCSE Combined Science Revision - AQA Trilogy - BBC Bitesize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635F9-DC83-4A1B-BF00-AE0D58754D7C}"/>
              </a:ext>
            </a:extLst>
          </p:cNvPr>
          <p:cNvSpPr txBox="1"/>
          <p:nvPr/>
        </p:nvSpPr>
        <p:spPr>
          <a:xfrm>
            <a:off x="1928827" y="336550"/>
            <a:ext cx="6961822" cy="5099923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dirty="0">
                <a:latin typeface="Comic Sans MS" panose="030F0702030302020204" pitchFamily="66" charset="0"/>
              </a:rPr>
              <a:t>All you need to know is that 1 mole of a substance is the </a:t>
            </a:r>
            <a:r>
              <a:rPr lang="en-GB" sz="2800" dirty="0" err="1">
                <a:latin typeface="Comic Sans MS" panose="030F0702030302020204" pitchFamily="66" charset="0"/>
              </a:rPr>
              <a:t>A</a:t>
            </a:r>
            <a:r>
              <a:rPr lang="en-GB" sz="2800" baseline="-25000" dirty="0" err="1">
                <a:latin typeface="Comic Sans MS" panose="030F0702030302020204" pitchFamily="66" charset="0"/>
              </a:rPr>
              <a:t>r</a:t>
            </a:r>
            <a:r>
              <a:rPr lang="en-GB" sz="2800" dirty="0">
                <a:latin typeface="Comic Sans MS" panose="030F0702030302020204" pitchFamily="66" charset="0"/>
              </a:rPr>
              <a:t> or the M</a:t>
            </a:r>
            <a:r>
              <a:rPr lang="en-GB" sz="2800" baseline="-25000" dirty="0">
                <a:latin typeface="Comic Sans MS" panose="030F0702030302020204" pitchFamily="66" charset="0"/>
              </a:rPr>
              <a:t>r</a:t>
            </a:r>
            <a:r>
              <a:rPr lang="en-GB" sz="2800" dirty="0">
                <a:latin typeface="Comic Sans MS" panose="030F0702030302020204" pitchFamily="66" charset="0"/>
              </a:rPr>
              <a:t> in grams.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0D9C2F-9F7D-40F9-9935-26B0E2DE0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1110" y="3673344"/>
            <a:ext cx="805451" cy="805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000"/>
    </mc:Choice>
    <mc:Fallback>
      <p:transition spd="slow"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622D822E-A87B-4EC0-A505-ECB1CD2F0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9812" y="363538"/>
            <a:ext cx="8502967" cy="11430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/>
              <a:t>moles = molecules ÷ Avogadro’s number</a:t>
            </a:r>
          </a:p>
        </p:txBody>
      </p:sp>
      <p:sp>
        <p:nvSpPr>
          <p:cNvPr id="55299" name="AutoShape 4">
            <a:extLst>
              <a:ext uri="{FF2B5EF4-FFF2-40B4-BE49-F238E27FC236}">
                <a16:creationId xmlns:a16="http://schemas.microsoft.com/office/drawing/2014/main" id="{6A7977AD-467A-4F67-85CC-1B6C5EB82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789" y="2743200"/>
            <a:ext cx="7754937" cy="40386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5300" name="Line 5">
            <a:extLst>
              <a:ext uri="{FF2B5EF4-FFF2-40B4-BE49-F238E27FC236}">
                <a16:creationId xmlns:a16="http://schemas.microsoft.com/office/drawing/2014/main" id="{16680B12-5C16-491E-A91E-DB133553E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8538" y="5195888"/>
            <a:ext cx="482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1" name="Line 7">
            <a:extLst>
              <a:ext uri="{FF2B5EF4-FFF2-40B4-BE49-F238E27FC236}">
                <a16:creationId xmlns:a16="http://schemas.microsoft.com/office/drawing/2014/main" id="{62D36753-2E90-4A6F-A889-6668CCF85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8" y="5195889"/>
            <a:ext cx="0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57028C-11DE-44CE-82D6-A132F4F77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1" y="4097338"/>
            <a:ext cx="4354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6000">
                <a:solidFill>
                  <a:srgbClr val="FF0000"/>
                </a:solidFill>
              </a:rPr>
              <a:t>molecules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3FE9DE-A647-4BD1-8878-9BCBD6978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38" y="4924425"/>
            <a:ext cx="24622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6000">
                <a:solidFill>
                  <a:srgbClr val="FF0000"/>
                </a:solidFill>
              </a:rPr>
              <a:t>moles</a:t>
            </a:r>
            <a:r>
              <a:rPr lang="en-GB" altLang="en-US" sz="96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63FD7C-E45E-46F6-A66F-3D69FE189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5410200"/>
            <a:ext cx="38052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6000" baseline="30000">
                <a:solidFill>
                  <a:srgbClr val="FF0000"/>
                </a:solidFill>
              </a:rPr>
              <a:t>Avogadro’s number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7374C7A-F5EF-4725-A585-E2AD3892F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075" y="1600200"/>
            <a:ext cx="8561704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GB" altLang="en-US" kern="0" dirty="0"/>
              <a:t>molecules = moles x Avogadro’s number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7AD3D3-5BE3-4852-A7BC-82965FE5D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6154" y="3100681"/>
            <a:ext cx="746625" cy="746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0"/>
    </mc:Choice>
    <mc:Fallback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9E3EB06-7B08-494B-A347-47CFB5728A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1485" y="0"/>
            <a:ext cx="11492865" cy="16764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en-US" sz="3800" dirty="0"/>
              <a:t>Calculate the percentage of an element in a compound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1102857-89E4-4DDB-91D4-515DF6C9CCE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19695" y="1557339"/>
            <a:ext cx="11071476" cy="4967287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it-IT" altLang="en-US" sz="3000" dirty="0"/>
              <a:t>Write down the formula of the compund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it-IT" altLang="en-US" sz="3000" dirty="0"/>
              <a:t>Find relative atomic masses (A</a:t>
            </a:r>
            <a:r>
              <a:rPr lang="it-IT" altLang="en-US" sz="3000" baseline="-25000" dirty="0"/>
              <a:t>r</a:t>
            </a:r>
            <a:r>
              <a:rPr lang="it-IT" altLang="en-US" sz="3000" dirty="0"/>
              <a:t>) of each element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it-IT" altLang="en-US" sz="3000" dirty="0"/>
              <a:t>Calculate the relative formula mass (M</a:t>
            </a:r>
            <a:r>
              <a:rPr lang="it-IT" altLang="en-US" sz="3000" baseline="-25000" dirty="0"/>
              <a:t>r</a:t>
            </a:r>
            <a:r>
              <a:rPr lang="it-IT" altLang="en-US" sz="3000" dirty="0"/>
              <a:t>) of the compound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it-IT" altLang="en-US" sz="3000" dirty="0"/>
              <a:t>Write the mass of the element you are looking for as fraction of the total relative mass.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it-IT" altLang="en-US" sz="3000" dirty="0"/>
              <a:t>Find the percentage by multiplying your fraction by 100.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26A678-75FF-45A6-A7BE-B8A0AB285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0868" y="5233037"/>
            <a:ext cx="798512" cy="798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CAAAC5F-AB9C-4347-91B1-AEB7F2D3020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0" y="244476"/>
            <a:ext cx="9144000" cy="1312863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altLang="en-US" sz="4000"/>
              <a:t>How to calculate a percentage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766A45F-56FC-40CD-957A-FE9C43495CC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992314" y="1905000"/>
            <a:ext cx="8377237" cy="4191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altLang="en-US" dirty="0"/>
              <a:t>	What percentage did you get in a test if you answered correctly 21 out of 28 questions?</a:t>
            </a:r>
          </a:p>
          <a:p>
            <a:pPr eaLnBrk="1" hangingPunct="1">
              <a:defRPr/>
            </a:pPr>
            <a:endParaRPr lang="it-IT" altLang="en-US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altLang="en-US" dirty="0"/>
              <a:t>		21  x 100 = 75%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altLang="en-US" dirty="0"/>
              <a:t>		28</a:t>
            </a:r>
          </a:p>
        </p:txBody>
      </p:sp>
      <p:sp>
        <p:nvSpPr>
          <p:cNvPr id="20484" name="Line 4">
            <a:extLst>
              <a:ext uri="{FF2B5EF4-FFF2-40B4-BE49-F238E27FC236}">
                <a16:creationId xmlns:a16="http://schemas.microsoft.com/office/drawing/2014/main" id="{485D9FA0-0D7B-4AE1-80F5-641E2BE88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3701" y="3789680"/>
            <a:ext cx="5048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CBF4DE-5394-404C-B932-9E2A58481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483" y="37560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B6CE527E-69B4-4528-8A09-4C94E8C88FF7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74825" y="260351"/>
            <a:ext cx="8497888" cy="11525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altLang="en-US" sz="2600" b="1">
                <a:solidFill>
                  <a:schemeClr val="tx2"/>
                </a:solidFill>
                <a:latin typeface="Arial Black" panose="020B0A04020102020204" pitchFamily="34" charset="0"/>
              </a:rPr>
              <a:t>	What percentage mass of white magnesium oxide is actually magnesium?</a:t>
            </a:r>
          </a:p>
        </p:txBody>
      </p:sp>
      <p:graphicFrame>
        <p:nvGraphicFramePr>
          <p:cNvPr id="17483" name="Group 75">
            <a:extLst>
              <a:ext uri="{FF2B5EF4-FFF2-40B4-BE49-F238E27FC236}">
                <a16:creationId xmlns:a16="http://schemas.microsoft.com/office/drawing/2014/main" id="{5AAB0697-8FA6-4E43-9C91-7CB73BF6571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7866806"/>
              </p:ext>
            </p:extLst>
          </p:nvPr>
        </p:nvGraphicFramePr>
        <p:xfrm>
          <a:off x="2135189" y="1557339"/>
          <a:ext cx="7920037" cy="4772023"/>
        </p:xfrm>
        <a:graphic>
          <a:graphicData uri="http://schemas.openxmlformats.org/drawingml/2006/table">
            <a:tbl>
              <a:tblPr/>
              <a:tblGrid>
                <a:gridCol w="1079500">
                  <a:extLst>
                    <a:ext uri="{9D8B030D-6E8A-4147-A177-3AD203B41FA5}">
                      <a16:colId xmlns:a16="http://schemas.microsoft.com/office/drawing/2014/main" val="3365432322"/>
                    </a:ext>
                  </a:extLst>
                </a:gridCol>
                <a:gridCol w="5184775">
                  <a:extLst>
                    <a:ext uri="{9D8B030D-6E8A-4147-A177-3AD203B41FA5}">
                      <a16:colId xmlns:a16="http://schemas.microsoft.com/office/drawing/2014/main" val="34695121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748128889"/>
                    </a:ext>
                  </a:extLst>
                </a:gridCol>
              </a:tblGrid>
              <a:tr h="6461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Step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What to do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Answer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390826"/>
                  </a:ext>
                </a:extLst>
              </a:tr>
              <a:tr h="5762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Write down formula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MgO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119941"/>
                  </a:ext>
                </a:extLst>
              </a:tr>
              <a:tr h="5762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A</a:t>
                      </a:r>
                      <a:r>
                        <a:rPr kumimoji="0" lang="it-IT" alt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</a:t>
                      </a: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Mg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15738"/>
                  </a:ext>
                </a:extLst>
              </a:tr>
              <a:tr h="5762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A</a:t>
                      </a:r>
                      <a:r>
                        <a:rPr kumimoji="0" lang="it-IT" alt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</a:t>
                      </a: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50152"/>
                  </a:ext>
                </a:extLst>
              </a:tr>
              <a:tr h="5746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</a:t>
                      </a:r>
                      <a:r>
                        <a:rPr kumimoji="0" lang="it-IT" alt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</a:t>
                      </a: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it-IT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(total mass of compound)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220111"/>
                  </a:ext>
                </a:extLst>
              </a:tr>
              <a:tr h="10302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A</a:t>
                      </a:r>
                      <a:r>
                        <a:rPr kumimoji="0" lang="it-IT" altLang="en-US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</a:t>
                      </a:r>
                      <a:r>
                        <a:rPr kumimoji="0" lang="it-IT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of Mg                   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Total mass of compound   40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271703"/>
                  </a:ext>
                </a:extLst>
              </a:tr>
              <a:tr h="7921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(24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÷ 40) x 100 =</a:t>
                      </a:r>
                      <a:endParaRPr kumimoji="0" lang="it-IT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60 %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206074"/>
                  </a:ext>
                </a:extLst>
              </a:tr>
            </a:tbl>
          </a:graphicData>
        </a:graphic>
      </p:graphicFrame>
      <p:grpSp>
        <p:nvGrpSpPr>
          <p:cNvPr id="6181" name="Group 55">
            <a:extLst>
              <a:ext uri="{FF2B5EF4-FFF2-40B4-BE49-F238E27FC236}">
                <a16:creationId xmlns:a16="http://schemas.microsoft.com/office/drawing/2014/main" id="{63332187-7468-4503-A8F0-027F70E820FD}"/>
              </a:ext>
            </a:extLst>
          </p:cNvPr>
          <p:cNvGrpSpPr>
            <a:grpSpLocks/>
          </p:cNvGrpSpPr>
          <p:nvPr/>
        </p:nvGrpSpPr>
        <p:grpSpPr bwMode="auto">
          <a:xfrm>
            <a:off x="3432175" y="4941889"/>
            <a:ext cx="4679950" cy="71437"/>
            <a:chOff x="1202" y="3657"/>
            <a:chExt cx="2948" cy="45"/>
          </a:xfrm>
        </p:grpSpPr>
        <p:sp>
          <p:nvSpPr>
            <p:cNvPr id="6187" name="Line 51">
              <a:extLst>
                <a:ext uri="{FF2B5EF4-FFF2-40B4-BE49-F238E27FC236}">
                  <a16:creationId xmlns:a16="http://schemas.microsoft.com/office/drawing/2014/main" id="{F03AB55A-6C81-4D59-83D5-AE6A82EACA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02"/>
              <a:ext cx="24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8" name="Line 52">
              <a:extLst>
                <a:ext uri="{FF2B5EF4-FFF2-40B4-BE49-F238E27FC236}">
                  <a16:creationId xmlns:a16="http://schemas.microsoft.com/office/drawing/2014/main" id="{71B5688F-915A-4311-B35F-D5EBF1535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3702"/>
              <a:ext cx="2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9" name="Line 53">
              <a:extLst>
                <a:ext uri="{FF2B5EF4-FFF2-40B4-BE49-F238E27FC236}">
                  <a16:creationId xmlns:a16="http://schemas.microsoft.com/office/drawing/2014/main" id="{C6E8F4D8-6CEC-43FF-84B8-30370639C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2" y="3657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90" name="Line 54">
              <a:extLst>
                <a:ext uri="{FF2B5EF4-FFF2-40B4-BE49-F238E27FC236}">
                  <a16:creationId xmlns:a16="http://schemas.microsoft.com/office/drawing/2014/main" id="{392F2102-A1FB-41BD-8A46-7E9AF30227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2" y="3702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489" name="AutoShape 81">
            <a:extLst>
              <a:ext uri="{FF2B5EF4-FFF2-40B4-BE49-F238E27FC236}">
                <a16:creationId xmlns:a16="http://schemas.microsoft.com/office/drawing/2014/main" id="{CAD110F1-9419-47F6-BA2D-3AF7EBCCE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1989138"/>
            <a:ext cx="1116012" cy="1008062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</p:txBody>
      </p:sp>
      <p:sp>
        <p:nvSpPr>
          <p:cNvPr id="17490" name="AutoShape 82">
            <a:extLst>
              <a:ext uri="{FF2B5EF4-FFF2-40B4-BE49-F238E27FC236}">
                <a16:creationId xmlns:a16="http://schemas.microsoft.com/office/drawing/2014/main" id="{306A942D-D259-467E-AD9B-E85A675EB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2636839"/>
            <a:ext cx="1116012" cy="936625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</p:txBody>
      </p:sp>
      <p:sp>
        <p:nvSpPr>
          <p:cNvPr id="17491" name="AutoShape 83">
            <a:extLst>
              <a:ext uri="{FF2B5EF4-FFF2-40B4-BE49-F238E27FC236}">
                <a16:creationId xmlns:a16="http://schemas.microsoft.com/office/drawing/2014/main" id="{F9B52622-A9F9-4B06-BA3D-3FCA2BEF0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3213101"/>
            <a:ext cx="1116012" cy="936625"/>
          </a:xfrm>
          <a:prstGeom prst="irregularSeal1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</p:txBody>
      </p:sp>
      <p:sp>
        <p:nvSpPr>
          <p:cNvPr id="17492" name="AutoShape 84">
            <a:extLst>
              <a:ext uri="{FF2B5EF4-FFF2-40B4-BE49-F238E27FC236}">
                <a16:creationId xmlns:a16="http://schemas.microsoft.com/office/drawing/2014/main" id="{6763469F-3BB2-435E-A3BF-7E6BF5DBF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3789364"/>
            <a:ext cx="1116012" cy="935037"/>
          </a:xfrm>
          <a:prstGeom prst="irregularSeal1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</p:txBody>
      </p:sp>
      <p:sp>
        <p:nvSpPr>
          <p:cNvPr id="17493" name="AutoShape 85">
            <a:extLst>
              <a:ext uri="{FF2B5EF4-FFF2-40B4-BE49-F238E27FC236}">
                <a16:creationId xmlns:a16="http://schemas.microsoft.com/office/drawing/2014/main" id="{75E933B3-9E9E-4763-8AC7-90DDCAB90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0" y="5300663"/>
            <a:ext cx="1295400" cy="1008062"/>
          </a:xfrm>
          <a:prstGeom prst="irregularSeal1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F075B4-CBDC-4688-A51C-AEE6EDB2F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5768" y="574041"/>
            <a:ext cx="507047" cy="507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7000"/>
    </mc:Choice>
    <mc:Fallback>
      <p:transition spd="slow" advClick="0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7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7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7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7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2000"/>
                                        <p:tgtEl>
                                          <p:spTgt spid="17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1591FA4-3C8C-4B5D-A981-24EE02DD0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06" y="643466"/>
            <a:ext cx="6435645" cy="55668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CC7A00-1207-4412-9D00-4CEE62067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3013" y="369538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CEFDD19-B205-4DAD-A1EF-FCF087B1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8119" y="191111"/>
            <a:ext cx="10515600" cy="1325563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Comic Sans MS" panose="030F0702030302020204" pitchFamily="66" charset="0"/>
              </a:rPr>
              <a:t>Where are </a:t>
            </a:r>
            <a:r>
              <a:rPr lang="en-GB" altLang="en-US" dirty="0" err="1">
                <a:latin typeface="Comic Sans MS" panose="030F0702030302020204" pitchFamily="66" charset="0"/>
              </a:rPr>
              <a:t>r.a.m.</a:t>
            </a:r>
            <a:r>
              <a:rPr lang="en-GB" altLang="en-US" dirty="0">
                <a:latin typeface="Comic Sans MS" panose="030F0702030302020204" pitchFamily="66" charset="0"/>
              </a:rPr>
              <a:t> values found?</a:t>
            </a: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F0BF90A0-BC89-4C25-900B-740EDA539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1" y="1227993"/>
            <a:ext cx="117554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The values of relative atomic mass (</a:t>
            </a:r>
            <a:r>
              <a:rPr lang="en-GB" altLang="en-US" dirty="0" err="1">
                <a:solidFill>
                  <a:schemeClr val="tx1"/>
                </a:solidFill>
                <a:latin typeface="Comic Sans MS" panose="030F0702030302020204" pitchFamily="66" charset="0"/>
              </a:rPr>
              <a:t>r.a.m.</a:t>
            </a:r>
            <a:r>
              <a:rPr lang="en-GB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) will be on the periodic table you will given in the exam. </a:t>
            </a:r>
            <a:endParaRPr lang="en-GB" altLang="en-US" sz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39044" name="Text Box 4">
            <a:extLst>
              <a:ext uri="{FF2B5EF4-FFF2-40B4-BE49-F238E27FC236}">
                <a16:creationId xmlns:a16="http://schemas.microsoft.com/office/drawing/2014/main" id="{005DCCA9-CE07-45FC-95E2-D550BB0D7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860926"/>
            <a:ext cx="1152921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When looking up relative atomic mass in the periodic table, remember that it always the larger of the two numbers given. </a:t>
            </a:r>
          </a:p>
          <a:p>
            <a:endParaRPr lang="en-GB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Mass number = ‘</a:t>
            </a:r>
            <a:r>
              <a:rPr lang="en-GB" altLang="en-US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Mass’ive</a:t>
            </a:r>
            <a:r>
              <a:rPr lang="en-GB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number</a:t>
            </a:r>
          </a:p>
        </p:txBody>
      </p:sp>
      <p:pic>
        <p:nvPicPr>
          <p:cNvPr id="1239045" name="Picture 5" descr="periodic table - tile">
            <a:extLst>
              <a:ext uri="{FF2B5EF4-FFF2-40B4-BE49-F238E27FC236}">
                <a16:creationId xmlns:a16="http://schemas.microsoft.com/office/drawing/2014/main" id="{4C76E095-6BDA-4187-A4EC-3D51DD6C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4" y="2090739"/>
            <a:ext cx="214153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055" name="Group 15">
            <a:extLst>
              <a:ext uri="{FF2B5EF4-FFF2-40B4-BE49-F238E27FC236}">
                <a16:creationId xmlns:a16="http://schemas.microsoft.com/office/drawing/2014/main" id="{67809B5D-DE0D-4D68-9C80-FFC4B5B901AF}"/>
              </a:ext>
            </a:extLst>
          </p:cNvPr>
          <p:cNvGrpSpPr>
            <a:grpSpLocks/>
          </p:cNvGrpSpPr>
          <p:nvPr/>
        </p:nvGrpSpPr>
        <p:grpSpPr bwMode="auto">
          <a:xfrm>
            <a:off x="2922588" y="2306638"/>
            <a:ext cx="4406900" cy="457200"/>
            <a:chOff x="881" y="1453"/>
            <a:chExt cx="2776" cy="288"/>
          </a:xfrm>
        </p:grpSpPr>
        <p:sp>
          <p:nvSpPr>
            <p:cNvPr id="14349" name="Text Box 6">
              <a:extLst>
                <a:ext uri="{FF2B5EF4-FFF2-40B4-BE49-F238E27FC236}">
                  <a16:creationId xmlns:a16="http://schemas.microsoft.com/office/drawing/2014/main" id="{08130A9F-E486-462E-89F6-4CFC9217E1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" y="1453"/>
              <a:ext cx="14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b="1">
                  <a:latin typeface="Comic Sans MS" panose="030F0702030302020204" pitchFamily="66" charset="0"/>
                </a:rPr>
                <a:t>atomic number</a:t>
              </a:r>
            </a:p>
          </p:txBody>
        </p:sp>
        <p:sp>
          <p:nvSpPr>
            <p:cNvPr id="14350" name="Line 9">
              <a:extLst>
                <a:ext uri="{FF2B5EF4-FFF2-40B4-BE49-F238E27FC236}">
                  <a16:creationId xmlns:a16="http://schemas.microsoft.com/office/drawing/2014/main" id="{A8F9F8E8-CF58-46E6-9F37-34FFC94A1B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0" y="1593"/>
              <a:ext cx="124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grpSp>
        <p:nvGrpSpPr>
          <p:cNvPr id="1239056" name="Group 16">
            <a:extLst>
              <a:ext uri="{FF2B5EF4-FFF2-40B4-BE49-F238E27FC236}">
                <a16:creationId xmlns:a16="http://schemas.microsoft.com/office/drawing/2014/main" id="{0A509639-AE5C-4EF5-88AE-611A934D8D16}"/>
              </a:ext>
            </a:extLst>
          </p:cNvPr>
          <p:cNvGrpSpPr>
            <a:grpSpLocks/>
          </p:cNvGrpSpPr>
          <p:nvPr/>
        </p:nvGrpSpPr>
        <p:grpSpPr bwMode="auto">
          <a:xfrm>
            <a:off x="2943225" y="3194050"/>
            <a:ext cx="4902200" cy="457200"/>
            <a:chOff x="894" y="2012"/>
            <a:chExt cx="3088" cy="288"/>
          </a:xfrm>
        </p:grpSpPr>
        <p:sp>
          <p:nvSpPr>
            <p:cNvPr id="14347" name="Text Box 7">
              <a:extLst>
                <a:ext uri="{FF2B5EF4-FFF2-40B4-BE49-F238E27FC236}">
                  <a16:creationId xmlns:a16="http://schemas.microsoft.com/office/drawing/2014/main" id="{28E8CF99-4033-4D3B-B081-BD997A4D0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" y="2012"/>
              <a:ext cx="7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b="1">
                  <a:latin typeface="Comic Sans MS" panose="030F0702030302020204" pitchFamily="66" charset="0"/>
                </a:rPr>
                <a:t>symbol</a:t>
              </a:r>
            </a:p>
          </p:txBody>
        </p:sp>
        <p:sp>
          <p:nvSpPr>
            <p:cNvPr id="14348" name="Line 10">
              <a:extLst>
                <a:ext uri="{FF2B5EF4-FFF2-40B4-BE49-F238E27FC236}">
                  <a16:creationId xmlns:a16="http://schemas.microsoft.com/office/drawing/2014/main" id="{C8C9B487-B956-47A2-9923-CF30D95307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" y="2152"/>
              <a:ext cx="228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grpSp>
        <p:nvGrpSpPr>
          <p:cNvPr id="1239057" name="Group 17">
            <a:extLst>
              <a:ext uri="{FF2B5EF4-FFF2-40B4-BE49-F238E27FC236}">
                <a16:creationId xmlns:a16="http://schemas.microsoft.com/office/drawing/2014/main" id="{589068A4-EFE2-42C2-B34D-5527407A878D}"/>
              </a:ext>
            </a:extLst>
          </p:cNvPr>
          <p:cNvGrpSpPr>
            <a:grpSpLocks/>
          </p:cNvGrpSpPr>
          <p:nvPr/>
        </p:nvGrpSpPr>
        <p:grpSpPr bwMode="auto">
          <a:xfrm>
            <a:off x="2882900" y="4081463"/>
            <a:ext cx="4446588" cy="457200"/>
            <a:chOff x="856" y="2571"/>
            <a:chExt cx="2801" cy="288"/>
          </a:xfrm>
        </p:grpSpPr>
        <p:sp>
          <p:nvSpPr>
            <p:cNvPr id="14345" name="Text Box 8">
              <a:extLst>
                <a:ext uri="{FF2B5EF4-FFF2-40B4-BE49-F238E27FC236}">
                  <a16:creationId xmlns:a16="http://schemas.microsoft.com/office/drawing/2014/main" id="{9F15E764-A99C-4B1E-9C19-3691A9D121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" y="2571"/>
              <a:ext cx="20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b="1">
                  <a:solidFill>
                    <a:srgbClr val="010066"/>
                  </a:solidFill>
                  <a:latin typeface="Comic Sans MS" panose="030F0702030302020204" pitchFamily="66" charset="0"/>
                </a:rPr>
                <a:t>relative atomic mass</a:t>
              </a:r>
            </a:p>
          </p:txBody>
        </p:sp>
        <p:sp>
          <p:nvSpPr>
            <p:cNvPr id="14346" name="Line 11">
              <a:extLst>
                <a:ext uri="{FF2B5EF4-FFF2-40B4-BE49-F238E27FC236}">
                  <a16:creationId xmlns:a16="http://schemas.microsoft.com/office/drawing/2014/main" id="{A9A8D4FD-7562-4A5C-AFA2-AD9F73CE5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4" y="2711"/>
              <a:ext cx="7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450ADB-0443-41BB-89A9-B5B8259A5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2013" y="6186111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2000"/>
    </mc:Choice>
    <mc:Fallback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7AE4EC9-890F-4FE9-818A-36BE8137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32" y="643467"/>
            <a:ext cx="936313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44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A79E75-DB99-4B53-83BF-222A512F0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2"/>
            <a:ext cx="10905066" cy="485275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23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E559-8397-4D27-AC5F-5BF17C6F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C3 Quantitative Chemistry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F02B8-0105-49F6-B95B-6233EF1A1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Relative Formula mass – Done </a:t>
            </a:r>
          </a:p>
          <a:p>
            <a:pPr marL="0" indent="0">
              <a:buNone/>
            </a:pPr>
            <a:r>
              <a:rPr lang="en-GB" dirty="0"/>
              <a:t>Moles – Done </a:t>
            </a:r>
          </a:p>
          <a:p>
            <a:pPr marL="0" indent="0">
              <a:buNone/>
            </a:pPr>
            <a:r>
              <a:rPr lang="en-GB" dirty="0"/>
              <a:t>Avogadro’s constant – Done </a:t>
            </a:r>
          </a:p>
          <a:p>
            <a:pPr marL="0" indent="0">
              <a:buNone/>
            </a:pPr>
            <a:r>
              <a:rPr lang="en-GB" dirty="0"/>
              <a:t>Percentage by mass of an element </a:t>
            </a:r>
            <a:r>
              <a:rPr lang="en-GB"/>
              <a:t>– Done </a:t>
            </a: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Concentration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Reacting masses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2DD52C-BB74-4833-83F0-D613A0B0B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0938" y="4541521"/>
            <a:ext cx="964247" cy="9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0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C013F1CB-82A1-4A58-9309-AFD6E6BAA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065" y="69055"/>
            <a:ext cx="10515600" cy="1325563"/>
          </a:xfrm>
        </p:spPr>
        <p:txBody>
          <a:bodyPr/>
          <a:lstStyle/>
          <a:p>
            <a:pPr algn="ctr"/>
            <a:r>
              <a:rPr lang="en-GB" altLang="en-US" dirty="0"/>
              <a:t>Relative formula mass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EF72A279-9E6D-4E17-B754-89925AEF5B7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22438" y="1127125"/>
            <a:ext cx="8488362" cy="4999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GB" altLang="en-US"/>
              <a:t>Atomic mass - A</a:t>
            </a:r>
            <a:r>
              <a:rPr lang="en-GB" altLang="en-US" baseline="-25000"/>
              <a:t>r</a:t>
            </a:r>
            <a:endParaRPr lang="en-GB" altLang="en-US"/>
          </a:p>
          <a:p>
            <a:pPr marL="0" indent="0">
              <a:buNone/>
            </a:pPr>
            <a:endParaRPr lang="en-GB" altLang="en-US"/>
          </a:p>
          <a:p>
            <a:pPr marL="0" indent="0">
              <a:buNone/>
            </a:pPr>
            <a:r>
              <a:rPr lang="en-GB" altLang="en-US"/>
              <a:t>Relative formula mass - M</a:t>
            </a:r>
            <a:r>
              <a:rPr lang="en-GB" altLang="en-US" baseline="-25000"/>
              <a:t>r</a:t>
            </a:r>
            <a:endParaRPr lang="en-GB" altLang="en-US"/>
          </a:p>
          <a:p>
            <a:pPr marL="0" indent="0">
              <a:buNone/>
            </a:pPr>
            <a:endParaRPr lang="en-GB" altLang="en-US"/>
          </a:p>
          <a:p>
            <a:pPr marL="0" indent="0">
              <a:buNone/>
            </a:pPr>
            <a:r>
              <a:rPr lang="en-GB" altLang="en-US" b="1">
                <a:solidFill>
                  <a:srgbClr val="0070C0"/>
                </a:solidFill>
              </a:rPr>
              <a:t>Relative formula mass (M</a:t>
            </a:r>
            <a:r>
              <a:rPr lang="en-GB" altLang="en-US" b="1" baseline="-25000">
                <a:solidFill>
                  <a:srgbClr val="0070C0"/>
                </a:solidFill>
              </a:rPr>
              <a:t>r</a:t>
            </a:r>
            <a:r>
              <a:rPr lang="en-GB" altLang="en-US" b="1">
                <a:solidFill>
                  <a:srgbClr val="0070C0"/>
                </a:solidFill>
              </a:rPr>
              <a:t>)</a:t>
            </a:r>
            <a:r>
              <a:rPr lang="en-GB" altLang="en-US"/>
              <a:t>, of a substance is the sum of the relative atomic masses in the formula. </a:t>
            </a:r>
            <a:r>
              <a:rPr lang="en-GB" altLang="en-US" baseline="-25000"/>
              <a:t> </a:t>
            </a:r>
            <a:endParaRPr lang="en-GB" alt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4A6645-77B3-4DDC-8C6D-E22B12711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5354" y="5319758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000"/>
    </mc:Choice>
    <mc:Fallback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331" name="AutoShape 3">
            <a:extLst>
              <a:ext uri="{FF2B5EF4-FFF2-40B4-BE49-F238E27FC236}">
                <a16:creationId xmlns:a16="http://schemas.microsoft.com/office/drawing/2014/main" id="{334E9010-E511-4588-9BBA-B4416E00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144" y="1843750"/>
            <a:ext cx="10457656" cy="2275506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38100" algn="ctr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GB" altLang="en-US" b="1">
              <a:solidFill>
                <a:srgbClr val="010066"/>
              </a:solidFill>
            </a:endParaRPr>
          </a:p>
        </p:txBody>
      </p:sp>
      <p:sp>
        <p:nvSpPr>
          <p:cNvPr id="1251348" name="Text Box 20">
            <a:extLst>
              <a:ext uri="{FF2B5EF4-FFF2-40B4-BE49-F238E27FC236}">
                <a16:creationId xmlns:a16="http://schemas.microsoft.com/office/drawing/2014/main" id="{37F75AEB-BB3E-48B3-B36E-1ED3DB7F0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08" y="1884364"/>
            <a:ext cx="71313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>
                <a:solidFill>
                  <a:srgbClr val="010066"/>
                </a:solidFill>
              </a:rPr>
              <a:t>Step 1: Write down the formula of the molecule.</a:t>
            </a: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61F6B917-DF33-4003-9719-9E79DFFCA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033" y="178761"/>
            <a:ext cx="9844086" cy="549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dirty="0">
                <a:latin typeface="Comic Sans MS" panose="030F0702030302020204" pitchFamily="66" charset="0"/>
              </a:rPr>
              <a:t>How is relative formula mass calculated?</a:t>
            </a: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1251346" name="Text Box 18">
            <a:extLst>
              <a:ext uri="{FF2B5EF4-FFF2-40B4-BE49-F238E27FC236}">
                <a16:creationId xmlns:a16="http://schemas.microsoft.com/office/drawing/2014/main" id="{0C22CF04-D687-470E-9DAE-BFCF83431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895" y="2455864"/>
            <a:ext cx="88623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>
                <a:solidFill>
                  <a:srgbClr val="010066"/>
                </a:solidFill>
              </a:rPr>
              <a:t>Step 2: Find the </a:t>
            </a:r>
            <a:r>
              <a:rPr lang="en-GB" altLang="en-US" b="1" dirty="0" err="1">
                <a:solidFill>
                  <a:srgbClr val="010066"/>
                </a:solidFill>
              </a:rPr>
              <a:t>r.a.m.</a:t>
            </a:r>
            <a:r>
              <a:rPr lang="en-GB" altLang="en-US" b="1" dirty="0">
                <a:solidFill>
                  <a:srgbClr val="010066"/>
                </a:solidFill>
              </a:rPr>
              <a:t> of each type of atom in the molecule.</a:t>
            </a:r>
          </a:p>
        </p:txBody>
      </p:sp>
      <p:sp>
        <p:nvSpPr>
          <p:cNvPr id="1251347" name="Text Box 19">
            <a:extLst>
              <a:ext uri="{FF2B5EF4-FFF2-40B4-BE49-F238E27FC236}">
                <a16:creationId xmlns:a16="http://schemas.microsoft.com/office/drawing/2014/main" id="{9BDE0C4A-2D20-4D59-8166-A61F1B12C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4300" y="3027364"/>
            <a:ext cx="1203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>
                <a:solidFill>
                  <a:srgbClr val="010066"/>
                </a:solidFill>
              </a:rPr>
              <a:t>Step 3:</a:t>
            </a:r>
            <a:r>
              <a:rPr lang="en-GB" altLang="en-US" b="1" dirty="0">
                <a:solidFill>
                  <a:srgbClr val="000000"/>
                </a:solidFill>
              </a:rPr>
              <a:t> </a:t>
            </a:r>
            <a:r>
              <a:rPr lang="en-GB" altLang="en-US" b="1" dirty="0">
                <a:solidFill>
                  <a:srgbClr val="010066"/>
                </a:solidFill>
              </a:rPr>
              <a:t>Multiply each </a:t>
            </a:r>
            <a:r>
              <a:rPr lang="en-GB" altLang="en-US" b="1" dirty="0" err="1">
                <a:solidFill>
                  <a:srgbClr val="010066"/>
                </a:solidFill>
              </a:rPr>
              <a:t>r.a.m.</a:t>
            </a:r>
            <a:r>
              <a:rPr lang="en-GB" altLang="en-US" b="1" dirty="0">
                <a:solidFill>
                  <a:srgbClr val="010066"/>
                </a:solidFill>
              </a:rPr>
              <a:t> by the number of atoms of that </a:t>
            </a:r>
          </a:p>
          <a:p>
            <a:pPr algn="ctr"/>
            <a:r>
              <a:rPr lang="en-GB" altLang="en-US" b="1" dirty="0">
                <a:solidFill>
                  <a:srgbClr val="010066"/>
                </a:solidFill>
              </a:rPr>
              <a:t>             element and add these values together.</a:t>
            </a:r>
          </a:p>
        </p:txBody>
      </p:sp>
      <p:sp>
        <p:nvSpPr>
          <p:cNvPr id="21511" name="Text Box 22">
            <a:extLst>
              <a:ext uri="{FF2B5EF4-FFF2-40B4-BE49-F238E27FC236}">
                <a16:creationId xmlns:a16="http://schemas.microsoft.com/office/drawing/2014/main" id="{A58DF0BC-2353-43A4-B083-25171796D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84226"/>
            <a:ext cx="12039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b="1" dirty="0">
                <a:solidFill>
                  <a:srgbClr val="010066"/>
                </a:solidFill>
              </a:rPr>
              <a:t>To find the relative formula mass of a compound, add up the relative atomic masses of all the atoms in its formula.</a:t>
            </a:r>
          </a:p>
        </p:txBody>
      </p:sp>
      <p:sp>
        <p:nvSpPr>
          <p:cNvPr id="1251351" name="Text Box 23">
            <a:extLst>
              <a:ext uri="{FF2B5EF4-FFF2-40B4-BE49-F238E27FC236}">
                <a16:creationId xmlns:a16="http://schemas.microsoft.com/office/drawing/2014/main" id="{5205886E-CDA9-43B0-A5A2-07E9EB30A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4122739"/>
            <a:ext cx="944245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b="1" dirty="0">
                <a:solidFill>
                  <a:srgbClr val="010066"/>
                </a:solidFill>
              </a:rPr>
              <a:t>What is the relative formula mass of water?</a:t>
            </a:r>
          </a:p>
          <a:p>
            <a:pPr>
              <a:spcBef>
                <a:spcPct val="50000"/>
              </a:spcBef>
            </a:pPr>
            <a:r>
              <a:rPr lang="en-GB" altLang="en-US" b="1" dirty="0">
                <a:solidFill>
                  <a:srgbClr val="010066"/>
                </a:solidFill>
              </a:rPr>
              <a:t> Step 1: formula of water is H</a:t>
            </a:r>
            <a:r>
              <a:rPr lang="en-GB" altLang="en-US" b="1" baseline="-25000" dirty="0">
                <a:solidFill>
                  <a:srgbClr val="010066"/>
                </a:solidFill>
              </a:rPr>
              <a:t>2</a:t>
            </a:r>
            <a:r>
              <a:rPr lang="en-GB" altLang="en-US" b="1" dirty="0">
                <a:solidFill>
                  <a:srgbClr val="010066"/>
                </a:solidFill>
              </a:rPr>
              <a:t>O</a:t>
            </a:r>
          </a:p>
          <a:p>
            <a:pPr>
              <a:spcBef>
                <a:spcPct val="50000"/>
              </a:spcBef>
            </a:pPr>
            <a:r>
              <a:rPr lang="en-GB" altLang="en-US" b="1" dirty="0">
                <a:solidFill>
                  <a:srgbClr val="010066"/>
                </a:solidFill>
              </a:rPr>
              <a:t> Step 2: Atomic mass  values: hydrogen = 1, oxygen = 16</a:t>
            </a:r>
          </a:p>
          <a:p>
            <a:pPr>
              <a:spcBef>
                <a:spcPct val="50000"/>
              </a:spcBef>
            </a:pPr>
            <a:r>
              <a:rPr lang="en-GB" altLang="en-US" b="1" dirty="0">
                <a:solidFill>
                  <a:srgbClr val="010066"/>
                </a:solidFill>
              </a:rPr>
              <a:t> Step 3: Relative formula mass = (2 x 1) + (1 x 16) = </a:t>
            </a:r>
            <a:r>
              <a:rPr lang="en-GB" altLang="en-US" b="1" dirty="0">
                <a:solidFill>
                  <a:srgbClr val="FF6600"/>
                </a:solidFill>
              </a:rPr>
              <a:t>18</a:t>
            </a:r>
          </a:p>
        </p:txBody>
      </p:sp>
      <p:grpSp>
        <p:nvGrpSpPr>
          <p:cNvPr id="1251363" name="Group 35">
            <a:extLst>
              <a:ext uri="{FF2B5EF4-FFF2-40B4-BE49-F238E27FC236}">
                <a16:creationId xmlns:a16="http://schemas.microsoft.com/office/drawing/2014/main" id="{942D98D7-6805-4222-97FB-3901B0B7A1C5}"/>
              </a:ext>
            </a:extLst>
          </p:cNvPr>
          <p:cNvGrpSpPr>
            <a:grpSpLocks/>
          </p:cNvGrpSpPr>
          <p:nvPr/>
        </p:nvGrpSpPr>
        <p:grpSpPr bwMode="auto">
          <a:xfrm>
            <a:off x="7997825" y="4011613"/>
            <a:ext cx="2463800" cy="1231900"/>
            <a:chOff x="4078" y="2527"/>
            <a:chExt cx="1552" cy="776"/>
          </a:xfrm>
        </p:grpSpPr>
        <p:pic>
          <p:nvPicPr>
            <p:cNvPr id="21515" name="Picture 30" descr="CA5 - Pat cartoon (hydrogen sheep)">
              <a:extLst>
                <a:ext uri="{FF2B5EF4-FFF2-40B4-BE49-F238E27FC236}">
                  <a16:creationId xmlns:a16="http://schemas.microsoft.com/office/drawing/2014/main" id="{1005E8F6-3730-4383-9BA0-7E77D39FD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">
              <a:off x="4078" y="2780"/>
              <a:ext cx="60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Picture 31" descr="CA5 - Pat cartoon (RAM)">
              <a:extLst>
                <a:ext uri="{FF2B5EF4-FFF2-40B4-BE49-F238E27FC236}">
                  <a16:creationId xmlns:a16="http://schemas.microsoft.com/office/drawing/2014/main" id="{64024A02-035E-4A91-AF8E-5E062D3B2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">
              <a:off x="4396" y="2527"/>
              <a:ext cx="100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Picture 32" descr="CA5 - Pat cartoon (hydrogen sheep)">
              <a:extLst>
                <a:ext uri="{FF2B5EF4-FFF2-40B4-BE49-F238E27FC236}">
                  <a16:creationId xmlns:a16="http://schemas.microsoft.com/office/drawing/2014/main" id="{5A1C95AF-0F2D-4F7B-8DA2-3A91DD7C4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">
              <a:off x="5022" y="2780"/>
              <a:ext cx="60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51364" name="Picture 36" descr="forward_arrow_colou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92D5A2-B194-43AF-84EF-21683457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89" y="6167439"/>
            <a:ext cx="6302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F4836B-58B5-477B-B184-A8E976EC6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3969" y="5670292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7000"/>
    </mc:Choice>
    <mc:Fallback>
      <p:transition spd="slow" advClick="0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5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5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5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25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51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51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51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65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51331" grpId="0" animBg="1"/>
      <p:bldP spid="1251348" grpId="0"/>
      <p:bldP spid="1251346" grpId="0"/>
      <p:bldP spid="12513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DF0EF884-F660-4F1B-8708-509F5312D4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9700" y="-472282"/>
            <a:ext cx="12750800" cy="1325563"/>
          </a:xfrm>
        </p:spPr>
        <p:txBody>
          <a:bodyPr>
            <a:normAutofit/>
          </a:bodyPr>
          <a:lstStyle/>
          <a:p>
            <a:pPr algn="ctr"/>
            <a:r>
              <a:rPr lang="en-GB" altLang="en-US" sz="3200" dirty="0">
                <a:latin typeface="Comic Sans MS" panose="030F0702030302020204" pitchFamily="66" charset="0"/>
              </a:rPr>
              <a:t>Relative formula mass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09BE-8088-4AA5-9E66-C06430E5C0A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39700" y="679450"/>
            <a:ext cx="11442700" cy="575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indent="0">
              <a:buNone/>
            </a:pPr>
            <a:r>
              <a:rPr lang="en-GB" altLang="en-US" sz="3600" dirty="0">
                <a:latin typeface="Comic Sans MS" panose="030F0702030302020204" pitchFamily="66" charset="0"/>
              </a:rPr>
              <a:t>We have a go  </a:t>
            </a:r>
          </a:p>
          <a:p>
            <a:pPr marL="0" indent="0">
              <a:buNone/>
            </a:pPr>
            <a:r>
              <a:rPr lang="en-GB" altLang="en-US" sz="3600" dirty="0">
                <a:latin typeface="Comic Sans MS" panose="030F0702030302020204" pitchFamily="66" charset="0"/>
              </a:rPr>
              <a:t>Calculate the M</a:t>
            </a:r>
            <a:r>
              <a:rPr lang="en-GB" altLang="en-US" sz="3600" baseline="-25000" dirty="0">
                <a:latin typeface="Comic Sans MS" panose="030F0702030302020204" pitchFamily="66" charset="0"/>
              </a:rPr>
              <a:t>r </a:t>
            </a:r>
            <a:r>
              <a:rPr lang="en-GB" altLang="en-US" sz="3600" dirty="0">
                <a:latin typeface="Comic Sans MS" panose="030F0702030302020204" pitchFamily="66" charset="0"/>
              </a:rPr>
              <a:t>of carbon dioxide </a:t>
            </a:r>
          </a:p>
          <a:p>
            <a:pPr marL="0" indent="0">
              <a:buNone/>
            </a:pPr>
            <a:endParaRPr lang="en-GB" altLang="en-US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3600" dirty="0">
                <a:latin typeface="Comic Sans MS" panose="030F0702030302020204" pitchFamily="66" charset="0"/>
              </a:rPr>
              <a:t>Step 1: Formula of carbon dioxide is: CO</a:t>
            </a:r>
            <a:r>
              <a:rPr lang="en-GB" altLang="en-US" sz="3600" baseline="-25000" dirty="0">
                <a:latin typeface="Comic Sans MS" panose="030F0702030302020204" pitchFamily="66" charset="0"/>
              </a:rPr>
              <a:t>2</a:t>
            </a:r>
            <a:endParaRPr lang="en-GB" altLang="en-US" sz="1700" baseline="-25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altLang="en-US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3600" dirty="0">
                <a:latin typeface="Comic Sans MS" panose="030F0702030302020204" pitchFamily="66" charset="0"/>
              </a:rPr>
              <a:t>Step 2: C = 12 – How many carbon’s do you have?</a:t>
            </a:r>
          </a:p>
          <a:p>
            <a:pPr marL="0" indent="0">
              <a:buNone/>
            </a:pPr>
            <a:r>
              <a:rPr lang="en-GB" altLang="en-US" sz="3600" dirty="0">
                <a:latin typeface="Comic Sans MS" panose="030F0702030302020204" pitchFamily="66" charset="0"/>
              </a:rPr>
              <a:t>            O = 16 – How many oxygen’s do you have?</a:t>
            </a:r>
          </a:p>
          <a:p>
            <a:pPr marL="0" indent="0">
              <a:buNone/>
            </a:pPr>
            <a:endParaRPr lang="en-GB" altLang="en-US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3600" dirty="0">
                <a:latin typeface="Comic Sans MS" panose="030F0702030302020204" pitchFamily="66" charset="0"/>
              </a:rPr>
              <a:t>Step 3: </a:t>
            </a:r>
          </a:p>
          <a:p>
            <a:pPr marL="0" indent="0">
              <a:buNone/>
            </a:pPr>
            <a:r>
              <a:rPr lang="en-GB" altLang="en-US" sz="3600" dirty="0">
                <a:latin typeface="Comic Sans MS" panose="030F0702030302020204" pitchFamily="66" charset="0"/>
              </a:rPr>
              <a:t>(12 x 1) + (16 x 2)</a:t>
            </a:r>
          </a:p>
          <a:p>
            <a:pPr marL="0" indent="0">
              <a:buNone/>
            </a:pPr>
            <a:endParaRPr lang="en-GB" altLang="en-US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3600" dirty="0">
                <a:latin typeface="Comic Sans MS" panose="030F0702030302020204" pitchFamily="66" charset="0"/>
              </a:rPr>
              <a:t>12 + 32 = 44. </a:t>
            </a:r>
          </a:p>
          <a:p>
            <a:pPr marL="0" indent="0">
              <a:buNone/>
            </a:pPr>
            <a:r>
              <a:rPr lang="en-GB" altLang="en-US" sz="3600" dirty="0">
                <a:latin typeface="Comic Sans MS" panose="030F0702030302020204" pitchFamily="66" charset="0"/>
              </a:rPr>
              <a:t>M</a:t>
            </a:r>
            <a:r>
              <a:rPr lang="en-GB" altLang="en-US" sz="3600" baseline="-25000" dirty="0">
                <a:latin typeface="Comic Sans MS" panose="030F0702030302020204" pitchFamily="66" charset="0"/>
              </a:rPr>
              <a:t>r </a:t>
            </a:r>
            <a:r>
              <a:rPr lang="en-GB" altLang="en-US" sz="3600" dirty="0">
                <a:latin typeface="Comic Sans MS" panose="030F0702030302020204" pitchFamily="66" charset="0"/>
              </a:rPr>
              <a:t> of CO</a:t>
            </a:r>
            <a:r>
              <a:rPr lang="en-GB" altLang="en-US" sz="3600" baseline="-25000" dirty="0">
                <a:latin typeface="Comic Sans MS" panose="030F0702030302020204" pitchFamily="66" charset="0"/>
              </a:rPr>
              <a:t>2 </a:t>
            </a:r>
            <a:r>
              <a:rPr lang="en-GB" altLang="en-US" sz="3600" dirty="0">
                <a:latin typeface="Comic Sans MS" panose="030F0702030302020204" pitchFamily="66" charset="0"/>
              </a:rPr>
              <a:t>= 44 </a:t>
            </a:r>
            <a:endParaRPr lang="en-GB" altLang="en-US" sz="3600" baseline="-250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67121-90A7-4398-947F-853517C94870}"/>
              </a:ext>
            </a:extLst>
          </p:cNvPr>
          <p:cNvSpPr txBox="1"/>
          <p:nvPr/>
        </p:nvSpPr>
        <p:spPr>
          <a:xfrm>
            <a:off x="8699500" y="679450"/>
            <a:ext cx="335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Key point: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Little numbers next to letters – these mean that there are two of the element to its left!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Not two of everything!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BD88A7-7808-4DAD-866A-45AD6485B768}"/>
              </a:ext>
            </a:extLst>
          </p:cNvPr>
          <p:cNvCxnSpPr>
            <a:cxnSpLocks/>
          </p:cNvCxnSpPr>
          <p:nvPr/>
        </p:nvCxnSpPr>
        <p:spPr>
          <a:xfrm flipH="1">
            <a:off x="7175500" y="1282700"/>
            <a:ext cx="1524000" cy="812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205F39-5994-4906-B2E9-F2C8BD58C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7713" y="4137276"/>
            <a:ext cx="749381" cy="74938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1BB23E-68DF-431B-942D-8ED1968C80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1374" y="4567174"/>
            <a:ext cx="802566" cy="802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0"/>
    </mc:Choice>
    <mc:Fallback>
      <p:transition spd="slow" advClick="0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8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69D5D39-4F7C-4A2A-AF57-580F4BDCA6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1195" y="92075"/>
            <a:ext cx="8355012" cy="5492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u="sng" dirty="0">
                <a:latin typeface="Comic Sans MS" panose="030F0702030302020204" pitchFamily="66" charset="0"/>
              </a:rPr>
              <a:t>Match the relative formula mass</a:t>
            </a:r>
          </a:p>
        </p:txBody>
      </p:sp>
      <p:pic>
        <p:nvPicPr>
          <p:cNvPr id="24580" name="Picture 7" descr="flash_icon">
            <a:extLst>
              <a:ext uri="{FF2B5EF4-FFF2-40B4-BE49-F238E27FC236}">
                <a16:creationId xmlns:a16="http://schemas.microsoft.com/office/drawing/2014/main" id="{E63C25C3-E845-4006-8278-509B70784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26" y="150813"/>
            <a:ext cx="385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C249F8-5264-49F4-9327-0B22CA556E1E}"/>
              </a:ext>
            </a:extLst>
          </p:cNvPr>
          <p:cNvSpPr txBox="1"/>
          <p:nvPr/>
        </p:nvSpPr>
        <p:spPr>
          <a:xfrm>
            <a:off x="8877300" y="817704"/>
            <a:ext cx="32337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Calculate the relative formula mass of each substance.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The correct answers are in the selection below. If your answer doesn’t match one of those, you’ve gone wrong.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Key points: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Little numbers mean there are two of the element to the left of it.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Brackets – Work out the formula mass of what is inside the bracket first. Then multiple that by the number on the outside.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0" imgH="0"/>
        </mc:Choice>
        <mc:Fallback>
          <p:control r:id="rId1" imgW="0" imgH="0">
            <p:pic>
              <p:nvPicPr>
                <p:cNvPr id="24581" name="ShockwaveFlash1">
                  <a:extLst>
                    <a:ext uri="{FF2B5EF4-FFF2-40B4-BE49-F238E27FC236}">
                      <a16:creationId xmlns:a16="http://schemas.microsoft.com/office/drawing/2014/main" id="{8079506A-7903-44DD-AEFA-F7B1C3F1071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965" y="858839"/>
                  <a:ext cx="8699500" cy="530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968410D9-FC84-4D91-9973-21768E24D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9055"/>
            <a:ext cx="10515600" cy="1325563"/>
          </a:xfrm>
        </p:spPr>
        <p:txBody>
          <a:bodyPr/>
          <a:lstStyle/>
          <a:p>
            <a:r>
              <a:rPr lang="en-GB" altLang="en-US" dirty="0"/>
              <a:t>Calculate the relative formula masses of:</a:t>
            </a:r>
          </a:p>
        </p:txBody>
      </p:sp>
      <p:sp>
        <p:nvSpPr>
          <p:cNvPr id="26627" name="Content Placeholder 3">
            <a:extLst>
              <a:ext uri="{FF2B5EF4-FFF2-40B4-BE49-F238E27FC236}">
                <a16:creationId xmlns:a16="http://schemas.microsoft.com/office/drawing/2014/main" id="{F1C35B10-8BBF-443A-BADA-613770A1984E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254000" y="1066800"/>
            <a:ext cx="11569700" cy="5059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514350" indent="-514350">
              <a:buAutoNum type="arabicPeriod"/>
            </a:pPr>
            <a:r>
              <a:rPr lang="en-GB" altLang="en-US" sz="3200" dirty="0">
                <a:latin typeface="Comic Sans MS" panose="030F0702030302020204" pitchFamily="66" charset="0"/>
              </a:rPr>
              <a:t>N</a:t>
            </a:r>
            <a:r>
              <a:rPr lang="en-GB" altLang="en-US" sz="3200" baseline="-25000" dirty="0">
                <a:latin typeface="Comic Sans MS" panose="030F0702030302020204" pitchFamily="66" charset="0"/>
              </a:rPr>
              <a:t>2</a:t>
            </a:r>
          </a:p>
          <a:p>
            <a:pPr marL="0" indent="0">
              <a:buNone/>
            </a:pPr>
            <a:endParaRPr lang="en-GB" altLang="en-US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3200" dirty="0">
                <a:latin typeface="Comic Sans MS" panose="030F0702030302020204" pitchFamily="66" charset="0"/>
              </a:rPr>
              <a:t>2. CaCl</a:t>
            </a:r>
            <a:r>
              <a:rPr lang="en-GB" altLang="en-US" sz="1600" dirty="0">
                <a:latin typeface="Comic Sans MS" panose="030F0702030302020204" pitchFamily="66" charset="0"/>
              </a:rPr>
              <a:t>2</a:t>
            </a:r>
          </a:p>
          <a:p>
            <a:pPr marL="0" indent="0">
              <a:buNone/>
            </a:pPr>
            <a:endParaRPr lang="en-GB" altLang="en-US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3200" dirty="0">
                <a:latin typeface="Comic Sans MS" panose="030F0702030302020204" pitchFamily="66" charset="0"/>
              </a:rPr>
              <a:t>3. NH</a:t>
            </a:r>
            <a:r>
              <a:rPr lang="en-GB" altLang="en-US" sz="3200" baseline="-25000" dirty="0">
                <a:latin typeface="Comic Sans MS" panose="030F0702030302020204" pitchFamily="66" charset="0"/>
              </a:rPr>
              <a:t>3</a:t>
            </a:r>
          </a:p>
          <a:p>
            <a:pPr marL="0" indent="0">
              <a:buNone/>
            </a:pPr>
            <a:endParaRPr lang="en-GB" altLang="en-US" sz="3200" baseline="-25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3200" dirty="0">
                <a:latin typeface="Comic Sans MS" panose="030F0702030302020204" pitchFamily="66" charset="0"/>
              </a:rPr>
              <a:t>4. H</a:t>
            </a:r>
            <a:r>
              <a:rPr lang="en-GB" altLang="en-US" sz="3200" baseline="-25000" dirty="0">
                <a:latin typeface="Comic Sans MS" panose="030F0702030302020204" pitchFamily="66" charset="0"/>
              </a:rPr>
              <a:t>2</a:t>
            </a:r>
            <a:r>
              <a:rPr lang="en-GB" altLang="en-US" sz="3200" dirty="0">
                <a:latin typeface="Comic Sans MS" panose="030F0702030302020204" pitchFamily="66" charset="0"/>
              </a:rPr>
              <a:t>SO</a:t>
            </a:r>
            <a:r>
              <a:rPr lang="en-GB" altLang="en-US" sz="3200" baseline="-25000" dirty="0">
                <a:latin typeface="Comic Sans MS" panose="030F0702030302020204" pitchFamily="66" charset="0"/>
              </a:rPr>
              <a:t>4</a:t>
            </a:r>
          </a:p>
          <a:p>
            <a:pPr marL="0" indent="0">
              <a:buNone/>
            </a:pPr>
            <a:endParaRPr lang="en-GB" altLang="en-US" sz="3200" baseline="-25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3200" dirty="0">
                <a:latin typeface="Comic Sans MS" panose="030F0702030302020204" pitchFamily="66" charset="0"/>
              </a:rPr>
              <a:t>5. (NH</a:t>
            </a:r>
            <a:r>
              <a:rPr lang="en-GB" altLang="en-US" sz="3200" baseline="-25000" dirty="0">
                <a:latin typeface="Comic Sans MS" panose="030F0702030302020204" pitchFamily="66" charset="0"/>
              </a:rPr>
              <a:t>4</a:t>
            </a:r>
            <a:r>
              <a:rPr lang="en-GB" altLang="en-US" sz="3200" dirty="0">
                <a:latin typeface="Comic Sans MS" panose="030F0702030302020204" pitchFamily="66" charset="0"/>
              </a:rPr>
              <a:t>)</a:t>
            </a:r>
            <a:r>
              <a:rPr lang="en-GB" altLang="en-US" sz="3200" baseline="-25000" dirty="0">
                <a:latin typeface="Comic Sans MS" panose="030F0702030302020204" pitchFamily="66" charset="0"/>
              </a:rPr>
              <a:t>2</a:t>
            </a:r>
            <a:r>
              <a:rPr lang="en-GB" altLang="en-US" sz="3200" dirty="0">
                <a:latin typeface="Comic Sans MS" panose="030F0702030302020204" pitchFamily="66" charset="0"/>
              </a:rPr>
              <a:t>SO</a:t>
            </a:r>
            <a:r>
              <a:rPr lang="en-GB" altLang="en-US" sz="3200" baseline="-25000" dirty="0">
                <a:latin typeface="Comic Sans MS" panose="030F0702030302020204" pitchFamily="66" charset="0"/>
              </a:rPr>
              <a:t>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C2D2FBBB-0CA3-4834-B7D8-79EF9379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313" y="2892425"/>
            <a:ext cx="8896350" cy="1143000"/>
          </a:xfrm>
        </p:spPr>
        <p:txBody>
          <a:bodyPr>
            <a:normAutofit fontScale="90000"/>
          </a:bodyPr>
          <a:lstStyle/>
          <a:p>
            <a:r>
              <a:rPr lang="en-GB" altLang="en-US" i="1"/>
              <a:t>“Moles (mol) is the measurement of chemical amounts.”  </a:t>
            </a:r>
            <a:br>
              <a:rPr lang="en-GB" altLang="en-US" i="1"/>
            </a:br>
            <a:br>
              <a:rPr lang="en-GB" altLang="en-US" i="1"/>
            </a:br>
            <a:r>
              <a:rPr lang="en-GB" altLang="en-US" sz="2700" i="1"/>
              <a:t>“One mole of a substance is equal to the A</a:t>
            </a:r>
            <a:r>
              <a:rPr lang="en-GB" altLang="en-US" sz="2700" i="1" baseline="-25000"/>
              <a:t>r</a:t>
            </a:r>
            <a:r>
              <a:rPr lang="en-GB" altLang="en-US" sz="2700" i="1"/>
              <a:t> or M</a:t>
            </a:r>
            <a:r>
              <a:rPr lang="en-GB" altLang="en-US" sz="2700" i="1" baseline="-25000"/>
              <a:t>r</a:t>
            </a:r>
            <a:r>
              <a:rPr lang="en-GB" altLang="en-US" sz="2700" i="1"/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CD12EE-6827-48DA-AE71-32D383868498}"/>
              </a:ext>
            </a:extLst>
          </p:cNvPr>
          <p:cNvSpPr/>
          <p:nvPr/>
        </p:nvSpPr>
        <p:spPr>
          <a:xfrm>
            <a:off x="4578462" y="1236890"/>
            <a:ext cx="322716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MOLES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8061C-233F-4B2C-B81E-0EB33C890F0F}"/>
              </a:ext>
            </a:extLst>
          </p:cNvPr>
          <p:cNvSpPr/>
          <p:nvPr/>
        </p:nvSpPr>
        <p:spPr>
          <a:xfrm>
            <a:off x="2847975" y="550943"/>
            <a:ext cx="299085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rgbClr val="9B2D1F">
                        <a:satMod val="155000"/>
                      </a:srgbClr>
                    </a:gs>
                    <a:gs pos="100000">
                      <a:srgbClr val="9B2D1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WORDS</a:t>
            </a:r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id="{040B4EF5-DC0E-4596-86B3-526193E52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15888"/>
            <a:ext cx="1522412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8F2FB394-60A6-4861-ADD9-0E940A742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63" y="115888"/>
            <a:ext cx="1257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DBFB5D-3FB3-4B2B-8A16-BC5C28FCE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0"/>
    </mc:Choice>
    <mc:Fallback>
      <p:transition spd="slow" advClick="0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Content Placeholder 5">
            <a:extLst>
              <a:ext uri="{FF2B5EF4-FFF2-40B4-BE49-F238E27FC236}">
                <a16:creationId xmlns:a16="http://schemas.microsoft.com/office/drawing/2014/main" id="{AEF6C6BF-B20A-45E2-A7C6-D2A2FC4FB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2560638"/>
            <a:ext cx="11407140" cy="2667000"/>
          </a:xfr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GB" sz="4400" dirty="0">
                <a:solidFill>
                  <a:srgbClr val="FFFF00"/>
                </a:solidFill>
              </a:rPr>
              <a:t>Number of moles = mass ÷ relative formula mass</a:t>
            </a:r>
            <a:endParaRPr lang="en-GB" sz="4800" baseline="30000" dirty="0">
              <a:solidFill>
                <a:srgbClr val="FFFF00"/>
              </a:solidFill>
            </a:endParaRPr>
          </a:p>
          <a:p>
            <a:pPr marL="0" indent="0" algn="ctr">
              <a:buNone/>
              <a:defRPr/>
            </a:pPr>
            <a:r>
              <a:rPr lang="en-GB" sz="4800" dirty="0">
                <a:solidFill>
                  <a:srgbClr val="FFFF00"/>
                </a:solidFill>
              </a:rPr>
              <a:t>n = m ÷ M</a:t>
            </a:r>
            <a:r>
              <a:rPr lang="en-GB" sz="4800" baseline="30000" dirty="0">
                <a:solidFill>
                  <a:srgbClr val="FFFF00"/>
                </a:solidFill>
              </a:rPr>
              <a:t>r</a:t>
            </a:r>
          </a:p>
          <a:p>
            <a:pPr marL="0" indent="0" algn="ctr">
              <a:buNone/>
              <a:defRPr/>
            </a:pPr>
            <a:endParaRPr lang="en-GB" sz="3600" baseline="30000" dirty="0">
              <a:solidFill>
                <a:srgbClr val="FFFF00"/>
              </a:solidFill>
            </a:endParaRPr>
          </a:p>
        </p:txBody>
      </p:sp>
      <p:sp>
        <p:nvSpPr>
          <p:cNvPr id="46083" name="TextBox 1">
            <a:extLst>
              <a:ext uri="{FF2B5EF4-FFF2-40B4-BE49-F238E27FC236}">
                <a16:creationId xmlns:a16="http://schemas.microsoft.com/office/drawing/2014/main" id="{BF1ECF55-FB5D-446C-82DC-28CA749DD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390" y="115888"/>
            <a:ext cx="39771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4400" b="1" u="sng" dirty="0">
                <a:solidFill>
                  <a:srgbClr val="000000"/>
                </a:solidFill>
              </a:rPr>
              <a:t>YOU</a:t>
            </a:r>
            <a:r>
              <a:rPr lang="en-GB" altLang="en-US" sz="4400" dirty="0">
                <a:solidFill>
                  <a:srgbClr val="000000"/>
                </a:solidFill>
              </a:rPr>
              <a:t> need to</a:t>
            </a:r>
          </a:p>
        </p:txBody>
      </p:sp>
      <p:sp>
        <p:nvSpPr>
          <p:cNvPr id="46084" name="TextBox 7">
            <a:extLst>
              <a:ext uri="{FF2B5EF4-FFF2-40B4-BE49-F238E27FC236}">
                <a16:creationId xmlns:a16="http://schemas.microsoft.com/office/drawing/2014/main" id="{D564B3A1-0BB7-4FB1-AFF6-603418511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7894" y="115889"/>
            <a:ext cx="4470719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GB" altLang="en-US" sz="4400" b="1" u="sng" dirty="0">
                <a:solidFill>
                  <a:srgbClr val="000000"/>
                </a:solidFill>
              </a:rPr>
              <a:t>RECALL</a:t>
            </a:r>
          </a:p>
          <a:p>
            <a:pPr algn="r"/>
            <a:r>
              <a:rPr lang="en-GB" altLang="en-US" sz="4400" b="1" dirty="0">
                <a:solidFill>
                  <a:srgbClr val="000000"/>
                </a:solidFill>
              </a:rPr>
              <a:t>&amp;</a:t>
            </a:r>
          </a:p>
          <a:p>
            <a:pPr algn="r"/>
            <a:r>
              <a:rPr lang="en-GB" altLang="en-US" sz="4400" b="1" u="sng" dirty="0">
                <a:solidFill>
                  <a:srgbClr val="000000"/>
                </a:solidFill>
              </a:rPr>
              <a:t>APPLY</a:t>
            </a:r>
            <a:endParaRPr lang="en-GB" altLang="en-US" sz="44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61194F-880E-4EE5-9D83-4BC96674D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5656" y="5506661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3000"/>
    </mc:Choice>
    <mc:Fallback>
      <p:transition spd="slow" advClick="0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1096</Words>
  <Application>Microsoft Office PowerPoint</Application>
  <PresentationFormat>Widescreen</PresentationFormat>
  <Paragraphs>182</Paragraphs>
  <Slides>22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Comic Sans MS</vt:lpstr>
      <vt:lpstr>Wingdings</vt:lpstr>
      <vt:lpstr>Office Theme</vt:lpstr>
      <vt:lpstr>PowerPoint Presentation</vt:lpstr>
      <vt:lpstr>Where are r.a.m. values found?</vt:lpstr>
      <vt:lpstr>Relative formula mass</vt:lpstr>
      <vt:lpstr>How is relative formula mass calculated?</vt:lpstr>
      <vt:lpstr>Relative formula mass</vt:lpstr>
      <vt:lpstr>Match the relative formula mass</vt:lpstr>
      <vt:lpstr>Calculate the relative formula masses of:</vt:lpstr>
      <vt:lpstr>“Moles (mol) is the measurement of chemical amounts.”    “One mole of a substance is equal to the Ar or Mr”</vt:lpstr>
      <vt:lpstr>PowerPoint Presentation</vt:lpstr>
      <vt:lpstr>n = m ÷ Mr </vt:lpstr>
      <vt:lpstr>Questions involving Moles These questions can ask you to do 1 of 2 possible calculations</vt:lpstr>
      <vt:lpstr>Questions involving Moles These questions can ask you to do 1 of 2 possible calculations</vt:lpstr>
      <vt:lpstr>PowerPoint Presentation</vt:lpstr>
      <vt:lpstr>Avogadro’s Number</vt:lpstr>
      <vt:lpstr>moles = molecules ÷ Avogadro’s number</vt:lpstr>
      <vt:lpstr>Calculate the percentage of an element in a compound</vt:lpstr>
      <vt:lpstr>How to calculate a percentage</vt:lpstr>
      <vt:lpstr>PowerPoint Presentation</vt:lpstr>
      <vt:lpstr>PowerPoint Presentation</vt:lpstr>
      <vt:lpstr>PowerPoint Presentation</vt:lpstr>
      <vt:lpstr>PowerPoint Presentation</vt:lpstr>
      <vt:lpstr>C3 Quantitative Chemistry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Toyne</dc:creator>
  <cp:lastModifiedBy>Kyle Toyne</cp:lastModifiedBy>
  <cp:revision>2</cp:revision>
  <dcterms:created xsi:type="dcterms:W3CDTF">2020-12-12T20:34:02Z</dcterms:created>
  <dcterms:modified xsi:type="dcterms:W3CDTF">2020-12-12T20:58:02Z</dcterms:modified>
</cp:coreProperties>
</file>