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4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8F5BE-46D8-4EC8-B32F-9FD643CBF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554AFC-536A-4A45-AC24-C327FA9EA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27A95-46D3-45A7-BD66-05E872FD8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5283-EAAF-4332-9FD4-8A66D313FBF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93AF4-775F-44AA-82E8-88FCAF02D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6CA3B-711B-4747-BB28-120D98C5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BD96-97E5-4454-9876-4672BA7D3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9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32852-7EA6-49EE-9053-FA2179233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F227C-3E3F-491E-BC49-63B1B63273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9F639-69EA-4877-9248-AB1F39CC6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5283-EAAF-4332-9FD4-8A66D313FBF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C843C-6BEF-44FE-86FE-D2C7DCC75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FC7DE-5C93-4241-9DC5-7AB89B535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BD96-97E5-4454-9876-4672BA7D3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BA01A-4EA7-49E2-882E-8D0C4C0C52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7A2464-28FA-4189-8B75-6715BCF94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8B92F-BF1F-47DB-A3BE-5423C2983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5283-EAAF-4332-9FD4-8A66D313FBF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5328C-EA1A-4108-B593-FE191FD28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36A01-3265-4016-B2FC-18938838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BD96-97E5-4454-9876-4672BA7D3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55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8F759-AFC8-4838-B8C0-B3C4FAD43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1BAE4-ECFF-4ED8-B9D0-55522E758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5BCB6-FFE4-4A5C-8920-86B888A25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5283-EAAF-4332-9FD4-8A66D313FBF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D8A5F-D50D-4F96-BA5C-DB9EBF04F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DEF8F-8F22-46A2-8DF0-A644FD19A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BD96-97E5-4454-9876-4672BA7D3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03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D486C-7B79-40EF-BC77-390C7250D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D46D66-60C8-4268-8D10-706E2ED38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A8065-7B05-48BF-AF6B-9C995808B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5283-EAAF-4332-9FD4-8A66D313FBF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F18C0-1BA7-469C-BAC0-919759DFB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363C0-0545-4AFE-BABC-DABB4831D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BD96-97E5-4454-9876-4672BA7D3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08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45416-75C2-4AE5-9B81-A42B2843A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B7DFC-67E5-4DB7-9011-5A8E1ADCB3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88F245-6AFC-4614-AF49-E1BD60077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3AD17-E28A-475F-918F-A3908AAA3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5283-EAAF-4332-9FD4-8A66D313FBF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B231F-4E84-4D1A-8D4D-52F4E6193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09833-1B38-4210-9E3E-B55985D1D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BD96-97E5-4454-9876-4672BA7D3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60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30961-3D04-4BA2-80A3-906BE4FA6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E3A7F-505A-4568-BF3B-FA4A192C2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DE20CD-23A6-43B0-83D6-34925114A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012F16-CDEB-4D65-80E7-8E9CB391A7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5399C1-979E-425D-9B5B-37C7C0C182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AE3F50-55D8-4AF3-87A9-5F8C716D0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5283-EAAF-4332-9FD4-8A66D313FBF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209A3A-CF73-45D7-A5D9-7AC09C0E2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3049ED-939C-4A94-8312-BFEC23382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BD96-97E5-4454-9876-4672BA7D3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11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01C39-E454-4F27-9313-86B6D923E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A78764-0FD0-4AC6-A291-21E2E1B53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5283-EAAF-4332-9FD4-8A66D313FBF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686282-10AF-4ECA-B45C-B62AC7628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49B123-17B5-42D1-9EBB-BCFAE7641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BD96-97E5-4454-9876-4672BA7D3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12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CB685E-AFA4-4D86-B6E5-94CFDF20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5283-EAAF-4332-9FD4-8A66D313FBF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CE9BE-6F9C-4928-A3D7-20ECF2F1C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FDEFBB-32E3-4D4D-B6AA-7AE609E0E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BD96-97E5-4454-9876-4672BA7D3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25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FD594-0D42-48F5-ABD5-A2B678341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04437-A399-4DE3-9219-4DB328047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2AB32-458E-4148-B127-E12AFA9D8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685E2-DE65-41DF-A7BB-37D2BB185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5283-EAAF-4332-9FD4-8A66D313FBF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12964-6051-489F-ADF0-0F322CB6D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33FE6-1EA4-49AF-BFEC-444BECF32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BD96-97E5-4454-9876-4672BA7D3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492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1BEF6-7506-4D5A-B892-CD9B4A840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B43CE7-CE8C-40AC-8ACF-7030AD1781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9A3A7D-4916-46FE-93B2-005DAB847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1D6A4-0D96-420A-9AE8-E3E31F1D1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5283-EAAF-4332-9FD4-8A66D313FBF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C7575B-B9B1-49BD-855C-D9BB84D77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7DB87C-C591-49F1-865D-2C3135DB3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BD96-97E5-4454-9876-4672BA7D3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90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DBED77-7E19-48A6-B73E-C03F4C11A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641CF-B714-4CB7-8BC1-E774DC868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8E429-D606-4E4F-80DD-E98F2E5F0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D5283-EAAF-4332-9FD4-8A66D313FBF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040F9-460B-4F52-92D6-7896D39B72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3C26A-C9EB-472A-94F5-3FA3A81838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2BD96-97E5-4454-9876-4672BA7D3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75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69661" y="40134"/>
            <a:ext cx="126376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Decide whether the statements are </a:t>
            </a:r>
            <a:r>
              <a:rPr lang="en-GB" sz="2800" b="1" dirty="0">
                <a:solidFill>
                  <a:srgbClr val="008000"/>
                </a:solidFill>
                <a:latin typeface="Comic Sans MS" panose="030F0702030302020204" pitchFamily="66" charset="0"/>
              </a:rPr>
              <a:t>true</a:t>
            </a:r>
            <a:r>
              <a:rPr lang="en-GB" sz="2800" dirty="0">
                <a:latin typeface="Comic Sans MS" panose="030F0702030302020204" pitchFamily="66" charset="0"/>
              </a:rPr>
              <a:t> or 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false</a:t>
            </a:r>
            <a:r>
              <a:rPr lang="en-GB" sz="2800" dirty="0">
                <a:latin typeface="Comic Sans MS" panose="030F0702030302020204" pitchFamily="66" charset="0"/>
              </a:rPr>
              <a:t>.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 </a:t>
            </a:r>
          </a:p>
          <a:p>
            <a:r>
              <a:rPr lang="en-GB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EXTENSION: </a:t>
            </a:r>
            <a:r>
              <a:rPr lang="en-GB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Correct the False ones.</a:t>
            </a:r>
            <a:endParaRPr lang="en-GB" sz="2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Hexagon 3"/>
          <p:cNvSpPr/>
          <p:nvPr/>
        </p:nvSpPr>
        <p:spPr>
          <a:xfrm>
            <a:off x="7770186" y="3833552"/>
            <a:ext cx="1674186" cy="1443264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dirty="0">
                <a:latin typeface="Comic Sans MS" panose="030F0702030302020204" pitchFamily="66" charset="0"/>
              </a:rPr>
              <a:t> Elements in Group 0 are reactive under normal conditions</a:t>
            </a:r>
          </a:p>
        </p:txBody>
      </p:sp>
      <p:sp>
        <p:nvSpPr>
          <p:cNvPr id="5" name="Hexagon 4"/>
          <p:cNvSpPr/>
          <p:nvPr/>
        </p:nvSpPr>
        <p:spPr>
          <a:xfrm>
            <a:off x="5069886" y="2350383"/>
            <a:ext cx="1674186" cy="1443264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dirty="0">
                <a:latin typeface="Comic Sans MS" panose="030F0702030302020204" pitchFamily="66" charset="0"/>
              </a:rPr>
              <a:t>The number of protons are equal to the number of electrons</a:t>
            </a:r>
          </a:p>
        </p:txBody>
      </p:sp>
      <p:sp>
        <p:nvSpPr>
          <p:cNvPr id="7" name="Hexagon 6"/>
          <p:cNvSpPr/>
          <p:nvPr/>
        </p:nvSpPr>
        <p:spPr>
          <a:xfrm>
            <a:off x="6420036" y="1609794"/>
            <a:ext cx="1674186" cy="1443264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500" dirty="0">
                <a:latin typeface="Comic Sans MS" panose="030F0702030302020204" pitchFamily="66" charset="0"/>
              </a:rPr>
              <a:t>The mass of the atom is found in the nucleus</a:t>
            </a:r>
          </a:p>
        </p:txBody>
      </p:sp>
      <p:sp>
        <p:nvSpPr>
          <p:cNvPr id="9" name="Hexagon 8"/>
          <p:cNvSpPr/>
          <p:nvPr/>
        </p:nvSpPr>
        <p:spPr>
          <a:xfrm>
            <a:off x="7770186" y="2350383"/>
            <a:ext cx="1674186" cy="1443264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dirty="0">
                <a:latin typeface="Comic Sans MS" panose="030F0702030302020204" pitchFamily="66" charset="0"/>
              </a:rPr>
              <a:t>Mixtures cannot be separated by a physical technique. </a:t>
            </a:r>
          </a:p>
        </p:txBody>
      </p:sp>
      <p:sp>
        <p:nvSpPr>
          <p:cNvPr id="10" name="Hexagon 9"/>
          <p:cNvSpPr/>
          <p:nvPr/>
        </p:nvSpPr>
        <p:spPr>
          <a:xfrm>
            <a:off x="3719736" y="3090973"/>
            <a:ext cx="1674186" cy="1443264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dirty="0">
                <a:latin typeface="Comic Sans MS" panose="030F0702030302020204" pitchFamily="66" charset="0"/>
              </a:rPr>
              <a:t>Protons are negatively charged</a:t>
            </a:r>
          </a:p>
        </p:txBody>
      </p:sp>
      <p:sp>
        <p:nvSpPr>
          <p:cNvPr id="11" name="Hexagon 10"/>
          <p:cNvSpPr/>
          <p:nvPr/>
        </p:nvSpPr>
        <p:spPr>
          <a:xfrm>
            <a:off x="6420036" y="3090973"/>
            <a:ext cx="1674186" cy="1443264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dirty="0">
                <a:latin typeface="Comic Sans MS" panose="030F0702030302020204" pitchFamily="66" charset="0"/>
              </a:rPr>
              <a:t>Electrons and neutrons are found in the nucleus </a:t>
            </a:r>
          </a:p>
        </p:txBody>
      </p:sp>
      <p:sp>
        <p:nvSpPr>
          <p:cNvPr id="13" name="Hexagon 12"/>
          <p:cNvSpPr/>
          <p:nvPr/>
        </p:nvSpPr>
        <p:spPr>
          <a:xfrm>
            <a:off x="5069886" y="3833552"/>
            <a:ext cx="1674186" cy="1443264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dirty="0">
                <a:latin typeface="Comic Sans MS" panose="030F0702030302020204" pitchFamily="66" charset="0"/>
              </a:rPr>
              <a:t>The number of neutrons is equal to the mass number + the atomic number</a:t>
            </a:r>
          </a:p>
        </p:txBody>
      </p:sp>
      <p:sp>
        <p:nvSpPr>
          <p:cNvPr id="14" name="Hexagon 13"/>
          <p:cNvSpPr/>
          <p:nvPr/>
        </p:nvSpPr>
        <p:spPr>
          <a:xfrm>
            <a:off x="6420036" y="4573658"/>
            <a:ext cx="1674186" cy="1443264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dirty="0">
                <a:latin typeface="Comic Sans MS" panose="030F0702030302020204" pitchFamily="66" charset="0"/>
              </a:rPr>
              <a:t>Protons are found on the electron shells</a:t>
            </a:r>
          </a:p>
        </p:txBody>
      </p:sp>
      <p:sp>
        <p:nvSpPr>
          <p:cNvPr id="15" name="Hexagon 14"/>
          <p:cNvSpPr/>
          <p:nvPr/>
        </p:nvSpPr>
        <p:spPr>
          <a:xfrm>
            <a:off x="3719736" y="4572152"/>
            <a:ext cx="1674186" cy="1443264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dirty="0">
                <a:latin typeface="Comic Sans MS" panose="030F0702030302020204" pitchFamily="66" charset="0"/>
              </a:rPr>
              <a:t>Electrons are positively charged</a:t>
            </a:r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52A9A79E-CE1D-460C-A4ED-19D6EA4CDAA1}"/>
              </a:ext>
            </a:extLst>
          </p:cNvPr>
          <p:cNvSpPr/>
          <p:nvPr/>
        </p:nvSpPr>
        <p:spPr>
          <a:xfrm>
            <a:off x="2369586" y="3812605"/>
            <a:ext cx="1674186" cy="1443264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dirty="0">
                <a:latin typeface="Comic Sans MS" panose="030F0702030302020204" pitchFamily="66" charset="0"/>
              </a:rPr>
              <a:t>Neutrons and protons have a mass of 1. </a:t>
            </a:r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BB6080B0-67F5-44F1-AA7C-8FF00F61D7B8}"/>
              </a:ext>
            </a:extLst>
          </p:cNvPr>
          <p:cNvSpPr/>
          <p:nvPr/>
        </p:nvSpPr>
        <p:spPr>
          <a:xfrm>
            <a:off x="2369586" y="2345655"/>
            <a:ext cx="1674186" cy="1443264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dirty="0">
                <a:latin typeface="Comic Sans MS" panose="030F0702030302020204" pitchFamily="66" charset="0"/>
              </a:rPr>
              <a:t>Electrons have almost no mass. </a:t>
            </a:r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4FB4599B-BC89-4249-8389-C3ABEA3A1E91}"/>
              </a:ext>
            </a:extLst>
          </p:cNvPr>
          <p:cNvSpPr/>
          <p:nvPr/>
        </p:nvSpPr>
        <p:spPr>
          <a:xfrm>
            <a:off x="9118927" y="3090973"/>
            <a:ext cx="2093903" cy="1443264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dirty="0">
                <a:latin typeface="Comic Sans MS" panose="030F0702030302020204" pitchFamily="66" charset="0"/>
              </a:rPr>
              <a:t>Chromatography can separate compounds chemically joined. </a:t>
            </a:r>
          </a:p>
        </p:txBody>
      </p:sp>
      <p:sp>
        <p:nvSpPr>
          <p:cNvPr id="19" name="Hexagon 18">
            <a:extLst>
              <a:ext uri="{FF2B5EF4-FFF2-40B4-BE49-F238E27FC236}">
                <a16:creationId xmlns:a16="http://schemas.microsoft.com/office/drawing/2014/main" id="{BF42BED2-FD81-4250-9624-D69CF1481AE2}"/>
              </a:ext>
            </a:extLst>
          </p:cNvPr>
          <p:cNvSpPr/>
          <p:nvPr/>
        </p:nvSpPr>
        <p:spPr>
          <a:xfrm>
            <a:off x="9118928" y="4554446"/>
            <a:ext cx="1674186" cy="1443264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dirty="0">
                <a:latin typeface="Comic Sans MS" panose="030F0702030302020204" pitchFamily="66" charset="0"/>
              </a:rPr>
              <a:t>Distillation uses the difference in boiling points to separate liquids</a:t>
            </a:r>
          </a:p>
        </p:txBody>
      </p:sp>
      <p:sp>
        <p:nvSpPr>
          <p:cNvPr id="20" name="Hexagon 19">
            <a:extLst>
              <a:ext uri="{FF2B5EF4-FFF2-40B4-BE49-F238E27FC236}">
                <a16:creationId xmlns:a16="http://schemas.microsoft.com/office/drawing/2014/main" id="{B8100C41-CC2C-4BC3-A8AA-04543F8864C4}"/>
              </a:ext>
            </a:extLst>
          </p:cNvPr>
          <p:cNvSpPr/>
          <p:nvPr/>
        </p:nvSpPr>
        <p:spPr>
          <a:xfrm>
            <a:off x="1019436" y="2911452"/>
            <a:ext cx="1674186" cy="1778620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dirty="0">
                <a:latin typeface="Comic Sans MS" panose="030F0702030302020204" pitchFamily="66" charset="0"/>
              </a:rPr>
              <a:t>The elements in group 0 don’t react because they have full outer shells</a:t>
            </a:r>
          </a:p>
        </p:txBody>
      </p:sp>
      <p:sp>
        <p:nvSpPr>
          <p:cNvPr id="21" name="Hexagon 20">
            <a:extLst>
              <a:ext uri="{FF2B5EF4-FFF2-40B4-BE49-F238E27FC236}">
                <a16:creationId xmlns:a16="http://schemas.microsoft.com/office/drawing/2014/main" id="{AB523C54-ED84-4974-98CB-380C754334A8}"/>
              </a:ext>
            </a:extLst>
          </p:cNvPr>
          <p:cNvSpPr/>
          <p:nvPr/>
        </p:nvSpPr>
        <p:spPr>
          <a:xfrm>
            <a:off x="3719736" y="1609794"/>
            <a:ext cx="1674186" cy="1443264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dirty="0">
                <a:latin typeface="Comic Sans MS" panose="030F0702030302020204" pitchFamily="66" charset="0"/>
              </a:rPr>
              <a:t>The density in group 0 decreases as you go down the group. </a:t>
            </a:r>
          </a:p>
        </p:txBody>
      </p:sp>
    </p:spTree>
    <p:extLst>
      <p:ext uri="{BB962C8B-B14F-4D97-AF65-F5344CB8AC3E}">
        <p14:creationId xmlns:p14="http://schemas.microsoft.com/office/powerpoint/2010/main" val="328120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0000"/>
    </mc:Choice>
    <mc:Fallback xmlns="">
      <p:transition spd="slow" advTm="33000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152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Toyne</dc:creator>
  <cp:lastModifiedBy>Kyle Toyne</cp:lastModifiedBy>
  <cp:revision>1</cp:revision>
  <dcterms:created xsi:type="dcterms:W3CDTF">2021-01-09T10:38:13Z</dcterms:created>
  <dcterms:modified xsi:type="dcterms:W3CDTF">2021-01-09T10:46:07Z</dcterms:modified>
</cp:coreProperties>
</file>