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76F8-0BD4-4382-8907-B6DDCE1507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75D0-FEF9-401E-B641-578D405BC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99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76F8-0BD4-4382-8907-B6DDCE1507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75D0-FEF9-401E-B641-578D405BC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5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76F8-0BD4-4382-8907-B6DDCE1507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75D0-FEF9-401E-B641-578D405BC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52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76F8-0BD4-4382-8907-B6DDCE1507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75D0-FEF9-401E-B641-578D405BC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14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76F8-0BD4-4382-8907-B6DDCE1507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75D0-FEF9-401E-B641-578D405BC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111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76F8-0BD4-4382-8907-B6DDCE1507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75D0-FEF9-401E-B641-578D405BC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06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76F8-0BD4-4382-8907-B6DDCE1507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75D0-FEF9-401E-B641-578D405BC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18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76F8-0BD4-4382-8907-B6DDCE1507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75D0-FEF9-401E-B641-578D405BC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56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76F8-0BD4-4382-8907-B6DDCE1507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75D0-FEF9-401E-B641-578D405BC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66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76F8-0BD4-4382-8907-B6DDCE1507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75D0-FEF9-401E-B641-578D405BC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020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476F8-0BD4-4382-8907-B6DDCE1507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975D0-FEF9-401E-B641-578D405BC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77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476F8-0BD4-4382-8907-B6DDCE1507C9}" type="datetimeFigureOut">
              <a:rPr lang="en-GB" smtClean="0"/>
              <a:t>08/10/2017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975D0-FEF9-401E-B641-578D405BC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00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Practical Skills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Practicals</a:t>
            </a:r>
            <a:r>
              <a:rPr lang="en-GB" dirty="0" smtClean="0"/>
              <a:t> 1-3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782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Practical 2 (triple only): Investigate the effectiveness of different materials as thermal insulators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8000" y="2418418"/>
            <a:ext cx="4002000" cy="316575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graph shows Julie’s results.  </a:t>
            </a:r>
          </a:p>
          <a:p>
            <a:pPr marL="0" indent="0">
              <a:buNone/>
            </a:pPr>
            <a:r>
              <a:rPr lang="en-GB" dirty="0" smtClean="0"/>
              <a:t>9. What do we call the point at thickness 1.5cm?</a:t>
            </a:r>
          </a:p>
          <a:p>
            <a:pPr marL="0" indent="0">
              <a:buNone/>
            </a:pPr>
            <a:r>
              <a:rPr lang="en-GB" dirty="0" smtClean="0"/>
              <a:t>10. What should Julie have done about it?</a:t>
            </a:r>
          </a:p>
          <a:p>
            <a:pPr marL="0" indent="0">
              <a:buNone/>
            </a:pPr>
            <a:r>
              <a:rPr lang="en-GB" dirty="0" smtClean="0"/>
              <a:t>11. What conclusion should Julie draw from these results?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153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2: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Because plastic is a good insulator, and it contains air pockets which prevent conduction and convection</a:t>
            </a:r>
          </a:p>
          <a:p>
            <a:pPr marL="514350" indent="-514350">
              <a:buAutoNum type="arabicPeriod"/>
            </a:pPr>
            <a:r>
              <a:rPr lang="en-GB" dirty="0" smtClean="0"/>
              <a:t>Wrap a beaker in the insulating material. Fill with hot water and measure the start temperature with a thermometer. Time 5 minutes with a stopwatch then measure the end temperature. Repeat with each different material.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GB" dirty="0" smtClean="0"/>
              <a:t>3. 6.5, 15, 13.5, 24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4. Bar chart</a:t>
            </a:r>
          </a:p>
          <a:p>
            <a:pPr marL="0" indent="0">
              <a:buNone/>
            </a:pPr>
            <a:r>
              <a:rPr lang="en-GB" dirty="0" smtClean="0"/>
              <a:t>5. Bubble wrap is the best insulator. Aluminium foil is the worst insulator.</a:t>
            </a:r>
          </a:p>
          <a:p>
            <a:pPr marL="0" indent="0">
              <a:buNone/>
            </a:pPr>
            <a:r>
              <a:rPr lang="en-GB" dirty="0" smtClean="0"/>
              <a:t>6. Number of layers of bubble wrap</a:t>
            </a:r>
          </a:p>
          <a:p>
            <a:pPr marL="0" indent="0">
              <a:buNone/>
            </a:pPr>
            <a:r>
              <a:rPr lang="en-GB" dirty="0" smtClean="0"/>
              <a:t>7. Temperature change </a:t>
            </a:r>
          </a:p>
          <a:p>
            <a:pPr marL="0" indent="0">
              <a:buNone/>
            </a:pPr>
            <a:r>
              <a:rPr lang="en-GB" dirty="0" smtClean="0"/>
              <a:t>8. Time, type of material, start temperature.</a:t>
            </a:r>
          </a:p>
          <a:p>
            <a:pPr marL="0" indent="0">
              <a:buNone/>
            </a:pPr>
            <a:r>
              <a:rPr lang="en-GB" dirty="0" smtClean="0"/>
              <a:t>9. Anomalous</a:t>
            </a:r>
          </a:p>
          <a:p>
            <a:pPr marL="0" indent="0">
              <a:buNone/>
            </a:pPr>
            <a:r>
              <a:rPr lang="en-GB" dirty="0" smtClean="0"/>
              <a:t>10. She should have repeated that measurement</a:t>
            </a:r>
          </a:p>
          <a:p>
            <a:pPr marL="0" indent="0">
              <a:buNone/>
            </a:pPr>
            <a:r>
              <a:rPr lang="en-GB" dirty="0" smtClean="0"/>
              <a:t>11. The thicker the bubble wrap, the less the temperature change.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9082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3: Investigate factors affecting the resistance of a circuit.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Bob is investigating how the length of a wire affects its resistance.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the independent variable?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the dependent variable?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are the control variables?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do you predict he will find?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equipment should he use to measure the length of wire?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risks does this experiment have?</a:t>
            </a:r>
          </a:p>
        </p:txBody>
      </p:sp>
    </p:spTree>
    <p:extLst>
      <p:ext uri="{BB962C8B-B14F-4D97-AF65-F5344CB8AC3E}">
        <p14:creationId xmlns:p14="http://schemas.microsoft.com/office/powerpoint/2010/main" val="225207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3: Investigate factors affecting the resistance of a circuit.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73658895"/>
              </p:ext>
            </p:extLst>
          </p:nvPr>
        </p:nvGraphicFramePr>
        <p:xfrm>
          <a:off x="838200" y="1825625"/>
          <a:ext cx="5181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Length of wire /cm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Resistance  / </a:t>
                      </a:r>
                      <a:r>
                        <a:rPr lang="el-GR" dirty="0" smtClean="0"/>
                        <a:t>Ω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70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9.0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10.1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are Bob’s results.</a:t>
            </a:r>
          </a:p>
          <a:p>
            <a:pPr marL="0" indent="0">
              <a:buNone/>
            </a:pPr>
            <a:r>
              <a:rPr lang="en-GB" dirty="0" smtClean="0"/>
              <a:t>7. Draw a graph of these results.</a:t>
            </a:r>
          </a:p>
          <a:p>
            <a:pPr marL="0" indent="0">
              <a:buNone/>
            </a:pPr>
            <a:r>
              <a:rPr lang="en-GB" dirty="0" smtClean="0"/>
              <a:t>8. What conclusion can Bob draw from these results?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4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3: Investigate factors affecting the resistance of a circuit.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Bob wants to investigate what happens to the total resistance when you put resistors in series and parallel combinations.</a:t>
            </a:r>
          </a:p>
          <a:p>
            <a:pPr marL="0" indent="0">
              <a:buNone/>
            </a:pPr>
            <a:r>
              <a:rPr lang="en-GB" dirty="0" smtClean="0"/>
              <a:t>9. What equipment does he need?</a:t>
            </a:r>
          </a:p>
          <a:p>
            <a:pPr marL="0" indent="0">
              <a:buNone/>
            </a:pPr>
            <a:r>
              <a:rPr lang="en-GB" dirty="0" smtClean="0"/>
              <a:t>10. Draw a circuit diagram to show the circuit he should set up to find the resistance of 3 resistors in series.</a:t>
            </a:r>
          </a:p>
          <a:p>
            <a:pPr marL="0" indent="0">
              <a:buNone/>
            </a:pPr>
            <a:r>
              <a:rPr lang="en-GB" dirty="0" smtClean="0"/>
              <a:t>11. Draw a circuit diagram to show the circuit he should set up to find the resistance of 3 resistors in parallel.</a:t>
            </a:r>
          </a:p>
        </p:txBody>
      </p:sp>
    </p:spTree>
    <p:extLst>
      <p:ext uri="{BB962C8B-B14F-4D97-AF65-F5344CB8AC3E}">
        <p14:creationId xmlns:p14="http://schemas.microsoft.com/office/powerpoint/2010/main" val="305188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3: Answers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The length of wire</a:t>
            </a:r>
          </a:p>
          <a:p>
            <a:pPr marL="514350" indent="-514350">
              <a:buAutoNum type="arabicPeriod"/>
            </a:pPr>
            <a:r>
              <a:rPr lang="en-GB" dirty="0" smtClean="0"/>
              <a:t>The resistance of the wire</a:t>
            </a:r>
          </a:p>
          <a:p>
            <a:pPr marL="514350" indent="-514350">
              <a:buAutoNum type="arabicPeriod"/>
            </a:pPr>
            <a:r>
              <a:rPr lang="en-GB" dirty="0" smtClean="0"/>
              <a:t>Temperature, material of wire, thickness of wire</a:t>
            </a:r>
          </a:p>
          <a:p>
            <a:pPr marL="514350" indent="-514350">
              <a:buAutoNum type="arabicPeriod"/>
            </a:pPr>
            <a:r>
              <a:rPr lang="en-GB" dirty="0" smtClean="0"/>
              <a:t>The longer the wire, the greater the resistance.</a:t>
            </a:r>
          </a:p>
          <a:p>
            <a:pPr marL="514350" indent="-514350">
              <a:buAutoNum type="arabicPeriod"/>
            </a:pPr>
            <a:r>
              <a:rPr lang="en-GB" dirty="0" smtClean="0"/>
              <a:t>Ruler/ meter ruler</a:t>
            </a:r>
          </a:p>
          <a:p>
            <a:pPr marL="514350" indent="-514350">
              <a:buAutoNum type="arabicPeriod"/>
            </a:pPr>
            <a:r>
              <a:rPr lang="en-GB" dirty="0" smtClean="0"/>
              <a:t>The wire will get hot and could cause burns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7. Graph</a:t>
            </a:r>
          </a:p>
          <a:p>
            <a:pPr marL="0" indent="0">
              <a:buNone/>
            </a:pPr>
            <a:r>
              <a:rPr lang="en-GB" dirty="0" smtClean="0"/>
              <a:t>8. Resistance is directly proportional to length</a:t>
            </a:r>
          </a:p>
          <a:p>
            <a:pPr marL="0" indent="0">
              <a:buNone/>
            </a:pPr>
            <a:r>
              <a:rPr lang="en-GB" dirty="0" smtClean="0"/>
              <a:t>9. Batteries/power supply, 4 identical resistors, voltmeter, ammeter, connecting leads</a:t>
            </a:r>
          </a:p>
        </p:txBody>
      </p:sp>
    </p:spTree>
    <p:extLst>
      <p:ext uri="{BB962C8B-B14F-4D97-AF65-F5344CB8AC3E}">
        <p14:creationId xmlns:p14="http://schemas.microsoft.com/office/powerpoint/2010/main" val="391560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1: Determining the specific heat capacity of materials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𝑆𝑝𝑒𝑐𝑖𝑓𝑖𝑐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h𝑒𝑎𝑡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𝑐𝑎𝑝𝑎𝑐𝑖𝑡𝑦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𝐸𝑛𝑒𝑟𝑔𝑦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𝑚𝑎𝑠𝑠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 ×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𝑡𝑒𝑚𝑝𝑒𝑟𝑎𝑡𝑢𝑟𝑒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𝑐h𝑎𝑛𝑔𝑒</m:t>
                          </m:r>
                        </m:den>
                      </m:f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1. What equipment should be used to measure mass?</a:t>
                </a:r>
              </a:p>
              <a:p>
                <a:pPr marL="0" indent="0">
                  <a:buNone/>
                </a:pPr>
                <a:r>
                  <a:rPr lang="en-GB" dirty="0" smtClean="0"/>
                  <a:t>2. What equipment should be used to measure temperature change?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Energy is calculated using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𝐸𝑛𝑒𝑟𝑔𝑦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𝑉𝑜𝑙𝑡𝑎𝑔𝑒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 ×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𝐶𝑢𝑟𝑟𝑒𝑛𝑡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𝑡𝑖𝑚𝑒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3. What equipment should be used to measure time?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2405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1: Determining the specific heat capacity of 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Jack is completing practical 1.  He takes an empty calorimeter and measures the mass (506g) he then fills it up with water and measures the mass again (556g).  </a:t>
            </a:r>
          </a:p>
          <a:p>
            <a:pPr marL="0" indent="0">
              <a:buNone/>
            </a:pPr>
            <a:r>
              <a:rPr lang="en-GB" dirty="0" smtClean="0"/>
              <a:t>4. Why does he do this?</a:t>
            </a:r>
          </a:p>
          <a:p>
            <a:pPr marL="0" indent="0">
              <a:buNone/>
            </a:pPr>
            <a:r>
              <a:rPr lang="en-GB" dirty="0" smtClean="0"/>
              <a:t>5. How much water does he have?</a:t>
            </a:r>
          </a:p>
          <a:p>
            <a:pPr marL="0" indent="0">
              <a:buNone/>
            </a:pPr>
            <a:r>
              <a:rPr lang="en-GB" dirty="0" smtClean="0"/>
              <a:t>He measures the start temperature of the water. Then puts an electric heater into the water.  He puts a lid on the water.</a:t>
            </a:r>
          </a:p>
          <a:p>
            <a:pPr marL="514350" indent="-514350">
              <a:buAutoNum type="arabicPeriod" startAt="6"/>
            </a:pPr>
            <a:r>
              <a:rPr lang="en-GB" dirty="0" smtClean="0"/>
              <a:t>Why does he put a lid on?</a:t>
            </a:r>
          </a:p>
          <a:p>
            <a:pPr marL="514350" indent="-514350">
              <a:buAutoNum type="arabicPeriod" startAt="6"/>
            </a:pPr>
            <a:r>
              <a:rPr lang="en-GB" dirty="0" smtClean="0"/>
              <a:t>What safety measures should Jack take?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2582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1: Determining the specific heat capacity of 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As the water heats up, Jack notes that the voltage of the heater is 1.5V and the current is 2A.  Jack heats the water for 3 minutes. It heats from 21</a:t>
            </a:r>
            <a:r>
              <a:rPr lang="en-GB" baseline="30000" dirty="0" smtClean="0"/>
              <a:t>o</a:t>
            </a:r>
            <a:r>
              <a:rPr lang="en-GB" dirty="0" smtClean="0"/>
              <a:t>C to 25</a:t>
            </a:r>
            <a:r>
              <a:rPr lang="en-GB" baseline="30000" dirty="0" smtClean="0"/>
              <a:t>o</a:t>
            </a:r>
            <a:r>
              <a:rPr lang="en-GB" dirty="0" smtClean="0"/>
              <a:t>C.</a:t>
            </a:r>
          </a:p>
          <a:p>
            <a:pPr marL="0" indent="0">
              <a:buNone/>
            </a:pPr>
            <a:r>
              <a:rPr lang="en-GB" dirty="0" smtClean="0"/>
              <a:t>8. How much energy has Jack put into the water?</a:t>
            </a:r>
          </a:p>
          <a:p>
            <a:pPr marL="0" indent="0">
              <a:buNone/>
            </a:pPr>
            <a:r>
              <a:rPr lang="en-GB" dirty="0" smtClean="0"/>
              <a:t>9. What is the temperature change?</a:t>
            </a:r>
          </a:p>
          <a:p>
            <a:pPr marL="0" indent="0">
              <a:buNone/>
            </a:pPr>
            <a:r>
              <a:rPr lang="en-GB" dirty="0" smtClean="0"/>
              <a:t>10. What specific heat capacity does Jack calculate?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972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1: Determining the specific heat capacity of materials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Jack looks in a textbook to find out how close his result is to the actual value.  It is 2,400 J/</a:t>
            </a:r>
            <a:r>
              <a:rPr lang="en-GB" dirty="0" err="1" smtClean="0"/>
              <a:t>kg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11. What is the percentage difference between Jack’s value and the textbook answer?</a:t>
            </a:r>
          </a:p>
          <a:p>
            <a:pPr marL="0" indent="0">
              <a:buNone/>
            </a:pPr>
            <a:r>
              <a:rPr lang="en-GB" dirty="0" smtClean="0"/>
              <a:t>12. Why is Jack’s value different from the textbook value?</a:t>
            </a:r>
          </a:p>
          <a:p>
            <a:pPr marL="0" indent="0">
              <a:buNone/>
            </a:pPr>
            <a:r>
              <a:rPr lang="en-GB" dirty="0" smtClean="0"/>
              <a:t>13. What should Jack do to improve his answer?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4099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1: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878859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A balance</a:t>
            </a:r>
          </a:p>
          <a:p>
            <a:pPr marL="514350" indent="-514350">
              <a:buAutoNum type="arabicPeriod"/>
            </a:pPr>
            <a:r>
              <a:rPr lang="en-GB" dirty="0" smtClean="0"/>
              <a:t>A thermometer</a:t>
            </a:r>
          </a:p>
          <a:p>
            <a:pPr marL="514350" indent="-514350">
              <a:buAutoNum type="arabicPeriod"/>
            </a:pPr>
            <a:r>
              <a:rPr lang="en-GB" dirty="0" smtClean="0"/>
              <a:t>A stopwatch</a:t>
            </a:r>
          </a:p>
          <a:p>
            <a:pPr marL="514350" indent="-514350">
              <a:buAutoNum type="arabicPeriod"/>
            </a:pPr>
            <a:r>
              <a:rPr lang="en-GB" dirty="0" smtClean="0"/>
              <a:t>To find the mass of water</a:t>
            </a:r>
          </a:p>
          <a:p>
            <a:pPr marL="514350" indent="-514350">
              <a:buAutoNum type="arabicPeriod"/>
            </a:pPr>
            <a:r>
              <a:rPr lang="en-GB" dirty="0" smtClean="0"/>
              <a:t>50g / 0.050kg</a:t>
            </a:r>
          </a:p>
          <a:p>
            <a:pPr marL="514350" indent="-514350">
              <a:buAutoNum type="arabicPeriod"/>
            </a:pPr>
            <a:r>
              <a:rPr lang="en-GB" dirty="0" smtClean="0"/>
              <a:t>To reduce heat loss by convection/evaporation</a:t>
            </a:r>
          </a:p>
          <a:p>
            <a:pPr marL="514350" indent="-514350">
              <a:buAutoNum type="arabicPeriod"/>
            </a:pPr>
            <a:r>
              <a:rPr lang="en-GB" dirty="0" smtClean="0"/>
              <a:t>Do not touch the heater while it is on.</a:t>
            </a:r>
          </a:p>
          <a:p>
            <a:pPr marL="514350" indent="-514350">
              <a:buAutoNum type="arabicPeriod"/>
            </a:pPr>
            <a:r>
              <a:rPr lang="en-GB" dirty="0" smtClean="0"/>
              <a:t>1.5 x 2 x 180 = 540J</a:t>
            </a:r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9. 4 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10. 2,700 J/</a:t>
            </a:r>
            <a:r>
              <a:rPr lang="en-GB" dirty="0" err="1" smtClean="0"/>
              <a:t>kg</a:t>
            </a:r>
            <a:r>
              <a:rPr lang="en-GB" baseline="30000" dirty="0" err="1" smtClean="0"/>
              <a:t>o</a:t>
            </a:r>
            <a:r>
              <a:rPr lang="en-GB" dirty="0" err="1" smtClean="0"/>
              <a:t>C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11. (300/2400)* 100% = 12.5%</a:t>
            </a:r>
          </a:p>
          <a:p>
            <a:pPr marL="0" indent="0">
              <a:buNone/>
            </a:pPr>
            <a:r>
              <a:rPr lang="en-GB" dirty="0" smtClean="0"/>
              <a:t>12. Because some energy has been lost to the surroundings</a:t>
            </a:r>
          </a:p>
          <a:p>
            <a:pPr marL="0" indent="0">
              <a:buNone/>
            </a:pPr>
            <a:r>
              <a:rPr lang="en-GB" dirty="0" smtClean="0"/>
              <a:t>13. Increase the amount of insulation around the calorimeter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24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Practical 2 (triple only): Investigate the effectiveness of different materials as thermal insulators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Julie is completing practical 2. She is investigating the effectiveness of bubble wrap, cardboard, newspaper and aluminium foil as insulators. Julie thinks that bubble wrap will be the most effective.</a:t>
            </a:r>
          </a:p>
          <a:p>
            <a:pPr marL="514350" indent="-514350">
              <a:buAutoNum type="arabicPeriod"/>
            </a:pPr>
            <a:r>
              <a:rPr lang="en-GB" dirty="0" smtClean="0"/>
              <a:t>Why does Julie think that bubble wrap will be the most effective.</a:t>
            </a:r>
          </a:p>
          <a:p>
            <a:pPr marL="514350" indent="-514350">
              <a:buAutoNum type="arabicPeriod"/>
            </a:pPr>
            <a:r>
              <a:rPr lang="en-GB" dirty="0" smtClean="0"/>
              <a:t>Write a plan for Julie’s investigation.</a:t>
            </a:r>
          </a:p>
        </p:txBody>
      </p:sp>
    </p:spTree>
    <p:extLst>
      <p:ext uri="{BB962C8B-B14F-4D97-AF65-F5344CB8AC3E}">
        <p14:creationId xmlns:p14="http://schemas.microsoft.com/office/powerpoint/2010/main" val="96239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Practical 2 (triple only): Investigate the effectiveness of different materials as thermal insulators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347267"/>
              </p:ext>
            </p:extLst>
          </p:nvPr>
        </p:nvGraphicFramePr>
        <p:xfrm>
          <a:off x="451022" y="1940955"/>
          <a:ext cx="5562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686"/>
                <a:gridCol w="1510614"/>
                <a:gridCol w="1463246"/>
                <a:gridCol w="131805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Material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Temperature Change 1 /</a:t>
                      </a:r>
                      <a:r>
                        <a:rPr lang="en-GB" baseline="30000" dirty="0" err="1" smtClean="0"/>
                        <a:t>o</a:t>
                      </a:r>
                      <a:r>
                        <a:rPr lang="en-GB" dirty="0" err="1" smtClean="0"/>
                        <a:t>C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Temperature Change 2 /</a:t>
                      </a:r>
                      <a:r>
                        <a:rPr lang="en-GB" baseline="30000" dirty="0" err="1" smtClean="0"/>
                        <a:t>o</a:t>
                      </a:r>
                      <a:r>
                        <a:rPr lang="en-GB" dirty="0" err="1" smtClean="0"/>
                        <a:t>C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Mean /</a:t>
                      </a:r>
                      <a:r>
                        <a:rPr lang="en-GB" baseline="30000" dirty="0" err="1" smtClean="0"/>
                        <a:t>o</a:t>
                      </a:r>
                      <a:r>
                        <a:rPr lang="en-GB" dirty="0" err="1" smtClean="0"/>
                        <a:t>C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Bubble Wrap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Cardboard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Newspaper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Aluminium foil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These are Julie’s results</a:t>
            </a:r>
          </a:p>
          <a:p>
            <a:pPr marL="0" indent="0">
              <a:buNone/>
            </a:pPr>
            <a:r>
              <a:rPr lang="en-GB" dirty="0" smtClean="0"/>
              <a:t>3. Calculate the mean values</a:t>
            </a:r>
          </a:p>
          <a:p>
            <a:pPr marL="0" indent="0">
              <a:buNone/>
            </a:pPr>
            <a:r>
              <a:rPr lang="en-GB" dirty="0" smtClean="0"/>
              <a:t>4. Draw a bar chart of the results</a:t>
            </a:r>
          </a:p>
          <a:p>
            <a:pPr marL="0" indent="0">
              <a:buNone/>
            </a:pPr>
            <a:r>
              <a:rPr lang="en-GB" dirty="0" smtClean="0"/>
              <a:t>5. What conclusion can Julie draw.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209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Practical 2 (triple only): Investigate the effectiveness of different materials as thermal insulators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Julie then wants to investigate how the number of sheets of bubble wrap affect how good an insulator it is.</a:t>
            </a:r>
          </a:p>
          <a:p>
            <a:pPr marL="0" indent="0">
              <a:buNone/>
            </a:pPr>
            <a:r>
              <a:rPr lang="en-GB" dirty="0" smtClean="0"/>
              <a:t>6. What will be her independent variable?</a:t>
            </a:r>
          </a:p>
          <a:p>
            <a:pPr marL="0" indent="0">
              <a:buNone/>
            </a:pPr>
            <a:r>
              <a:rPr lang="en-GB" dirty="0" smtClean="0"/>
              <a:t>7. What will her dependent variable be?</a:t>
            </a:r>
          </a:p>
          <a:p>
            <a:pPr marL="0" indent="0">
              <a:buNone/>
            </a:pPr>
            <a:r>
              <a:rPr lang="en-GB" dirty="0" smtClean="0"/>
              <a:t>8. What variables should she control?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94268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1033</Words>
  <Application>Microsoft Office PowerPoint</Application>
  <PresentationFormat>Widescreen</PresentationFormat>
  <Paragraphs>137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Office Theme</vt:lpstr>
      <vt:lpstr>Practical Skills Revision</vt:lpstr>
      <vt:lpstr>Practical 1: Determining the specific heat capacity of materials</vt:lpstr>
      <vt:lpstr>Practical 1: Determining the specific heat capacity of materials</vt:lpstr>
      <vt:lpstr>Practical 1: Determining the specific heat capacity of materials</vt:lpstr>
      <vt:lpstr>Practical 1: Determining the specific heat capacity of materials</vt:lpstr>
      <vt:lpstr>Practical 1: Answers</vt:lpstr>
      <vt:lpstr>Practical 2 (triple only): Investigate the effectiveness of different materials as thermal insulators</vt:lpstr>
      <vt:lpstr>Practical 2 (triple only): Investigate the effectiveness of different materials as thermal insulators</vt:lpstr>
      <vt:lpstr>Practical 2 (triple only): Investigate the effectiveness of different materials as thermal insulators</vt:lpstr>
      <vt:lpstr>Practical 2 (triple only): Investigate the effectiveness of different materials as thermal insulators</vt:lpstr>
      <vt:lpstr>Practical 2: Answers</vt:lpstr>
      <vt:lpstr>Practical 3: Investigate factors affecting the resistance of a circuit.</vt:lpstr>
      <vt:lpstr>Practical 3: Investigate factors affecting the resistance of a circuit.</vt:lpstr>
      <vt:lpstr>Practical 3: Investigate factors affecting the resistance of a circuit.</vt:lpstr>
      <vt:lpstr>Practical 3: Answers</vt:lpstr>
    </vt:vector>
  </TitlesOfParts>
  <Company>Rutlish Scool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Skills Revision</dc:title>
  <dc:creator>Helen Ryan</dc:creator>
  <cp:lastModifiedBy>Helen Ryan</cp:lastModifiedBy>
  <cp:revision>11</cp:revision>
  <dcterms:created xsi:type="dcterms:W3CDTF">2017-10-08T12:20:34Z</dcterms:created>
  <dcterms:modified xsi:type="dcterms:W3CDTF">2017-10-08T14:07:59Z</dcterms:modified>
</cp:coreProperties>
</file>