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0C685-6B9F-49B5-8630-F744EB1BDE04}" type="datetimeFigureOut">
              <a:rPr lang="en-GB" smtClean="0"/>
              <a:t>28/09/2020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27271-C008-44A8-ABCB-C22808654328}" type="slidenum">
              <a:rPr lang="en-GB" smtClean="0"/>
              <a:t>‹#›</a:t>
            </a:fld>
            <a:endParaRPr lang="en-GB"/>
          </a:p>
        </p:txBody>
      </p:sp>
    </p:spTree>
    <p:extLst>
      <p:ext uri="{BB962C8B-B14F-4D97-AF65-F5344CB8AC3E}">
        <p14:creationId xmlns:p14="http://schemas.microsoft.com/office/powerpoint/2010/main" val="175876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3127271-C008-44A8-ABCB-C22808654328}" type="slidenum">
              <a:rPr lang="en-GB" smtClean="0"/>
              <a:t>1</a:t>
            </a:fld>
            <a:endParaRPr lang="en-GB"/>
          </a:p>
        </p:txBody>
      </p:sp>
    </p:spTree>
    <p:extLst>
      <p:ext uri="{BB962C8B-B14F-4D97-AF65-F5344CB8AC3E}">
        <p14:creationId xmlns:p14="http://schemas.microsoft.com/office/powerpoint/2010/main" val="2633812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7"/>
          <p:cNvSpPr>
            <a:spLocks noGrp="1"/>
          </p:cNvSpPr>
          <p:nvPr>
            <p:ph type="dt" sz="half" idx="10"/>
          </p:nvPr>
        </p:nvSpPr>
        <p:spPr>
          <a:xfrm>
            <a:off x="7582382" y="-19222"/>
            <a:ext cx="4609618" cy="566737"/>
          </a:xfrm>
        </p:spPr>
        <p:txBody>
          <a:bodyPr/>
          <a:lstStyle>
            <a:lvl1pPr>
              <a:defRPr sz="1800"/>
            </a:lvl1pPr>
          </a:lstStyle>
          <a:p>
            <a:fld id="{239AF9FF-D7DC-4F3F-9356-799AD79F48EC}" type="datetime2">
              <a:rPr lang="en-US" smtClean="0"/>
              <a:pPr/>
              <a:t>Monday, September 28, 2020</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D74098-4F84-4FBE-96EE-0FD2FCB04EB2}" type="datetime2">
              <a:rPr lang="en-US" smtClean="0"/>
              <a:t>Monday, September 28,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08B762-D969-4A40-B4E9-B76EE6CBEAF0}" type="datetime2">
              <a:rPr lang="en-US" smtClean="0"/>
              <a:t>Monday, September 28,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1778A8-CD87-4FCD-81A6-564DC7E17117}" type="datetime2">
              <a:rPr lang="en-US" smtClean="0"/>
              <a:t>Monday, September 28,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DCC014-AF5E-4944-A080-357255C09218}" type="datetime2">
              <a:rPr lang="en-US" smtClean="0"/>
              <a:t>Monday, September 28,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F1D6582-4D75-4D8D-AA92-E7D327560EDB}" type="datetime2">
              <a:rPr lang="en-US" smtClean="0"/>
              <a:t>Monday, September 28,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F8754C1-4C6C-4C84-8C0D-6F15232ABB1C}" type="datetime2">
              <a:rPr lang="en-US" smtClean="0"/>
              <a:t>Monday, September 28,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27E830-BFB1-4A13-A3F4-9BB2FDF1D3FA}" type="datetime2">
              <a:rPr lang="en-US" smtClean="0"/>
              <a:t>Monday, September 28,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566854-85F7-4908-BFEE-5273900D274A}" type="datetime2">
              <a:rPr lang="en-US" smtClean="0"/>
              <a:t>Monday, September 28,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E90FE9-8546-415F-A53E-71176AA433B5}" type="datetime2">
              <a:rPr lang="en-US" smtClean="0"/>
              <a:t>Monday, September 28,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DE0CE-6FEE-40A8-9D2C-59B08C2AED0E}" type="datetime2">
              <a:rPr lang="en-US" smtClean="0"/>
              <a:t>Monday, September 28,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E3693B-6893-49F4-9B7D-D4B388AEBA25}" type="datetime2">
              <a:rPr lang="en-US" smtClean="0"/>
              <a:t>Monday, September 28,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1075CB-7B81-4B61-864D-696C3A6EA731}" type="datetime2">
              <a:rPr lang="en-US" smtClean="0"/>
              <a:t>Monday, September 28, 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BC2479-5A9C-436A-8FE3-BCD03A091197}" type="datetime2">
              <a:rPr lang="en-US" smtClean="0"/>
              <a:t>Monday, September 28, 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D683AC0F-DCD4-49C4-833C-A60AB36B975A}" type="datetime2">
              <a:rPr lang="en-US" smtClean="0"/>
              <a:t>Monday, September 28, 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8A0B2-AB4A-4B7D-81CA-BCB559FFA1B9}" type="datetime2">
              <a:rPr lang="en-US" smtClean="0"/>
              <a:t>Monday, September 28,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94F1C3-5DA7-4AC3-839A-FDF5CD274B70}" type="datetime2">
              <a:rPr lang="en-US" smtClean="0"/>
              <a:t>Monday, September 28, 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533400" y="-225426"/>
            <a:ext cx="12725400" cy="71580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47203" y="100993"/>
            <a:ext cx="2743200" cy="365125"/>
          </a:xfrm>
          <a:prstGeom prst="rect">
            <a:avLst/>
          </a:prstGeom>
        </p:spPr>
        <p:txBody>
          <a:bodyPr vert="horz" lIns="91440" tIns="45720" rIns="91440" bIns="45720" rtlCol="0" anchor="ctr"/>
          <a:lstStyle>
            <a:lvl1pPr algn="r">
              <a:defRPr sz="1800">
                <a:solidFill>
                  <a:schemeClr val="tx1"/>
                </a:solidFill>
              </a:defRPr>
            </a:lvl1pPr>
          </a:lstStyle>
          <a:p>
            <a:fld id="{9B7DD753-F578-4632-92A7-CFD6D5500ABA}" type="datetime2">
              <a:rPr lang="en-US" smtClean="0"/>
              <a:pPr/>
              <a:t>Monday, September 28, 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Independent learning activities</a:t>
            </a:r>
          </a:p>
        </p:txBody>
      </p:sp>
      <p:sp>
        <p:nvSpPr>
          <p:cNvPr id="6" name="Subtitle 5">
            <a:extLst>
              <a:ext uri="{FF2B5EF4-FFF2-40B4-BE49-F238E27FC236}">
                <a16:creationId xmlns:a16="http://schemas.microsoft.com/office/drawing/2014/main" id="{1DBBC8B9-374A-4554-BC17-4606D788F50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861218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71" y="561375"/>
            <a:ext cx="10364451" cy="1197263"/>
          </a:xfrm>
        </p:spPr>
        <p:txBody>
          <a:bodyPr/>
          <a:lstStyle/>
          <a:p>
            <a:r>
              <a:rPr lang="en-GB" dirty="0">
                <a:solidFill>
                  <a:srgbClr val="FF0000"/>
                </a:solidFill>
              </a:rPr>
              <a:t>Biology- energy in biomass</a:t>
            </a:r>
          </a:p>
        </p:txBody>
      </p:sp>
      <p:sp>
        <p:nvSpPr>
          <p:cNvPr id="3" name="Content Placeholder 2"/>
          <p:cNvSpPr>
            <a:spLocks noGrp="1"/>
          </p:cNvSpPr>
          <p:nvPr>
            <p:ph sz="quarter" idx="13"/>
          </p:nvPr>
        </p:nvSpPr>
        <p:spPr>
          <a:xfrm>
            <a:off x="320040" y="1446942"/>
            <a:ext cx="11658600" cy="2481113"/>
          </a:xfrm>
        </p:spPr>
        <p:txBody>
          <a:bodyPr>
            <a:noAutofit/>
          </a:bodyPr>
          <a:lstStyle/>
          <a:p>
            <a:pPr marL="0" lvl="0" indent="0">
              <a:buNone/>
            </a:pPr>
            <a:r>
              <a:rPr lang="en-GB" sz="1800" cap="none" dirty="0"/>
              <a:t>TASK: You are a CSI and have just been called out to a dead decaying body in a rubbish bin. Your supervisor has asked you to find out why things decay and what is the process of decay. This will help with the case and prosecution of the prime murder suspect.</a:t>
            </a:r>
          </a:p>
          <a:p>
            <a:pPr marL="0" lvl="0" indent="0">
              <a:buNone/>
            </a:pPr>
            <a:r>
              <a:rPr lang="en-GB" sz="1800" cap="none" dirty="0"/>
              <a:t>	YOU MUST INCLUDE: the process of decay and the conditions in which it needs to be for decay. Diagram of the carbon cycle as well as a definition.</a:t>
            </a:r>
          </a:p>
          <a:p>
            <a:pPr marL="0" lvl="0" indent="0">
              <a:buNone/>
            </a:pPr>
            <a:r>
              <a:rPr lang="en-GB" sz="1800" cap="none" dirty="0"/>
              <a:t>	what resources do you need?</a:t>
            </a:r>
          </a:p>
          <a:p>
            <a:pPr marL="0" lvl="0" indent="0">
              <a:buNone/>
            </a:pPr>
            <a:endParaRPr lang="en-GB" sz="1800"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B1 5.3- 5.4</a:t>
            </a:r>
            <a:endParaRPr lang="en-GB" dirty="0"/>
          </a:p>
        </p:txBody>
      </p:sp>
      <p:pic>
        <p:nvPicPr>
          <p:cNvPr id="5" name="Picture 4"/>
          <p:cNvPicPr>
            <a:picLocks noChangeAspect="1"/>
          </p:cNvPicPr>
          <p:nvPr/>
        </p:nvPicPr>
        <p:blipFill>
          <a:blip r:embed="rId2"/>
          <a:stretch>
            <a:fillRect/>
          </a:stretch>
        </p:blipFill>
        <p:spPr>
          <a:xfrm>
            <a:off x="7778705" y="3494875"/>
            <a:ext cx="4095616" cy="3074442"/>
          </a:xfrm>
          <a:prstGeom prst="rect">
            <a:avLst/>
          </a:prstGeom>
        </p:spPr>
      </p:pic>
      <p:pic>
        <p:nvPicPr>
          <p:cNvPr id="6" name="Picture 5"/>
          <p:cNvPicPr>
            <a:picLocks noChangeAspect="1"/>
          </p:cNvPicPr>
          <p:nvPr/>
        </p:nvPicPr>
        <p:blipFill>
          <a:blip r:embed="rId3"/>
          <a:stretch>
            <a:fillRect/>
          </a:stretch>
        </p:blipFill>
        <p:spPr>
          <a:xfrm>
            <a:off x="5383897" y="4488282"/>
            <a:ext cx="1530886" cy="1418870"/>
          </a:xfrm>
          <a:prstGeom prst="rect">
            <a:avLst/>
          </a:prstGeom>
        </p:spPr>
      </p:pic>
      <p:pic>
        <p:nvPicPr>
          <p:cNvPr id="7" name="Picture 6"/>
          <p:cNvPicPr>
            <a:picLocks noChangeAspect="1"/>
          </p:cNvPicPr>
          <p:nvPr/>
        </p:nvPicPr>
        <p:blipFill>
          <a:blip r:embed="rId4"/>
          <a:stretch>
            <a:fillRect/>
          </a:stretch>
        </p:blipFill>
        <p:spPr>
          <a:xfrm>
            <a:off x="320040" y="3826117"/>
            <a:ext cx="4381500" cy="2743200"/>
          </a:xfrm>
          <a:prstGeom prst="rect">
            <a:avLst/>
          </a:prstGeom>
        </p:spPr>
      </p:pic>
      <p:pic>
        <p:nvPicPr>
          <p:cNvPr id="8" name="Picture 7"/>
          <p:cNvPicPr>
            <a:picLocks noChangeAspect="1"/>
          </p:cNvPicPr>
          <p:nvPr/>
        </p:nvPicPr>
        <p:blipFill>
          <a:blip r:embed="rId5"/>
          <a:stretch>
            <a:fillRect/>
          </a:stretch>
        </p:blipFill>
        <p:spPr>
          <a:xfrm>
            <a:off x="3347335" y="74553"/>
            <a:ext cx="7134896" cy="755171"/>
          </a:xfrm>
          <a:prstGeom prst="rect">
            <a:avLst/>
          </a:prstGeom>
        </p:spPr>
      </p:pic>
      <p:sp>
        <p:nvSpPr>
          <p:cNvPr id="9" name="Date Placeholder 8"/>
          <p:cNvSpPr>
            <a:spLocks noGrp="1"/>
          </p:cNvSpPr>
          <p:nvPr>
            <p:ph type="dt" sz="half" idx="10"/>
          </p:nvPr>
        </p:nvSpPr>
        <p:spPr/>
        <p:txBody>
          <a:bodyPr/>
          <a:lstStyle/>
          <a:p>
            <a:fld id="{0EFA0FBC-0793-415C-998C-CB2A479E4F10}" type="datetime2">
              <a:rPr lang="en-US" smtClean="0"/>
              <a:t>Monday, September 28, 2020</a:t>
            </a:fld>
            <a:endParaRPr lang="en-US" dirty="0"/>
          </a:p>
        </p:txBody>
      </p:sp>
    </p:spTree>
    <p:extLst>
      <p:ext uri="{BB962C8B-B14F-4D97-AF65-F5344CB8AC3E}">
        <p14:creationId xmlns:p14="http://schemas.microsoft.com/office/powerpoint/2010/main" val="98106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91673"/>
            <a:ext cx="11978640" cy="548491"/>
          </a:xfrm>
        </p:spPr>
        <p:txBody>
          <a:bodyPr>
            <a:normAutofit fontScale="90000"/>
          </a:bodyPr>
          <a:lstStyle/>
          <a:p>
            <a:r>
              <a:rPr lang="en-GB" dirty="0">
                <a:solidFill>
                  <a:srgbClr val="92D050"/>
                </a:solidFill>
              </a:rPr>
              <a:t>Biology- Variation, reproduction and new technology</a:t>
            </a:r>
            <a:br>
              <a:rPr lang="en-GB" dirty="0"/>
            </a:br>
            <a:endParaRPr lang="en-GB" dirty="0"/>
          </a:p>
        </p:txBody>
      </p:sp>
      <p:sp>
        <p:nvSpPr>
          <p:cNvPr id="3" name="Content Placeholder 2"/>
          <p:cNvSpPr>
            <a:spLocks noGrp="1"/>
          </p:cNvSpPr>
          <p:nvPr>
            <p:ph sz="quarter" idx="13"/>
          </p:nvPr>
        </p:nvSpPr>
        <p:spPr>
          <a:xfrm>
            <a:off x="160021" y="4756813"/>
            <a:ext cx="11658600" cy="1978838"/>
          </a:xfrm>
        </p:spPr>
        <p:txBody>
          <a:bodyPr>
            <a:normAutofit fontScale="92500" lnSpcReduction="10000"/>
          </a:bodyPr>
          <a:lstStyle/>
          <a:p>
            <a:pPr marL="0" lvl="0" indent="0">
              <a:buNone/>
            </a:pPr>
            <a:r>
              <a:rPr lang="en-GB" cap="none" dirty="0"/>
              <a:t>	TASK: you have been asked to research why we look like our family members and how cloning works. You have been challenged to produce a leaflet explaining this.</a:t>
            </a:r>
          </a:p>
          <a:p>
            <a:pPr marL="0" lvl="0" indent="0">
              <a:buNone/>
            </a:pPr>
            <a:r>
              <a:rPr lang="en-GB" cap="none" dirty="0"/>
              <a:t>	YOU MUST INCLUDE: what are genes and chromosomes and how they affect the way we look. Types of reproduction. Genetic and environmental differences and cloning. </a:t>
            </a:r>
          </a:p>
          <a:p>
            <a:pPr marL="0" lvl="0" indent="0">
              <a:buNone/>
            </a:pPr>
            <a:r>
              <a:rPr lang="en-GB" cap="none" dirty="0"/>
              <a:t>What resources do you need?</a:t>
            </a:r>
          </a:p>
          <a:p>
            <a:pPr marL="0" lvl="0" indent="0">
              <a:buNone/>
            </a:pP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B1 6.1- 6.7</a:t>
            </a:r>
            <a:endParaRPr lang="en-GB" dirty="0"/>
          </a:p>
        </p:txBody>
      </p:sp>
      <p:pic>
        <p:nvPicPr>
          <p:cNvPr id="5" name="Picture 4"/>
          <p:cNvPicPr>
            <a:picLocks noChangeAspect="1"/>
          </p:cNvPicPr>
          <p:nvPr/>
        </p:nvPicPr>
        <p:blipFill>
          <a:blip r:embed="rId2"/>
          <a:stretch>
            <a:fillRect/>
          </a:stretch>
        </p:blipFill>
        <p:spPr>
          <a:xfrm>
            <a:off x="2498500" y="1819604"/>
            <a:ext cx="5612644" cy="2932606"/>
          </a:xfrm>
          <a:prstGeom prst="rect">
            <a:avLst/>
          </a:prstGeom>
        </p:spPr>
      </p:pic>
      <p:pic>
        <p:nvPicPr>
          <p:cNvPr id="6" name="Picture 5"/>
          <p:cNvPicPr>
            <a:picLocks noChangeAspect="1"/>
          </p:cNvPicPr>
          <p:nvPr/>
        </p:nvPicPr>
        <p:blipFill>
          <a:blip r:embed="rId3"/>
          <a:stretch>
            <a:fillRect/>
          </a:stretch>
        </p:blipFill>
        <p:spPr>
          <a:xfrm>
            <a:off x="46183" y="2505782"/>
            <a:ext cx="2406136" cy="1596542"/>
          </a:xfrm>
          <a:prstGeom prst="rect">
            <a:avLst/>
          </a:prstGeom>
        </p:spPr>
      </p:pic>
      <p:pic>
        <p:nvPicPr>
          <p:cNvPr id="7" name="Picture 6"/>
          <p:cNvPicPr>
            <a:picLocks noChangeAspect="1"/>
          </p:cNvPicPr>
          <p:nvPr/>
        </p:nvPicPr>
        <p:blipFill>
          <a:blip r:embed="rId4"/>
          <a:stretch>
            <a:fillRect/>
          </a:stretch>
        </p:blipFill>
        <p:spPr>
          <a:xfrm>
            <a:off x="8386668" y="1570274"/>
            <a:ext cx="3156429" cy="3156429"/>
          </a:xfrm>
          <a:prstGeom prst="rect">
            <a:avLst/>
          </a:prstGeom>
        </p:spPr>
      </p:pic>
      <p:sp>
        <p:nvSpPr>
          <p:cNvPr id="8" name="Date Placeholder 7"/>
          <p:cNvSpPr>
            <a:spLocks noGrp="1"/>
          </p:cNvSpPr>
          <p:nvPr>
            <p:ph type="dt" sz="half" idx="10"/>
          </p:nvPr>
        </p:nvSpPr>
        <p:spPr/>
        <p:txBody>
          <a:bodyPr/>
          <a:lstStyle/>
          <a:p>
            <a:fld id="{46E3115B-B22C-46E7-A9C4-F9B939741419}" type="datetime2">
              <a:rPr lang="en-US" smtClean="0"/>
              <a:t>Monday, September 28, 2020</a:t>
            </a:fld>
            <a:endParaRPr lang="en-US" dirty="0"/>
          </a:p>
        </p:txBody>
      </p:sp>
    </p:spTree>
    <p:extLst>
      <p:ext uri="{BB962C8B-B14F-4D97-AF65-F5344CB8AC3E}">
        <p14:creationId xmlns:p14="http://schemas.microsoft.com/office/powerpoint/2010/main" val="405622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chemeClr val="accent6">
                    <a:lumMod val="75000"/>
                  </a:schemeClr>
                </a:solidFill>
              </a:rPr>
              <a:t>Biology- evolution</a:t>
            </a:r>
          </a:p>
        </p:txBody>
      </p:sp>
      <p:sp>
        <p:nvSpPr>
          <p:cNvPr id="3" name="Content Placeholder 2"/>
          <p:cNvSpPr>
            <a:spLocks noGrp="1"/>
          </p:cNvSpPr>
          <p:nvPr>
            <p:ph sz="quarter" idx="13"/>
          </p:nvPr>
        </p:nvSpPr>
        <p:spPr>
          <a:xfrm>
            <a:off x="320040" y="1691641"/>
            <a:ext cx="11658600" cy="1978838"/>
          </a:xfrm>
        </p:spPr>
        <p:txBody>
          <a:bodyPr>
            <a:normAutofit fontScale="92500" lnSpcReduction="10000"/>
          </a:bodyPr>
          <a:lstStyle/>
          <a:p>
            <a:pPr marL="0" lvl="0" indent="0">
              <a:buNone/>
            </a:pPr>
            <a:r>
              <a:rPr lang="en-GB" cap="none" dirty="0"/>
              <a:t>	TASK: where did we come from? You have been challenged to make a fact file explaining the theories of evolution. You can use comic book style animations to help you explain the theories.</a:t>
            </a:r>
          </a:p>
          <a:p>
            <a:pPr marL="0" lvl="0" indent="0">
              <a:buNone/>
            </a:pPr>
            <a:r>
              <a:rPr lang="en-GB" cap="none" dirty="0"/>
              <a:t>	YOU MUST INCLUDE: Lamarck’s theory of evolution, Charles Darwin’s ideas, the reasons why people object to these theories, and the process of natural selection.</a:t>
            </a:r>
          </a:p>
          <a:p>
            <a:pPr marL="0" lvl="0" indent="0">
              <a:buNone/>
            </a:pPr>
            <a:r>
              <a:rPr lang="en-GB" cap="none" dirty="0"/>
              <a:t>What resources do you need?</a:t>
            </a:r>
          </a:p>
          <a:p>
            <a:pPr marL="0" lvl="0" indent="0">
              <a:buNone/>
            </a:pP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B1 7.1- 7.4</a:t>
            </a:r>
            <a:endParaRPr lang="en-GB" dirty="0"/>
          </a:p>
        </p:txBody>
      </p:sp>
      <p:pic>
        <p:nvPicPr>
          <p:cNvPr id="5" name="Picture 4"/>
          <p:cNvPicPr>
            <a:picLocks noChangeAspect="1"/>
          </p:cNvPicPr>
          <p:nvPr/>
        </p:nvPicPr>
        <p:blipFill>
          <a:blip r:embed="rId2"/>
          <a:stretch>
            <a:fillRect/>
          </a:stretch>
        </p:blipFill>
        <p:spPr>
          <a:xfrm>
            <a:off x="5925087" y="3041224"/>
            <a:ext cx="5905500" cy="3686175"/>
          </a:xfrm>
          <a:prstGeom prst="rect">
            <a:avLst/>
          </a:prstGeom>
        </p:spPr>
      </p:pic>
      <p:pic>
        <p:nvPicPr>
          <p:cNvPr id="7" name="Picture 6"/>
          <p:cNvPicPr>
            <a:picLocks noChangeAspect="1"/>
          </p:cNvPicPr>
          <p:nvPr/>
        </p:nvPicPr>
        <p:blipFill>
          <a:blip r:embed="rId3"/>
          <a:stretch>
            <a:fillRect/>
          </a:stretch>
        </p:blipFill>
        <p:spPr>
          <a:xfrm>
            <a:off x="120821" y="4822399"/>
            <a:ext cx="2286000" cy="1905000"/>
          </a:xfrm>
          <a:prstGeom prst="rect">
            <a:avLst/>
          </a:prstGeom>
        </p:spPr>
      </p:pic>
      <p:pic>
        <p:nvPicPr>
          <p:cNvPr id="8" name="Picture 7"/>
          <p:cNvPicPr>
            <a:picLocks noChangeAspect="1"/>
          </p:cNvPicPr>
          <p:nvPr/>
        </p:nvPicPr>
        <p:blipFill>
          <a:blip r:embed="rId4"/>
          <a:stretch>
            <a:fillRect/>
          </a:stretch>
        </p:blipFill>
        <p:spPr>
          <a:xfrm>
            <a:off x="2480847" y="4255259"/>
            <a:ext cx="3296187" cy="2472140"/>
          </a:xfrm>
          <a:prstGeom prst="rect">
            <a:avLst/>
          </a:prstGeom>
        </p:spPr>
      </p:pic>
      <p:sp>
        <p:nvSpPr>
          <p:cNvPr id="6" name="Date Placeholder 5"/>
          <p:cNvSpPr>
            <a:spLocks noGrp="1"/>
          </p:cNvSpPr>
          <p:nvPr>
            <p:ph type="dt" sz="half" idx="10"/>
          </p:nvPr>
        </p:nvSpPr>
        <p:spPr/>
        <p:txBody>
          <a:bodyPr/>
          <a:lstStyle/>
          <a:p>
            <a:fld id="{A5FCB143-E0A7-4F42-88B3-5CC8D988D0E5}" type="datetime2">
              <a:rPr lang="en-US" smtClean="0"/>
              <a:t>Monday, September 28, 2020</a:t>
            </a:fld>
            <a:endParaRPr lang="en-US" dirty="0"/>
          </a:p>
        </p:txBody>
      </p:sp>
    </p:spTree>
    <p:extLst>
      <p:ext uri="{BB962C8B-B14F-4D97-AF65-F5344CB8AC3E}">
        <p14:creationId xmlns:p14="http://schemas.microsoft.com/office/powerpoint/2010/main" val="1176718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t>Chemistry- Fundamental ideas</a:t>
            </a:r>
          </a:p>
        </p:txBody>
      </p:sp>
      <p:sp>
        <p:nvSpPr>
          <p:cNvPr id="3" name="Content Placeholder 2"/>
          <p:cNvSpPr>
            <a:spLocks noGrp="1"/>
          </p:cNvSpPr>
          <p:nvPr>
            <p:ph sz="quarter" idx="13"/>
          </p:nvPr>
        </p:nvSpPr>
        <p:spPr>
          <a:xfrm rot="10800000" flipV="1">
            <a:off x="228064" y="1184855"/>
            <a:ext cx="4421209" cy="5215944"/>
          </a:xfrm>
        </p:spPr>
        <p:txBody>
          <a:bodyPr>
            <a:normAutofit/>
          </a:bodyPr>
          <a:lstStyle/>
          <a:p>
            <a:pPr marL="0" lvl="0" indent="0">
              <a:buNone/>
            </a:pPr>
            <a:r>
              <a:rPr lang="en-GB" cap="none" dirty="0"/>
              <a:t>	TASK: you have been challenged to make a quiz about atoms, elements and compounds. E.g. What is H in the periodic table? Explain what the difference between elements and compounds. You will then test each other and see who can score the highest.</a:t>
            </a:r>
          </a:p>
          <a:p>
            <a:pPr marL="0" lvl="0" indent="0">
              <a:buNone/>
            </a:pPr>
            <a:r>
              <a:rPr lang="en-GB" cap="none" dirty="0"/>
              <a:t>	YOU MUST INCLUDE: at least 15 questions, and produce an answer sheet.</a:t>
            </a:r>
          </a:p>
          <a:p>
            <a:pPr marL="0" lvl="0" indent="0">
              <a:buNone/>
            </a:pPr>
            <a:r>
              <a:rPr lang="en-GB" cap="none" dirty="0"/>
              <a:t>What resources do you need?</a:t>
            </a:r>
          </a:p>
          <a:p>
            <a:pPr marL="0" lvl="0" indent="0">
              <a:buNone/>
            </a:pP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C1 1.1</a:t>
            </a:r>
            <a:endParaRPr lang="en-GB" dirty="0"/>
          </a:p>
        </p:txBody>
      </p:sp>
      <p:pic>
        <p:nvPicPr>
          <p:cNvPr id="5" name="Picture 4"/>
          <p:cNvPicPr>
            <a:picLocks noChangeAspect="1"/>
          </p:cNvPicPr>
          <p:nvPr/>
        </p:nvPicPr>
        <p:blipFill>
          <a:blip r:embed="rId2"/>
          <a:stretch>
            <a:fillRect/>
          </a:stretch>
        </p:blipFill>
        <p:spPr>
          <a:xfrm>
            <a:off x="4962659" y="1451052"/>
            <a:ext cx="6718479" cy="5038859"/>
          </a:xfrm>
          <a:prstGeom prst="rect">
            <a:avLst/>
          </a:prstGeom>
        </p:spPr>
      </p:pic>
      <p:sp>
        <p:nvSpPr>
          <p:cNvPr id="6" name="Date Placeholder 5"/>
          <p:cNvSpPr>
            <a:spLocks noGrp="1"/>
          </p:cNvSpPr>
          <p:nvPr>
            <p:ph type="dt" sz="half" idx="10"/>
          </p:nvPr>
        </p:nvSpPr>
        <p:spPr/>
        <p:txBody>
          <a:bodyPr/>
          <a:lstStyle/>
          <a:p>
            <a:fld id="{D384CCB2-205D-4AB0-B0F3-B33F2CE33C6D}" type="datetime2">
              <a:rPr lang="en-US" smtClean="0"/>
              <a:t>Monday, September 28, 2020</a:t>
            </a:fld>
            <a:endParaRPr lang="en-US" dirty="0"/>
          </a:p>
        </p:txBody>
      </p:sp>
    </p:spTree>
    <p:extLst>
      <p:ext uri="{BB962C8B-B14F-4D97-AF65-F5344CB8AC3E}">
        <p14:creationId xmlns:p14="http://schemas.microsoft.com/office/powerpoint/2010/main" val="2872458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chemeClr val="accent1">
                    <a:lumMod val="75000"/>
                  </a:schemeClr>
                </a:solidFill>
              </a:rPr>
              <a:t>Chemistry- Fundamental ideas</a:t>
            </a:r>
          </a:p>
        </p:txBody>
      </p:sp>
      <p:sp>
        <p:nvSpPr>
          <p:cNvPr id="3" name="Content Placeholder 2"/>
          <p:cNvSpPr>
            <a:spLocks noGrp="1"/>
          </p:cNvSpPr>
          <p:nvPr>
            <p:ph sz="quarter" idx="13"/>
          </p:nvPr>
        </p:nvSpPr>
        <p:spPr>
          <a:xfrm>
            <a:off x="6537209" y="1478419"/>
            <a:ext cx="5204353" cy="5009882"/>
          </a:xfrm>
        </p:spPr>
        <p:txBody>
          <a:bodyPr>
            <a:normAutofit/>
          </a:bodyPr>
          <a:lstStyle/>
          <a:p>
            <a:pPr marL="0" lvl="0" indent="0">
              <a:buNone/>
            </a:pPr>
            <a:r>
              <a:rPr lang="en-GB" cap="none" dirty="0"/>
              <a:t>	TASK: you have been tasked to produce detailed drawings of the atomic structure that will be used to explain to year 7s, you must also draw the arrangement of electrons in atoms for Li, B, P, and Ar. </a:t>
            </a:r>
          </a:p>
          <a:p>
            <a:pPr marL="0" lvl="0" indent="0">
              <a:buNone/>
            </a:pPr>
            <a:r>
              <a:rPr lang="en-GB" cap="none" dirty="0"/>
              <a:t>	YOU MUST INCLUDE: All drawings must be labelled and a sentence or two written underneath them explaining what it is.</a:t>
            </a:r>
          </a:p>
          <a:p>
            <a:pPr marL="0" lvl="0" indent="0">
              <a:buNone/>
            </a:pPr>
            <a:r>
              <a:rPr lang="en-GB" cap="none" dirty="0"/>
              <a:t>What resources do you need?</a:t>
            </a:r>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C1 1.2- 1.3</a:t>
            </a:r>
            <a:endParaRPr lang="en-GB" dirty="0"/>
          </a:p>
        </p:txBody>
      </p:sp>
      <p:pic>
        <p:nvPicPr>
          <p:cNvPr id="5" name="Picture 4"/>
          <p:cNvPicPr>
            <a:picLocks noChangeAspect="1"/>
          </p:cNvPicPr>
          <p:nvPr/>
        </p:nvPicPr>
        <p:blipFill>
          <a:blip r:embed="rId2"/>
          <a:stretch>
            <a:fillRect/>
          </a:stretch>
        </p:blipFill>
        <p:spPr>
          <a:xfrm>
            <a:off x="320040" y="1241241"/>
            <a:ext cx="2564828" cy="2742120"/>
          </a:xfrm>
          <a:prstGeom prst="rect">
            <a:avLst/>
          </a:prstGeom>
        </p:spPr>
      </p:pic>
      <p:pic>
        <p:nvPicPr>
          <p:cNvPr id="6" name="Picture 5"/>
          <p:cNvPicPr>
            <a:picLocks noChangeAspect="1"/>
          </p:cNvPicPr>
          <p:nvPr/>
        </p:nvPicPr>
        <p:blipFill>
          <a:blip r:embed="rId3"/>
          <a:stretch>
            <a:fillRect/>
          </a:stretch>
        </p:blipFill>
        <p:spPr>
          <a:xfrm>
            <a:off x="320040" y="4047168"/>
            <a:ext cx="2564828" cy="2742120"/>
          </a:xfrm>
          <a:prstGeom prst="rect">
            <a:avLst/>
          </a:prstGeom>
        </p:spPr>
      </p:pic>
      <p:pic>
        <p:nvPicPr>
          <p:cNvPr id="7" name="Picture 6"/>
          <p:cNvPicPr>
            <a:picLocks noChangeAspect="1"/>
          </p:cNvPicPr>
          <p:nvPr/>
        </p:nvPicPr>
        <p:blipFill>
          <a:blip r:embed="rId4"/>
          <a:stretch>
            <a:fillRect/>
          </a:stretch>
        </p:blipFill>
        <p:spPr>
          <a:xfrm>
            <a:off x="9636524" y="5025415"/>
            <a:ext cx="2440193" cy="1832585"/>
          </a:xfrm>
          <a:prstGeom prst="rect">
            <a:avLst/>
          </a:prstGeom>
        </p:spPr>
      </p:pic>
      <p:pic>
        <p:nvPicPr>
          <p:cNvPr id="8" name="Picture 7"/>
          <p:cNvPicPr>
            <a:picLocks noChangeAspect="1"/>
          </p:cNvPicPr>
          <p:nvPr/>
        </p:nvPicPr>
        <p:blipFill>
          <a:blip r:embed="rId5"/>
          <a:stretch>
            <a:fillRect/>
          </a:stretch>
        </p:blipFill>
        <p:spPr>
          <a:xfrm rot="16200000">
            <a:off x="2661531" y="2540625"/>
            <a:ext cx="4336092" cy="2885472"/>
          </a:xfrm>
          <a:prstGeom prst="rect">
            <a:avLst/>
          </a:prstGeom>
        </p:spPr>
      </p:pic>
      <p:sp>
        <p:nvSpPr>
          <p:cNvPr id="9" name="Date Placeholder 8"/>
          <p:cNvSpPr>
            <a:spLocks noGrp="1"/>
          </p:cNvSpPr>
          <p:nvPr>
            <p:ph type="dt" sz="half" idx="10"/>
          </p:nvPr>
        </p:nvSpPr>
        <p:spPr/>
        <p:txBody>
          <a:bodyPr/>
          <a:lstStyle/>
          <a:p>
            <a:fld id="{668F0180-BE19-47EA-93B8-FD6D8644559E}" type="datetime2">
              <a:rPr lang="en-US" smtClean="0"/>
              <a:t>Monday, September 28, 2020</a:t>
            </a:fld>
            <a:endParaRPr lang="en-US" dirty="0"/>
          </a:p>
        </p:txBody>
      </p:sp>
    </p:spTree>
    <p:extLst>
      <p:ext uri="{BB962C8B-B14F-4D97-AF65-F5344CB8AC3E}">
        <p14:creationId xmlns:p14="http://schemas.microsoft.com/office/powerpoint/2010/main" val="3392485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chemeClr val="accent6">
                    <a:lumMod val="75000"/>
                  </a:schemeClr>
                </a:solidFill>
              </a:rPr>
              <a:t>Chemistry- Rocks and Building Materials</a:t>
            </a:r>
          </a:p>
        </p:txBody>
      </p:sp>
      <p:sp>
        <p:nvSpPr>
          <p:cNvPr id="3" name="Content Placeholder 2"/>
          <p:cNvSpPr>
            <a:spLocks noGrp="1"/>
          </p:cNvSpPr>
          <p:nvPr>
            <p:ph sz="quarter" idx="13"/>
          </p:nvPr>
        </p:nvSpPr>
        <p:spPr>
          <a:xfrm>
            <a:off x="228064" y="4718176"/>
            <a:ext cx="11658600" cy="1978838"/>
          </a:xfrm>
        </p:spPr>
        <p:txBody>
          <a:bodyPr>
            <a:normAutofit fontScale="85000" lnSpcReduction="20000"/>
          </a:bodyPr>
          <a:lstStyle/>
          <a:p>
            <a:pPr marL="0" lvl="0" indent="0">
              <a:buNone/>
            </a:pPr>
            <a:r>
              <a:rPr lang="en-GB" cap="none" dirty="0"/>
              <a:t>	TASK: you are an architect and have been asked to design a house for a celebrity. The celebrity would like limestone statues and would like you to use cement and concrete in the build. You must draw up a plan for the house with detailed labels. You then must make a presentation to explain what limestone, cement and concrete is.</a:t>
            </a:r>
          </a:p>
          <a:p>
            <a:pPr marL="0" lvl="0" indent="0">
              <a:buNone/>
            </a:pPr>
            <a:r>
              <a:rPr lang="en-GB" cap="none" dirty="0"/>
              <a:t>	YOU MUST INCLUDE: detailed explanations of what limestone, cement and concrete is as well as its uses. (advantages and disadvantages of these building materials)</a:t>
            </a:r>
          </a:p>
          <a:p>
            <a:pPr marL="0" lvl="0" indent="0">
              <a:buNone/>
            </a:pPr>
            <a:r>
              <a:rPr lang="en-GB" cap="none" dirty="0"/>
              <a:t>What resources do you need?</a:t>
            </a:r>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C1 2.1- 2.5</a:t>
            </a:r>
            <a:endParaRPr lang="en-GB" dirty="0"/>
          </a:p>
        </p:txBody>
      </p:sp>
      <p:pic>
        <p:nvPicPr>
          <p:cNvPr id="5" name="Picture 4"/>
          <p:cNvPicPr>
            <a:picLocks noChangeAspect="1"/>
          </p:cNvPicPr>
          <p:nvPr/>
        </p:nvPicPr>
        <p:blipFill>
          <a:blip r:embed="rId2"/>
          <a:stretch>
            <a:fillRect/>
          </a:stretch>
        </p:blipFill>
        <p:spPr>
          <a:xfrm>
            <a:off x="3233671" y="1244587"/>
            <a:ext cx="4983051" cy="3328955"/>
          </a:xfrm>
          <a:prstGeom prst="rect">
            <a:avLst/>
          </a:prstGeom>
        </p:spPr>
      </p:pic>
      <p:pic>
        <p:nvPicPr>
          <p:cNvPr id="6" name="Picture 5"/>
          <p:cNvPicPr>
            <a:picLocks noChangeAspect="1"/>
          </p:cNvPicPr>
          <p:nvPr/>
        </p:nvPicPr>
        <p:blipFill>
          <a:blip r:embed="rId3"/>
          <a:stretch>
            <a:fillRect/>
          </a:stretch>
        </p:blipFill>
        <p:spPr>
          <a:xfrm>
            <a:off x="8358388" y="1747209"/>
            <a:ext cx="3717934" cy="2323709"/>
          </a:xfrm>
          <a:prstGeom prst="rect">
            <a:avLst/>
          </a:prstGeom>
        </p:spPr>
      </p:pic>
      <p:pic>
        <p:nvPicPr>
          <p:cNvPr id="7" name="Picture 6"/>
          <p:cNvPicPr>
            <a:picLocks noChangeAspect="1"/>
          </p:cNvPicPr>
          <p:nvPr/>
        </p:nvPicPr>
        <p:blipFill>
          <a:blip r:embed="rId4"/>
          <a:stretch>
            <a:fillRect/>
          </a:stretch>
        </p:blipFill>
        <p:spPr>
          <a:xfrm>
            <a:off x="563138" y="1839290"/>
            <a:ext cx="2528867" cy="2528867"/>
          </a:xfrm>
          <a:prstGeom prst="rect">
            <a:avLst/>
          </a:prstGeom>
        </p:spPr>
      </p:pic>
      <p:sp>
        <p:nvSpPr>
          <p:cNvPr id="8" name="Date Placeholder 7"/>
          <p:cNvSpPr>
            <a:spLocks noGrp="1"/>
          </p:cNvSpPr>
          <p:nvPr>
            <p:ph type="dt" sz="half" idx="10"/>
          </p:nvPr>
        </p:nvSpPr>
        <p:spPr/>
        <p:txBody>
          <a:bodyPr/>
          <a:lstStyle/>
          <a:p>
            <a:fld id="{B694AA39-AF28-4A70-AB2D-4E46789F0316}" type="datetime2">
              <a:rPr lang="en-US" smtClean="0"/>
              <a:t>Monday, September 28, 2020</a:t>
            </a:fld>
            <a:endParaRPr lang="en-US" dirty="0"/>
          </a:p>
        </p:txBody>
      </p:sp>
    </p:spTree>
    <p:extLst>
      <p:ext uri="{BB962C8B-B14F-4D97-AF65-F5344CB8AC3E}">
        <p14:creationId xmlns:p14="http://schemas.microsoft.com/office/powerpoint/2010/main" val="479040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100" y="482928"/>
            <a:ext cx="10364451" cy="1197263"/>
          </a:xfrm>
        </p:spPr>
        <p:txBody>
          <a:bodyPr/>
          <a:lstStyle/>
          <a:p>
            <a:r>
              <a:rPr lang="en-GB" dirty="0">
                <a:solidFill>
                  <a:srgbClr val="FF0000"/>
                </a:solidFill>
              </a:rPr>
              <a:t>Chemistry- Metals and their uses</a:t>
            </a:r>
          </a:p>
        </p:txBody>
      </p:sp>
      <p:sp>
        <p:nvSpPr>
          <p:cNvPr id="3" name="Content Placeholder 2"/>
          <p:cNvSpPr>
            <a:spLocks noGrp="1"/>
          </p:cNvSpPr>
          <p:nvPr>
            <p:ph sz="quarter" idx="13"/>
          </p:nvPr>
        </p:nvSpPr>
        <p:spPr>
          <a:xfrm>
            <a:off x="320040" y="2339428"/>
            <a:ext cx="11658600" cy="1978838"/>
          </a:xfrm>
        </p:spPr>
        <p:txBody>
          <a:bodyPr>
            <a:noAutofit/>
          </a:bodyPr>
          <a:lstStyle/>
          <a:p>
            <a:pPr marL="0" lvl="0" indent="0">
              <a:buNone/>
            </a:pPr>
            <a:r>
              <a:rPr lang="en-GB" cap="none" dirty="0"/>
              <a:t>TASK: you have been given the task to research and find out where metals come from. Present your research as either a poster or a leaflet</a:t>
            </a:r>
          </a:p>
          <a:p>
            <a:pPr marL="0" lvl="0" indent="0">
              <a:buNone/>
            </a:pPr>
            <a:r>
              <a:rPr lang="en-GB" cap="none" dirty="0"/>
              <a:t>	YOU MUST INCLUDE: where metals come from and how can we extract metals from their ores</a:t>
            </a:r>
          </a:p>
          <a:p>
            <a:pPr marL="0" lvl="0" indent="0">
              <a:buNone/>
            </a:pPr>
            <a:r>
              <a:rPr lang="en-GB" cap="none" dirty="0"/>
              <a:t>What resources do you need?</a:t>
            </a:r>
          </a:p>
          <a:p>
            <a:pPr marL="0" lvl="0" indent="0">
              <a:buNone/>
            </a:pP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C1 3.1- 3.4</a:t>
            </a:r>
            <a:endParaRPr lang="en-GB" dirty="0"/>
          </a:p>
        </p:txBody>
      </p:sp>
      <p:pic>
        <p:nvPicPr>
          <p:cNvPr id="5" name="Picture 4"/>
          <p:cNvPicPr>
            <a:picLocks noChangeAspect="1"/>
          </p:cNvPicPr>
          <p:nvPr/>
        </p:nvPicPr>
        <p:blipFill>
          <a:blip r:embed="rId2"/>
          <a:stretch>
            <a:fillRect/>
          </a:stretch>
        </p:blipFill>
        <p:spPr>
          <a:xfrm>
            <a:off x="423239" y="4439477"/>
            <a:ext cx="10966175" cy="2193235"/>
          </a:xfrm>
          <a:prstGeom prst="rect">
            <a:avLst/>
          </a:prstGeom>
        </p:spPr>
      </p:pic>
      <p:pic>
        <p:nvPicPr>
          <p:cNvPr id="6" name="Picture 5"/>
          <p:cNvPicPr>
            <a:picLocks noChangeAspect="1"/>
          </p:cNvPicPr>
          <p:nvPr/>
        </p:nvPicPr>
        <p:blipFill>
          <a:blip r:embed="rId3"/>
          <a:stretch>
            <a:fillRect/>
          </a:stretch>
        </p:blipFill>
        <p:spPr>
          <a:xfrm>
            <a:off x="9806940" y="350261"/>
            <a:ext cx="2171700" cy="2105025"/>
          </a:xfrm>
          <a:prstGeom prst="rect">
            <a:avLst/>
          </a:prstGeom>
        </p:spPr>
      </p:pic>
      <p:sp>
        <p:nvSpPr>
          <p:cNvPr id="7" name="Date Placeholder 6"/>
          <p:cNvSpPr>
            <a:spLocks noGrp="1"/>
          </p:cNvSpPr>
          <p:nvPr>
            <p:ph type="dt" sz="half" idx="10"/>
          </p:nvPr>
        </p:nvSpPr>
        <p:spPr/>
        <p:txBody>
          <a:bodyPr/>
          <a:lstStyle/>
          <a:p>
            <a:fld id="{0A5C409B-B089-4461-9B92-0556DAD2604E}" type="datetime2">
              <a:rPr lang="en-US" smtClean="0"/>
              <a:t>Monday, September 28, 2020</a:t>
            </a:fld>
            <a:endParaRPr lang="en-US" dirty="0"/>
          </a:p>
        </p:txBody>
      </p:sp>
    </p:spTree>
    <p:extLst>
      <p:ext uri="{BB962C8B-B14F-4D97-AF65-F5344CB8AC3E}">
        <p14:creationId xmlns:p14="http://schemas.microsoft.com/office/powerpoint/2010/main" val="4035387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t>Chemistry- Crude oil and fuels</a:t>
            </a:r>
          </a:p>
        </p:txBody>
      </p:sp>
      <p:sp>
        <p:nvSpPr>
          <p:cNvPr id="3" name="Content Placeholder 2"/>
          <p:cNvSpPr>
            <a:spLocks noGrp="1"/>
          </p:cNvSpPr>
          <p:nvPr>
            <p:ph sz="quarter" idx="13"/>
          </p:nvPr>
        </p:nvSpPr>
        <p:spPr>
          <a:xfrm>
            <a:off x="228064" y="4743934"/>
            <a:ext cx="11658600" cy="1978838"/>
          </a:xfrm>
        </p:spPr>
        <p:txBody>
          <a:bodyPr>
            <a:normAutofit fontScale="92500"/>
          </a:bodyPr>
          <a:lstStyle/>
          <a:p>
            <a:pPr marL="0" lvl="0" indent="0">
              <a:buNone/>
            </a:pPr>
            <a:r>
              <a:rPr lang="en-GB" cap="none" dirty="0"/>
              <a:t>TASK: you need to find out why oil is so important. Use your skills to investigate why it is important, where is comes from and how we separate it. Present your findings as a newspaper article.</a:t>
            </a:r>
          </a:p>
          <a:p>
            <a:pPr marL="0" lvl="0" indent="0">
              <a:buNone/>
            </a:pPr>
            <a:r>
              <a:rPr lang="en-GB" cap="none" dirty="0"/>
              <a:t>	YOU MUST INCLUDE: why we need oil, what do we use it for, what is crude oil and how do we separate it.</a:t>
            </a:r>
          </a:p>
          <a:p>
            <a:pPr marL="0" lvl="0" indent="0">
              <a:buNone/>
            </a:pPr>
            <a:r>
              <a:rPr lang="en-GB" cap="none" dirty="0"/>
              <a:t>What resources do you need?</a:t>
            </a:r>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C1 4.1</a:t>
            </a:r>
            <a:endParaRPr lang="en-GB" dirty="0"/>
          </a:p>
        </p:txBody>
      </p:sp>
      <p:pic>
        <p:nvPicPr>
          <p:cNvPr id="5" name="Picture 4"/>
          <p:cNvPicPr>
            <a:picLocks noChangeAspect="1"/>
          </p:cNvPicPr>
          <p:nvPr/>
        </p:nvPicPr>
        <p:blipFill>
          <a:blip r:embed="rId2"/>
          <a:stretch>
            <a:fillRect/>
          </a:stretch>
        </p:blipFill>
        <p:spPr>
          <a:xfrm>
            <a:off x="3284113" y="1745890"/>
            <a:ext cx="4481982" cy="2478447"/>
          </a:xfrm>
          <a:prstGeom prst="rect">
            <a:avLst/>
          </a:prstGeom>
        </p:spPr>
      </p:pic>
      <p:pic>
        <p:nvPicPr>
          <p:cNvPr id="6" name="Picture 5"/>
          <p:cNvPicPr>
            <a:picLocks noChangeAspect="1"/>
          </p:cNvPicPr>
          <p:nvPr/>
        </p:nvPicPr>
        <p:blipFill>
          <a:blip r:embed="rId3"/>
          <a:stretch>
            <a:fillRect/>
          </a:stretch>
        </p:blipFill>
        <p:spPr>
          <a:xfrm>
            <a:off x="748785" y="1646850"/>
            <a:ext cx="1704975" cy="2676525"/>
          </a:xfrm>
          <a:prstGeom prst="rect">
            <a:avLst/>
          </a:prstGeom>
        </p:spPr>
      </p:pic>
      <p:pic>
        <p:nvPicPr>
          <p:cNvPr id="7" name="Picture 6"/>
          <p:cNvPicPr>
            <a:picLocks noChangeAspect="1"/>
          </p:cNvPicPr>
          <p:nvPr/>
        </p:nvPicPr>
        <p:blipFill>
          <a:blip r:embed="rId4"/>
          <a:stretch>
            <a:fillRect/>
          </a:stretch>
        </p:blipFill>
        <p:spPr>
          <a:xfrm>
            <a:off x="8596448" y="1960723"/>
            <a:ext cx="2852870" cy="2136899"/>
          </a:xfrm>
          <a:prstGeom prst="rect">
            <a:avLst/>
          </a:prstGeom>
        </p:spPr>
      </p:pic>
      <p:sp>
        <p:nvSpPr>
          <p:cNvPr id="8" name="Date Placeholder 7"/>
          <p:cNvSpPr>
            <a:spLocks noGrp="1"/>
          </p:cNvSpPr>
          <p:nvPr>
            <p:ph type="dt" sz="half" idx="10"/>
          </p:nvPr>
        </p:nvSpPr>
        <p:spPr/>
        <p:txBody>
          <a:bodyPr/>
          <a:lstStyle/>
          <a:p>
            <a:fld id="{C24EC312-4DE8-4244-9254-46D8DAE9A4AE}" type="datetime2">
              <a:rPr lang="en-US" smtClean="0"/>
              <a:t>Monday, September 28, 2020</a:t>
            </a:fld>
            <a:endParaRPr lang="en-US" dirty="0"/>
          </a:p>
        </p:txBody>
      </p:sp>
    </p:spTree>
    <p:extLst>
      <p:ext uri="{BB962C8B-B14F-4D97-AF65-F5344CB8AC3E}">
        <p14:creationId xmlns:p14="http://schemas.microsoft.com/office/powerpoint/2010/main" val="3884074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chemeClr val="accent6">
                    <a:lumMod val="75000"/>
                  </a:schemeClr>
                </a:solidFill>
              </a:rPr>
              <a:t>Chemistry- Crude oil and fuels</a:t>
            </a:r>
          </a:p>
        </p:txBody>
      </p:sp>
      <p:sp>
        <p:nvSpPr>
          <p:cNvPr id="3" name="Content Placeholder 2"/>
          <p:cNvSpPr>
            <a:spLocks noGrp="1"/>
          </p:cNvSpPr>
          <p:nvPr>
            <p:ph sz="quarter" idx="13"/>
          </p:nvPr>
        </p:nvSpPr>
        <p:spPr>
          <a:xfrm>
            <a:off x="320040" y="1210614"/>
            <a:ext cx="4458022" cy="4411282"/>
          </a:xfrm>
        </p:spPr>
        <p:txBody>
          <a:bodyPr>
            <a:normAutofit/>
          </a:bodyPr>
          <a:lstStyle/>
          <a:p>
            <a:pPr marL="0" lvl="0" indent="0">
              <a:buNone/>
            </a:pPr>
            <a:r>
              <a:rPr lang="en-GB" cap="none" dirty="0"/>
              <a:t>TASK: You have been challenged to design a new car that uses only clean fuels. Then you must write a persuasive small speech/presentation as to how we can reduce the problem of pollution from cars.</a:t>
            </a:r>
          </a:p>
          <a:p>
            <a:pPr marL="0" lvl="0" indent="0">
              <a:buNone/>
            </a:pPr>
            <a:r>
              <a:rPr lang="en-GB" cap="none" dirty="0"/>
              <a:t>	YOU MUST INCLUDE: what the consequences of burning fuels on our environment and how we can help to reduce it. </a:t>
            </a:r>
          </a:p>
          <a:p>
            <a:pPr marL="0" lvl="0" indent="0">
              <a:buNone/>
            </a:pPr>
            <a:r>
              <a:rPr lang="en-GB" cap="none" dirty="0"/>
              <a:t>What resources do you need?</a:t>
            </a:r>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C1 4.4- 4.5</a:t>
            </a:r>
            <a:endParaRPr lang="en-GB" dirty="0"/>
          </a:p>
        </p:txBody>
      </p:sp>
      <p:pic>
        <p:nvPicPr>
          <p:cNvPr id="5" name="Picture 4"/>
          <p:cNvPicPr>
            <a:picLocks noChangeAspect="1"/>
          </p:cNvPicPr>
          <p:nvPr/>
        </p:nvPicPr>
        <p:blipFill>
          <a:blip r:embed="rId2"/>
          <a:stretch>
            <a:fillRect/>
          </a:stretch>
        </p:blipFill>
        <p:spPr>
          <a:xfrm>
            <a:off x="4288665" y="4063904"/>
            <a:ext cx="4386263" cy="2794096"/>
          </a:xfrm>
          <a:prstGeom prst="rect">
            <a:avLst/>
          </a:prstGeom>
        </p:spPr>
      </p:pic>
      <p:pic>
        <p:nvPicPr>
          <p:cNvPr id="6" name="Picture 5"/>
          <p:cNvPicPr>
            <a:picLocks noChangeAspect="1"/>
          </p:cNvPicPr>
          <p:nvPr/>
        </p:nvPicPr>
        <p:blipFill>
          <a:blip r:embed="rId3"/>
          <a:stretch>
            <a:fillRect/>
          </a:stretch>
        </p:blipFill>
        <p:spPr>
          <a:xfrm>
            <a:off x="1221561" y="5571540"/>
            <a:ext cx="2964073" cy="1286460"/>
          </a:xfrm>
          <a:prstGeom prst="rect">
            <a:avLst/>
          </a:prstGeom>
        </p:spPr>
      </p:pic>
      <p:pic>
        <p:nvPicPr>
          <p:cNvPr id="7" name="Picture 6"/>
          <p:cNvPicPr>
            <a:picLocks noChangeAspect="1"/>
          </p:cNvPicPr>
          <p:nvPr/>
        </p:nvPicPr>
        <p:blipFill>
          <a:blip r:embed="rId4"/>
          <a:stretch>
            <a:fillRect/>
          </a:stretch>
        </p:blipFill>
        <p:spPr>
          <a:xfrm>
            <a:off x="4778062" y="1622077"/>
            <a:ext cx="3546319" cy="2359914"/>
          </a:xfrm>
          <a:prstGeom prst="rect">
            <a:avLst/>
          </a:prstGeom>
        </p:spPr>
      </p:pic>
      <p:pic>
        <p:nvPicPr>
          <p:cNvPr id="8" name="Picture 7"/>
          <p:cNvPicPr>
            <a:picLocks noChangeAspect="1"/>
          </p:cNvPicPr>
          <p:nvPr/>
        </p:nvPicPr>
        <p:blipFill>
          <a:blip r:embed="rId5"/>
          <a:stretch>
            <a:fillRect/>
          </a:stretch>
        </p:blipFill>
        <p:spPr>
          <a:xfrm>
            <a:off x="8777959" y="4260307"/>
            <a:ext cx="3205846" cy="2401290"/>
          </a:xfrm>
          <a:prstGeom prst="rect">
            <a:avLst/>
          </a:prstGeom>
        </p:spPr>
      </p:pic>
      <p:pic>
        <p:nvPicPr>
          <p:cNvPr id="9" name="Picture 8"/>
          <p:cNvPicPr>
            <a:picLocks noChangeAspect="1"/>
          </p:cNvPicPr>
          <p:nvPr/>
        </p:nvPicPr>
        <p:blipFill>
          <a:blip r:embed="rId6"/>
          <a:stretch>
            <a:fillRect/>
          </a:stretch>
        </p:blipFill>
        <p:spPr>
          <a:xfrm>
            <a:off x="8417938" y="1985105"/>
            <a:ext cx="3565867" cy="1996886"/>
          </a:xfrm>
          <a:prstGeom prst="rect">
            <a:avLst/>
          </a:prstGeom>
        </p:spPr>
      </p:pic>
      <p:sp>
        <p:nvSpPr>
          <p:cNvPr id="10" name="Date Placeholder 9"/>
          <p:cNvSpPr>
            <a:spLocks noGrp="1"/>
          </p:cNvSpPr>
          <p:nvPr>
            <p:ph type="dt" sz="half" idx="10"/>
          </p:nvPr>
        </p:nvSpPr>
        <p:spPr/>
        <p:txBody>
          <a:bodyPr/>
          <a:lstStyle/>
          <a:p>
            <a:fld id="{F6F1797B-8582-43C4-9B49-CC6341FABBD6}" type="datetime2">
              <a:rPr lang="en-US" smtClean="0"/>
              <a:t>Monday, September 28, 2020</a:t>
            </a:fld>
            <a:endParaRPr lang="en-US" dirty="0"/>
          </a:p>
        </p:txBody>
      </p:sp>
    </p:spTree>
    <p:extLst>
      <p:ext uri="{BB962C8B-B14F-4D97-AF65-F5344CB8AC3E}">
        <p14:creationId xmlns:p14="http://schemas.microsoft.com/office/powerpoint/2010/main" val="3829283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rgbClr val="00B050"/>
                </a:solidFill>
              </a:rPr>
              <a:t>Chemistry- products from oil</a:t>
            </a:r>
          </a:p>
        </p:txBody>
      </p:sp>
      <p:sp>
        <p:nvSpPr>
          <p:cNvPr id="3" name="Content Placeholder 2"/>
          <p:cNvSpPr>
            <a:spLocks noGrp="1"/>
          </p:cNvSpPr>
          <p:nvPr>
            <p:ph sz="quarter" idx="13"/>
          </p:nvPr>
        </p:nvSpPr>
        <p:spPr>
          <a:xfrm>
            <a:off x="320040" y="1691641"/>
            <a:ext cx="11658600" cy="1978838"/>
          </a:xfrm>
        </p:spPr>
        <p:txBody>
          <a:bodyPr>
            <a:normAutofit fontScale="92500" lnSpcReduction="10000"/>
          </a:bodyPr>
          <a:lstStyle/>
          <a:p>
            <a:pPr marL="0" lvl="0" indent="0">
              <a:buNone/>
            </a:pPr>
            <a:r>
              <a:rPr lang="en-GB" cap="none" dirty="0"/>
              <a:t>TASK: one of the problems with plastics is what to do with them when we’ve finished with them. Your challenge is to produce an information sheet about biodegradable plastics and recycling. </a:t>
            </a:r>
          </a:p>
          <a:p>
            <a:pPr marL="0" lvl="0" indent="0">
              <a:buNone/>
            </a:pPr>
            <a:r>
              <a:rPr lang="en-GB" cap="none" dirty="0"/>
              <a:t>	YOU MUST INCLUDE: what are the problems caused by disposing plastics. What does biodegradable mean and how can polymers be made biodegradable. </a:t>
            </a:r>
          </a:p>
          <a:p>
            <a:pPr marL="0" lvl="0" indent="0">
              <a:buNone/>
            </a:pPr>
            <a:r>
              <a:rPr lang="en-GB" cap="none" dirty="0"/>
              <a:t>What resources do you need?</a:t>
            </a:r>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C1 5.4</a:t>
            </a:r>
            <a:endParaRPr lang="en-GB" dirty="0"/>
          </a:p>
        </p:txBody>
      </p:sp>
      <p:pic>
        <p:nvPicPr>
          <p:cNvPr id="5" name="Picture 4"/>
          <p:cNvPicPr>
            <a:picLocks noChangeAspect="1"/>
          </p:cNvPicPr>
          <p:nvPr/>
        </p:nvPicPr>
        <p:blipFill>
          <a:blip r:embed="rId2"/>
          <a:stretch>
            <a:fillRect/>
          </a:stretch>
        </p:blipFill>
        <p:spPr>
          <a:xfrm>
            <a:off x="693527" y="3821956"/>
            <a:ext cx="4460094" cy="2382591"/>
          </a:xfrm>
          <a:prstGeom prst="rect">
            <a:avLst/>
          </a:prstGeom>
        </p:spPr>
      </p:pic>
      <p:pic>
        <p:nvPicPr>
          <p:cNvPr id="6" name="Picture 5"/>
          <p:cNvPicPr>
            <a:picLocks noChangeAspect="1"/>
          </p:cNvPicPr>
          <p:nvPr/>
        </p:nvPicPr>
        <p:blipFill>
          <a:blip r:embed="rId3"/>
          <a:stretch>
            <a:fillRect/>
          </a:stretch>
        </p:blipFill>
        <p:spPr>
          <a:xfrm>
            <a:off x="10332478" y="173704"/>
            <a:ext cx="1462211" cy="1535655"/>
          </a:xfrm>
          <a:prstGeom prst="rect">
            <a:avLst/>
          </a:prstGeom>
        </p:spPr>
      </p:pic>
      <p:pic>
        <p:nvPicPr>
          <p:cNvPr id="7" name="Picture 6"/>
          <p:cNvPicPr>
            <a:picLocks noChangeAspect="1"/>
          </p:cNvPicPr>
          <p:nvPr/>
        </p:nvPicPr>
        <p:blipFill>
          <a:blip r:embed="rId4"/>
          <a:stretch>
            <a:fillRect/>
          </a:stretch>
        </p:blipFill>
        <p:spPr>
          <a:xfrm>
            <a:off x="5941454" y="3227296"/>
            <a:ext cx="5603920" cy="3218468"/>
          </a:xfrm>
          <a:prstGeom prst="rect">
            <a:avLst/>
          </a:prstGeom>
        </p:spPr>
      </p:pic>
      <p:sp>
        <p:nvSpPr>
          <p:cNvPr id="8" name="Date Placeholder 7"/>
          <p:cNvSpPr>
            <a:spLocks noGrp="1"/>
          </p:cNvSpPr>
          <p:nvPr>
            <p:ph type="dt" sz="half" idx="10"/>
          </p:nvPr>
        </p:nvSpPr>
        <p:spPr/>
        <p:txBody>
          <a:bodyPr/>
          <a:lstStyle/>
          <a:p>
            <a:fld id="{0914F372-AD1E-48A4-8C5E-DDDFBEAA14DF}" type="datetime2">
              <a:rPr lang="en-US" smtClean="0"/>
              <a:t>Monday, September 28, 2020</a:t>
            </a:fld>
            <a:endParaRPr lang="en-US" dirty="0"/>
          </a:p>
        </p:txBody>
      </p:sp>
    </p:spTree>
    <p:extLst>
      <p:ext uri="{BB962C8B-B14F-4D97-AF65-F5344CB8AC3E}">
        <p14:creationId xmlns:p14="http://schemas.microsoft.com/office/powerpoint/2010/main" val="4095473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420428"/>
            <a:ext cx="10364451" cy="1190440"/>
          </a:xfrm>
        </p:spPr>
        <p:txBody>
          <a:bodyPr/>
          <a:lstStyle/>
          <a:p>
            <a:r>
              <a:rPr lang="en-GB" dirty="0"/>
              <a:t>Biology- Keeping Healthy</a:t>
            </a:r>
          </a:p>
        </p:txBody>
      </p:sp>
      <p:sp>
        <p:nvSpPr>
          <p:cNvPr id="3" name="Content Placeholder 2"/>
          <p:cNvSpPr>
            <a:spLocks noGrp="1"/>
          </p:cNvSpPr>
          <p:nvPr>
            <p:ph sz="quarter" idx="13"/>
          </p:nvPr>
        </p:nvSpPr>
        <p:spPr>
          <a:xfrm>
            <a:off x="320040" y="1691641"/>
            <a:ext cx="11658600" cy="1978838"/>
          </a:xfrm>
        </p:spPr>
        <p:txBody>
          <a:bodyPr>
            <a:normAutofit/>
          </a:bodyPr>
          <a:lstStyle/>
          <a:p>
            <a:pPr marL="0" lvl="0" indent="0">
              <a:buNone/>
            </a:pPr>
            <a:r>
              <a:rPr lang="en-US" dirty="0"/>
              <a:t>You are either an owner of a gym or a sports coach, your challenge is to design an exercise routine and diet plan that you  can present to your Gym members or players.</a:t>
            </a:r>
          </a:p>
          <a:p>
            <a:pPr marL="0" lvl="0" indent="0">
              <a:buNone/>
            </a:pPr>
            <a:r>
              <a:rPr lang="en-US" u="sng" cap="none" dirty="0"/>
              <a:t>You must include</a:t>
            </a:r>
            <a:r>
              <a:rPr lang="en-US" cap="none" dirty="0"/>
              <a:t>: your exercise workout, how muscles work, why you need to exercise, a meal plan explained,</a:t>
            </a:r>
          </a:p>
          <a:p>
            <a:pPr lvl="0"/>
            <a:r>
              <a:rPr lang="en-US" cap="none" dirty="0"/>
              <a:t>what equipment/resources do you need?</a:t>
            </a: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a:t>CURRICULUM LINK: B1 1.1 -1.4</a:t>
            </a:r>
            <a:endParaRPr lang="en-GB" dirty="0"/>
          </a:p>
        </p:txBody>
      </p:sp>
      <p:pic>
        <p:nvPicPr>
          <p:cNvPr id="1028" name="Picture 4" descr="http://www.glitters20.com/wp-content/uploads/2012/11/Funny-Exercise-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124" y="3594514"/>
            <a:ext cx="2166612" cy="29043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artoondistrict.com/wp-content/uploads/2014/11/Role-of-Cartoon-in-Health-Secto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88" y="3594514"/>
            <a:ext cx="2776745" cy="30636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hugewalls.com/wp-content/uploads/2014/03/football-players-wallpap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91996"/>
            <a:ext cx="4233960" cy="2646225"/>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0"/>
          </p:nvPr>
        </p:nvSpPr>
        <p:spPr/>
        <p:txBody>
          <a:bodyPr/>
          <a:lstStyle/>
          <a:p>
            <a:fld id="{D2BA1DD0-B1F8-451D-8688-56E824029CBB}" type="datetime2">
              <a:rPr lang="en-US" smtClean="0"/>
              <a:t>Monday, September 28, 2020</a:t>
            </a:fld>
            <a:endParaRPr lang="en-US" dirty="0"/>
          </a:p>
        </p:txBody>
      </p:sp>
    </p:spTree>
    <p:extLst>
      <p:ext uri="{BB962C8B-B14F-4D97-AF65-F5344CB8AC3E}">
        <p14:creationId xmlns:p14="http://schemas.microsoft.com/office/powerpoint/2010/main" val="4129337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rgbClr val="00B050"/>
                </a:solidFill>
              </a:rPr>
              <a:t>Chemistry- Our changing planet</a:t>
            </a:r>
          </a:p>
        </p:txBody>
      </p:sp>
      <p:sp>
        <p:nvSpPr>
          <p:cNvPr id="3" name="Content Placeholder 2"/>
          <p:cNvSpPr>
            <a:spLocks noGrp="1"/>
          </p:cNvSpPr>
          <p:nvPr>
            <p:ph sz="quarter" idx="13"/>
          </p:nvPr>
        </p:nvSpPr>
        <p:spPr>
          <a:xfrm>
            <a:off x="320040" y="1691641"/>
            <a:ext cx="11658600" cy="1978838"/>
          </a:xfrm>
        </p:spPr>
        <p:txBody>
          <a:bodyPr>
            <a:normAutofit/>
          </a:bodyPr>
          <a:lstStyle/>
          <a:p>
            <a:pPr marL="0" lvl="0" indent="0">
              <a:buNone/>
            </a:pPr>
            <a:r>
              <a:rPr lang="en-GB" cap="none" dirty="0"/>
              <a:t>TASK: your challenge is to make a 3D model of the structure of the earth.</a:t>
            </a:r>
          </a:p>
          <a:p>
            <a:pPr marL="0" lvl="0" indent="0">
              <a:buNone/>
            </a:pPr>
            <a:r>
              <a:rPr lang="en-GB" cap="none" dirty="0"/>
              <a:t>	YOU MUST INCLUDE: A detailed plan of what the structure of the earth looks like and what are the each part is called and what it does.</a:t>
            </a:r>
          </a:p>
          <a:p>
            <a:pPr marL="0" lvl="0" indent="0">
              <a:buNone/>
            </a:pPr>
            <a:r>
              <a:rPr lang="en-GB" cap="none" dirty="0"/>
              <a:t>What resources do you need?</a:t>
            </a:r>
          </a:p>
          <a:p>
            <a:pPr marL="0" lvl="0" indent="0">
              <a:buNone/>
            </a:pP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C1 7.1</a:t>
            </a:r>
            <a:endParaRPr lang="en-GB" dirty="0"/>
          </a:p>
        </p:txBody>
      </p:sp>
      <p:pic>
        <p:nvPicPr>
          <p:cNvPr id="5" name="Picture 4"/>
          <p:cNvPicPr>
            <a:picLocks noChangeAspect="1"/>
          </p:cNvPicPr>
          <p:nvPr/>
        </p:nvPicPr>
        <p:blipFill>
          <a:blip r:embed="rId2"/>
          <a:stretch>
            <a:fillRect/>
          </a:stretch>
        </p:blipFill>
        <p:spPr>
          <a:xfrm>
            <a:off x="432179" y="3670479"/>
            <a:ext cx="3763273" cy="2833352"/>
          </a:xfrm>
          <a:prstGeom prst="rect">
            <a:avLst/>
          </a:prstGeom>
        </p:spPr>
      </p:pic>
      <p:pic>
        <p:nvPicPr>
          <p:cNvPr id="6" name="Picture 5"/>
          <p:cNvPicPr>
            <a:picLocks noChangeAspect="1"/>
          </p:cNvPicPr>
          <p:nvPr/>
        </p:nvPicPr>
        <p:blipFill>
          <a:blip r:embed="rId3"/>
          <a:stretch>
            <a:fillRect/>
          </a:stretch>
        </p:blipFill>
        <p:spPr>
          <a:xfrm>
            <a:off x="8133007" y="3367066"/>
            <a:ext cx="3106583" cy="3120452"/>
          </a:xfrm>
          <a:prstGeom prst="rect">
            <a:avLst/>
          </a:prstGeom>
        </p:spPr>
      </p:pic>
      <p:pic>
        <p:nvPicPr>
          <p:cNvPr id="7" name="Picture 6"/>
          <p:cNvPicPr>
            <a:picLocks noChangeAspect="1"/>
          </p:cNvPicPr>
          <p:nvPr/>
        </p:nvPicPr>
        <p:blipFill>
          <a:blip r:embed="rId4"/>
          <a:stretch>
            <a:fillRect/>
          </a:stretch>
        </p:blipFill>
        <p:spPr>
          <a:xfrm>
            <a:off x="4612313" y="3309871"/>
            <a:ext cx="3153648" cy="3153648"/>
          </a:xfrm>
          <a:prstGeom prst="rect">
            <a:avLst/>
          </a:prstGeom>
        </p:spPr>
      </p:pic>
      <p:sp>
        <p:nvSpPr>
          <p:cNvPr id="8" name="Date Placeholder 7"/>
          <p:cNvSpPr>
            <a:spLocks noGrp="1"/>
          </p:cNvSpPr>
          <p:nvPr>
            <p:ph type="dt" sz="half" idx="10"/>
          </p:nvPr>
        </p:nvSpPr>
        <p:spPr/>
        <p:txBody>
          <a:bodyPr/>
          <a:lstStyle/>
          <a:p>
            <a:fld id="{1AB5475F-2150-4D06-9367-8CE7743E436D}" type="datetime2">
              <a:rPr lang="en-US" smtClean="0"/>
              <a:t>Monday, September 28, 2020</a:t>
            </a:fld>
            <a:endParaRPr lang="en-US" dirty="0"/>
          </a:p>
        </p:txBody>
      </p:sp>
    </p:spTree>
    <p:extLst>
      <p:ext uri="{BB962C8B-B14F-4D97-AF65-F5344CB8AC3E}">
        <p14:creationId xmlns:p14="http://schemas.microsoft.com/office/powerpoint/2010/main" val="107869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t>Physics- infrared radiation</a:t>
            </a:r>
          </a:p>
        </p:txBody>
      </p:sp>
      <p:sp>
        <p:nvSpPr>
          <p:cNvPr id="3" name="Content Placeholder 2"/>
          <p:cNvSpPr>
            <a:spLocks noGrp="1"/>
          </p:cNvSpPr>
          <p:nvPr>
            <p:ph sz="quarter" idx="13"/>
          </p:nvPr>
        </p:nvSpPr>
        <p:spPr>
          <a:xfrm>
            <a:off x="113978" y="4043966"/>
            <a:ext cx="11658600" cy="2678805"/>
          </a:xfrm>
        </p:spPr>
        <p:txBody>
          <a:bodyPr>
            <a:normAutofit/>
          </a:bodyPr>
          <a:lstStyle/>
          <a:p>
            <a:pPr marL="0" lvl="0" indent="0">
              <a:buNone/>
            </a:pPr>
            <a:r>
              <a:rPr lang="en-GB" cap="none" dirty="0"/>
              <a:t>WHAT IS RADIATION? FIND OUT WHAT RADIATION IS AND EXAMPLES OF RADIATION. PRESENT YOUR RESEARCH AS A MIND MAP.</a:t>
            </a:r>
          </a:p>
          <a:p>
            <a:pPr marL="0" lvl="0" indent="0">
              <a:buNone/>
            </a:pPr>
            <a:r>
              <a:rPr lang="en-GB" cap="none" dirty="0"/>
              <a:t>Task: A huddle test. Design an investigation to model the effects or penguins huddling together.</a:t>
            </a:r>
          </a:p>
          <a:p>
            <a:pPr lvl="0">
              <a:buFont typeface="Wingdings" panose="05000000000000000000" pitchFamily="2" charset="2"/>
              <a:buChar char="v"/>
            </a:pPr>
            <a:r>
              <a:rPr lang="en-GB" cap="none" dirty="0"/>
              <a:t>You could use beakers of hot water to represent the penguins and measure the temperatures of the water in each beaker or put cold water in the beakers on the out side and measure the temperature increase.</a:t>
            </a:r>
          </a:p>
          <a:p>
            <a:pPr marL="0" lvl="0" indent="0">
              <a:buNone/>
            </a:pPr>
            <a:r>
              <a:rPr lang="en-GB" u="sng" cap="none" dirty="0"/>
              <a:t>You must include: </a:t>
            </a:r>
            <a:r>
              <a:rPr lang="en-GB" cap="none" dirty="0"/>
              <a:t>equipment list, method, results table</a:t>
            </a:r>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P1 1.1 -1.2</a:t>
            </a:r>
            <a:endParaRPr lang="en-GB" dirty="0"/>
          </a:p>
        </p:txBody>
      </p:sp>
      <p:sp>
        <p:nvSpPr>
          <p:cNvPr id="5" name="Date Placeholder 4"/>
          <p:cNvSpPr>
            <a:spLocks noGrp="1"/>
          </p:cNvSpPr>
          <p:nvPr>
            <p:ph type="dt" sz="half" idx="10"/>
          </p:nvPr>
        </p:nvSpPr>
        <p:spPr/>
        <p:txBody>
          <a:bodyPr/>
          <a:lstStyle/>
          <a:p>
            <a:fld id="{5FEB3BB1-E2FB-4F1F-93B1-B2F120E8C3BA}" type="datetime2">
              <a:rPr lang="en-US" smtClean="0"/>
              <a:t>Monday, September 28, 2020</a:t>
            </a:fld>
            <a:endParaRPr lang="en-US" dirty="0"/>
          </a:p>
        </p:txBody>
      </p:sp>
      <p:pic>
        <p:nvPicPr>
          <p:cNvPr id="6" name="Picture 5"/>
          <p:cNvPicPr>
            <a:picLocks noChangeAspect="1"/>
          </p:cNvPicPr>
          <p:nvPr/>
        </p:nvPicPr>
        <p:blipFill>
          <a:blip r:embed="rId2"/>
          <a:stretch>
            <a:fillRect/>
          </a:stretch>
        </p:blipFill>
        <p:spPr>
          <a:xfrm>
            <a:off x="320040" y="1540164"/>
            <a:ext cx="3456063" cy="2299853"/>
          </a:xfrm>
          <a:prstGeom prst="rect">
            <a:avLst/>
          </a:prstGeom>
        </p:spPr>
      </p:pic>
      <p:pic>
        <p:nvPicPr>
          <p:cNvPr id="7" name="Picture 6"/>
          <p:cNvPicPr>
            <a:picLocks noChangeAspect="1"/>
          </p:cNvPicPr>
          <p:nvPr/>
        </p:nvPicPr>
        <p:blipFill>
          <a:blip r:embed="rId3"/>
          <a:stretch>
            <a:fillRect/>
          </a:stretch>
        </p:blipFill>
        <p:spPr>
          <a:xfrm>
            <a:off x="4000500" y="1540163"/>
            <a:ext cx="3070422" cy="2299853"/>
          </a:xfrm>
          <a:prstGeom prst="rect">
            <a:avLst/>
          </a:prstGeom>
        </p:spPr>
      </p:pic>
      <p:pic>
        <p:nvPicPr>
          <p:cNvPr id="8" name="Picture 7"/>
          <p:cNvPicPr>
            <a:picLocks noChangeAspect="1"/>
          </p:cNvPicPr>
          <p:nvPr/>
        </p:nvPicPr>
        <p:blipFill>
          <a:blip r:embed="rId4"/>
          <a:stretch>
            <a:fillRect/>
          </a:stretch>
        </p:blipFill>
        <p:spPr>
          <a:xfrm>
            <a:off x="7295319" y="1506562"/>
            <a:ext cx="3506557" cy="2333454"/>
          </a:xfrm>
          <a:prstGeom prst="rect">
            <a:avLst/>
          </a:prstGeom>
        </p:spPr>
      </p:pic>
    </p:spTree>
    <p:extLst>
      <p:ext uri="{BB962C8B-B14F-4D97-AF65-F5344CB8AC3E}">
        <p14:creationId xmlns:p14="http://schemas.microsoft.com/office/powerpoint/2010/main" val="4254782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20040" y="342901"/>
            <a:ext cx="1946144" cy="1572484"/>
          </a:xfrm>
          <a:prstGeom prst="rect">
            <a:avLst/>
          </a:prstGeom>
        </p:spPr>
      </p:pic>
      <p:sp>
        <p:nvSpPr>
          <p:cNvPr id="2" name="Title 1"/>
          <p:cNvSpPr>
            <a:spLocks noGrp="1"/>
          </p:cNvSpPr>
          <p:nvPr>
            <p:ph type="title"/>
          </p:nvPr>
        </p:nvSpPr>
        <p:spPr>
          <a:xfrm>
            <a:off x="875139" y="342901"/>
            <a:ext cx="10364451" cy="1197263"/>
          </a:xfrm>
        </p:spPr>
        <p:txBody>
          <a:bodyPr/>
          <a:lstStyle/>
          <a:p>
            <a:r>
              <a:rPr lang="en-GB" dirty="0"/>
              <a:t>Physics- states of matter</a:t>
            </a:r>
          </a:p>
        </p:txBody>
      </p:sp>
      <p:sp>
        <p:nvSpPr>
          <p:cNvPr id="3" name="Content Placeholder 2"/>
          <p:cNvSpPr>
            <a:spLocks noGrp="1"/>
          </p:cNvSpPr>
          <p:nvPr>
            <p:ph sz="quarter" idx="13"/>
          </p:nvPr>
        </p:nvSpPr>
        <p:spPr>
          <a:xfrm>
            <a:off x="320040" y="2009104"/>
            <a:ext cx="11658600" cy="2124979"/>
          </a:xfrm>
        </p:spPr>
        <p:txBody>
          <a:bodyPr>
            <a:normAutofit lnSpcReduction="10000"/>
          </a:bodyPr>
          <a:lstStyle/>
          <a:p>
            <a:pPr marL="0" lvl="0" indent="0">
              <a:buNone/>
            </a:pPr>
            <a:r>
              <a:rPr lang="en-US" dirty="0"/>
              <a:t>Your challenge is to work In pairs to produce a fact sheet about two of these: melting, evaporation, freezing, condensation, sublimation.  You must then teach your class mates about your fact sheet.</a:t>
            </a:r>
          </a:p>
          <a:p>
            <a:pPr marL="0" lvl="0" indent="0">
              <a:buNone/>
            </a:pPr>
            <a:r>
              <a:rPr lang="en-US" u="sng" cap="none" dirty="0"/>
              <a:t>You must include</a:t>
            </a:r>
            <a:r>
              <a:rPr lang="en-US" cap="none" dirty="0"/>
              <a:t>: an explanation of what it is, examples, the arrangement of particles.</a:t>
            </a:r>
          </a:p>
          <a:p>
            <a:pPr lvl="0"/>
            <a:r>
              <a:rPr lang="en-US" cap="none" dirty="0"/>
              <a:t>what equipment/resources do you need?</a:t>
            </a: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P1 1.3</a:t>
            </a:r>
            <a:endParaRPr lang="en-GB" dirty="0"/>
          </a:p>
        </p:txBody>
      </p:sp>
      <p:sp>
        <p:nvSpPr>
          <p:cNvPr id="5" name="Date Placeholder 4"/>
          <p:cNvSpPr>
            <a:spLocks noGrp="1"/>
          </p:cNvSpPr>
          <p:nvPr>
            <p:ph type="dt" sz="half" idx="10"/>
          </p:nvPr>
        </p:nvSpPr>
        <p:spPr/>
        <p:txBody>
          <a:bodyPr/>
          <a:lstStyle/>
          <a:p>
            <a:fld id="{5FEB3BB1-E2FB-4F1F-93B1-B2F120E8C3BA}" type="datetime2">
              <a:rPr lang="en-US" smtClean="0"/>
              <a:t>Monday, September 28, 2020</a:t>
            </a:fld>
            <a:endParaRPr lang="en-US" dirty="0"/>
          </a:p>
        </p:txBody>
      </p:sp>
      <p:pic>
        <p:nvPicPr>
          <p:cNvPr id="6" name="Picture 5"/>
          <p:cNvPicPr>
            <a:picLocks noChangeAspect="1"/>
          </p:cNvPicPr>
          <p:nvPr/>
        </p:nvPicPr>
        <p:blipFill>
          <a:blip r:embed="rId3"/>
          <a:stretch>
            <a:fillRect/>
          </a:stretch>
        </p:blipFill>
        <p:spPr>
          <a:xfrm>
            <a:off x="875139" y="4134085"/>
            <a:ext cx="3477728" cy="2167457"/>
          </a:xfrm>
          <a:prstGeom prst="rect">
            <a:avLst/>
          </a:prstGeom>
        </p:spPr>
      </p:pic>
      <p:pic>
        <p:nvPicPr>
          <p:cNvPr id="7" name="Picture 6"/>
          <p:cNvPicPr>
            <a:picLocks noChangeAspect="1"/>
          </p:cNvPicPr>
          <p:nvPr/>
        </p:nvPicPr>
        <p:blipFill>
          <a:blip r:embed="rId4"/>
          <a:stretch>
            <a:fillRect/>
          </a:stretch>
        </p:blipFill>
        <p:spPr>
          <a:xfrm>
            <a:off x="4702506" y="4134084"/>
            <a:ext cx="2893667" cy="2167457"/>
          </a:xfrm>
          <a:prstGeom prst="rect">
            <a:avLst/>
          </a:prstGeom>
        </p:spPr>
      </p:pic>
      <p:pic>
        <p:nvPicPr>
          <p:cNvPr id="8" name="Picture 7"/>
          <p:cNvPicPr>
            <a:picLocks noChangeAspect="1"/>
          </p:cNvPicPr>
          <p:nvPr/>
        </p:nvPicPr>
        <p:blipFill>
          <a:blip r:embed="rId5"/>
          <a:stretch>
            <a:fillRect/>
          </a:stretch>
        </p:blipFill>
        <p:spPr>
          <a:xfrm>
            <a:off x="8007347" y="4134084"/>
            <a:ext cx="2954578" cy="2204570"/>
          </a:xfrm>
          <a:prstGeom prst="rect">
            <a:avLst/>
          </a:prstGeom>
        </p:spPr>
      </p:pic>
    </p:spTree>
    <p:extLst>
      <p:ext uri="{BB962C8B-B14F-4D97-AF65-F5344CB8AC3E}">
        <p14:creationId xmlns:p14="http://schemas.microsoft.com/office/powerpoint/2010/main" val="3635929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t>Physics- Conduction &amp; Convection</a:t>
            </a:r>
          </a:p>
        </p:txBody>
      </p:sp>
      <p:sp>
        <p:nvSpPr>
          <p:cNvPr id="3" name="Content Placeholder 2"/>
          <p:cNvSpPr>
            <a:spLocks noGrp="1"/>
          </p:cNvSpPr>
          <p:nvPr>
            <p:ph sz="quarter" idx="13"/>
          </p:nvPr>
        </p:nvSpPr>
        <p:spPr>
          <a:xfrm>
            <a:off x="4803820" y="1540164"/>
            <a:ext cx="7174820" cy="2787137"/>
          </a:xfrm>
        </p:spPr>
        <p:txBody>
          <a:bodyPr>
            <a:normAutofit/>
          </a:bodyPr>
          <a:lstStyle/>
          <a:p>
            <a:pPr marL="0" lvl="0" indent="0">
              <a:buNone/>
            </a:pPr>
            <a:r>
              <a:rPr lang="en-US" cap="none" dirty="0"/>
              <a:t>YOUR CHALLENGE IS TO RESEARCH AND MAKE A MULTIPLE CHOICE QUESTIONAIRE TO GIVE YOU TO YOUR CLASSMATES AT THE END OF THE LESSON.</a:t>
            </a:r>
          </a:p>
          <a:p>
            <a:pPr marL="0" lvl="0" indent="0">
              <a:buNone/>
            </a:pPr>
            <a:r>
              <a:rPr lang="en-US" u="sng" cap="none" dirty="0"/>
              <a:t>You must include</a:t>
            </a:r>
            <a:r>
              <a:rPr lang="en-US" cap="none" dirty="0"/>
              <a:t>: 15 multiple choice questions and have a separate answer sheet, </a:t>
            </a:r>
          </a:p>
          <a:p>
            <a:pPr lvl="0"/>
            <a:r>
              <a:rPr lang="en-US" cap="none" dirty="0"/>
              <a:t>what equipment/resources do you need?</a:t>
            </a: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P1 1.4- 1.5</a:t>
            </a:r>
            <a:endParaRPr lang="en-GB" dirty="0"/>
          </a:p>
        </p:txBody>
      </p:sp>
      <p:sp>
        <p:nvSpPr>
          <p:cNvPr id="5" name="Date Placeholder 4"/>
          <p:cNvSpPr>
            <a:spLocks noGrp="1"/>
          </p:cNvSpPr>
          <p:nvPr>
            <p:ph type="dt" sz="half" idx="10"/>
          </p:nvPr>
        </p:nvSpPr>
        <p:spPr/>
        <p:txBody>
          <a:bodyPr/>
          <a:lstStyle/>
          <a:p>
            <a:fld id="{5FEB3BB1-E2FB-4F1F-93B1-B2F120E8C3BA}" type="datetime2">
              <a:rPr lang="en-US" smtClean="0"/>
              <a:t>Monday, September 28, 2020</a:t>
            </a:fld>
            <a:endParaRPr lang="en-US" dirty="0"/>
          </a:p>
        </p:txBody>
      </p:sp>
      <p:pic>
        <p:nvPicPr>
          <p:cNvPr id="6" name="Picture 5"/>
          <p:cNvPicPr>
            <a:picLocks noChangeAspect="1"/>
          </p:cNvPicPr>
          <p:nvPr/>
        </p:nvPicPr>
        <p:blipFill>
          <a:blip r:embed="rId2"/>
          <a:stretch>
            <a:fillRect/>
          </a:stretch>
        </p:blipFill>
        <p:spPr>
          <a:xfrm>
            <a:off x="24326" y="806367"/>
            <a:ext cx="1990725" cy="2295525"/>
          </a:xfrm>
          <a:prstGeom prst="rect">
            <a:avLst/>
          </a:prstGeom>
        </p:spPr>
      </p:pic>
      <p:pic>
        <p:nvPicPr>
          <p:cNvPr id="7" name="Picture 6"/>
          <p:cNvPicPr>
            <a:picLocks noChangeAspect="1"/>
          </p:cNvPicPr>
          <p:nvPr/>
        </p:nvPicPr>
        <p:blipFill>
          <a:blip r:embed="rId3"/>
          <a:stretch>
            <a:fillRect/>
          </a:stretch>
        </p:blipFill>
        <p:spPr>
          <a:xfrm>
            <a:off x="320040" y="4115805"/>
            <a:ext cx="3699212" cy="2461657"/>
          </a:xfrm>
          <a:prstGeom prst="rect">
            <a:avLst/>
          </a:prstGeom>
        </p:spPr>
      </p:pic>
      <p:pic>
        <p:nvPicPr>
          <p:cNvPr id="8" name="Picture 7"/>
          <p:cNvPicPr>
            <a:picLocks noChangeAspect="1"/>
          </p:cNvPicPr>
          <p:nvPr/>
        </p:nvPicPr>
        <p:blipFill>
          <a:blip r:embed="rId4"/>
          <a:stretch>
            <a:fillRect/>
          </a:stretch>
        </p:blipFill>
        <p:spPr>
          <a:xfrm>
            <a:off x="1730867" y="2395926"/>
            <a:ext cx="2857500" cy="1600200"/>
          </a:xfrm>
          <a:prstGeom prst="rect">
            <a:avLst/>
          </a:prstGeom>
        </p:spPr>
      </p:pic>
      <p:pic>
        <p:nvPicPr>
          <p:cNvPr id="9" name="Picture 8"/>
          <p:cNvPicPr>
            <a:picLocks noChangeAspect="1"/>
          </p:cNvPicPr>
          <p:nvPr/>
        </p:nvPicPr>
        <p:blipFill>
          <a:blip r:embed="rId5"/>
          <a:stretch>
            <a:fillRect/>
          </a:stretch>
        </p:blipFill>
        <p:spPr>
          <a:xfrm>
            <a:off x="4234705" y="4221038"/>
            <a:ext cx="2916366" cy="2356424"/>
          </a:xfrm>
          <a:prstGeom prst="rect">
            <a:avLst/>
          </a:prstGeom>
        </p:spPr>
      </p:pic>
      <p:pic>
        <p:nvPicPr>
          <p:cNvPr id="10" name="Picture 9"/>
          <p:cNvPicPr>
            <a:picLocks noChangeAspect="1"/>
          </p:cNvPicPr>
          <p:nvPr/>
        </p:nvPicPr>
        <p:blipFill>
          <a:blip r:embed="rId6"/>
          <a:stretch>
            <a:fillRect/>
          </a:stretch>
        </p:blipFill>
        <p:spPr>
          <a:xfrm>
            <a:off x="7366524" y="4221038"/>
            <a:ext cx="4207900" cy="2356424"/>
          </a:xfrm>
          <a:prstGeom prst="rect">
            <a:avLst/>
          </a:prstGeom>
        </p:spPr>
      </p:pic>
    </p:spTree>
    <p:extLst>
      <p:ext uri="{BB962C8B-B14F-4D97-AF65-F5344CB8AC3E}">
        <p14:creationId xmlns:p14="http://schemas.microsoft.com/office/powerpoint/2010/main" val="1295545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t>Physics- Energy transfer by heating</a:t>
            </a:r>
          </a:p>
        </p:txBody>
      </p:sp>
      <p:sp>
        <p:nvSpPr>
          <p:cNvPr id="3" name="Content Placeholder 2"/>
          <p:cNvSpPr>
            <a:spLocks noGrp="1"/>
          </p:cNvSpPr>
          <p:nvPr>
            <p:ph sz="quarter" idx="13"/>
          </p:nvPr>
        </p:nvSpPr>
        <p:spPr>
          <a:xfrm>
            <a:off x="113978" y="4879162"/>
            <a:ext cx="11658600" cy="1978838"/>
          </a:xfrm>
        </p:spPr>
        <p:txBody>
          <a:bodyPr>
            <a:normAutofit/>
          </a:bodyPr>
          <a:lstStyle/>
          <a:p>
            <a:pPr marL="0" lvl="0" indent="0">
              <a:buNone/>
            </a:pPr>
            <a:r>
              <a:rPr lang="en-US" dirty="0"/>
              <a:t>Your task is to design a eco-friendly house which reduces the amount of energy lost</a:t>
            </a:r>
          </a:p>
          <a:p>
            <a:pPr marL="0" lvl="0" indent="0">
              <a:buNone/>
            </a:pPr>
            <a:r>
              <a:rPr lang="en-US" u="sng" cap="none" dirty="0"/>
              <a:t>You must include</a:t>
            </a:r>
            <a:r>
              <a:rPr lang="en-US" cap="none" dirty="0"/>
              <a:t>: Drawing, labels and an explanation as to why it prevents/reduces energy transfer,</a:t>
            </a:r>
          </a:p>
          <a:p>
            <a:pPr lvl="0"/>
            <a:r>
              <a:rPr lang="en-US" cap="none" dirty="0"/>
              <a:t>what equipment/resources do you need?</a:t>
            </a: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P1 1.9</a:t>
            </a:r>
            <a:endParaRPr lang="en-GB" dirty="0"/>
          </a:p>
        </p:txBody>
      </p:sp>
      <p:sp>
        <p:nvSpPr>
          <p:cNvPr id="5" name="Date Placeholder 4"/>
          <p:cNvSpPr>
            <a:spLocks noGrp="1"/>
          </p:cNvSpPr>
          <p:nvPr>
            <p:ph type="dt" sz="half" idx="10"/>
          </p:nvPr>
        </p:nvSpPr>
        <p:spPr/>
        <p:txBody>
          <a:bodyPr/>
          <a:lstStyle/>
          <a:p>
            <a:fld id="{5FEB3BB1-E2FB-4F1F-93B1-B2F120E8C3BA}" type="datetime2">
              <a:rPr lang="en-US" smtClean="0"/>
              <a:t>Monday, September 28, 2020</a:t>
            </a:fld>
            <a:endParaRPr lang="en-US" dirty="0"/>
          </a:p>
        </p:txBody>
      </p:sp>
      <p:pic>
        <p:nvPicPr>
          <p:cNvPr id="6" name="Picture 5"/>
          <p:cNvPicPr>
            <a:picLocks noChangeAspect="1"/>
          </p:cNvPicPr>
          <p:nvPr/>
        </p:nvPicPr>
        <p:blipFill>
          <a:blip r:embed="rId2"/>
          <a:stretch>
            <a:fillRect/>
          </a:stretch>
        </p:blipFill>
        <p:spPr>
          <a:xfrm>
            <a:off x="673887" y="1404458"/>
            <a:ext cx="4800600" cy="3190875"/>
          </a:xfrm>
          <a:prstGeom prst="rect">
            <a:avLst/>
          </a:prstGeom>
        </p:spPr>
      </p:pic>
      <p:pic>
        <p:nvPicPr>
          <p:cNvPr id="7" name="Picture 6"/>
          <p:cNvPicPr>
            <a:picLocks noChangeAspect="1"/>
          </p:cNvPicPr>
          <p:nvPr/>
        </p:nvPicPr>
        <p:blipFill>
          <a:blip r:embed="rId3"/>
          <a:stretch>
            <a:fillRect/>
          </a:stretch>
        </p:blipFill>
        <p:spPr>
          <a:xfrm>
            <a:off x="5943278" y="1530488"/>
            <a:ext cx="5247882" cy="2938814"/>
          </a:xfrm>
          <a:prstGeom prst="rect">
            <a:avLst/>
          </a:prstGeom>
        </p:spPr>
      </p:pic>
    </p:spTree>
    <p:extLst>
      <p:ext uri="{BB962C8B-B14F-4D97-AF65-F5344CB8AC3E}">
        <p14:creationId xmlns:p14="http://schemas.microsoft.com/office/powerpoint/2010/main" val="1516532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t>Physics-</a:t>
            </a:r>
          </a:p>
        </p:txBody>
      </p:sp>
      <p:sp>
        <p:nvSpPr>
          <p:cNvPr id="3" name="Content Placeholder 2"/>
          <p:cNvSpPr>
            <a:spLocks noGrp="1"/>
          </p:cNvSpPr>
          <p:nvPr>
            <p:ph sz="quarter" idx="13"/>
          </p:nvPr>
        </p:nvSpPr>
        <p:spPr>
          <a:xfrm>
            <a:off x="320040" y="1691641"/>
            <a:ext cx="11658600" cy="1978838"/>
          </a:xfrm>
        </p:spPr>
        <p:txBody>
          <a:bodyPr>
            <a:normAutofit/>
          </a:bodyPr>
          <a:lstStyle/>
          <a:p>
            <a:pPr marL="0" lvl="0" indent="0">
              <a:buNone/>
            </a:pPr>
            <a:r>
              <a:rPr lang="en-US" dirty="0"/>
              <a:t>You are either an owner of a gym or a sports coach, your challenge is to design an exercise routine and diet plan that you  can present to your Gym members or players.</a:t>
            </a:r>
          </a:p>
          <a:p>
            <a:pPr marL="0" lvl="0" indent="0">
              <a:buNone/>
            </a:pPr>
            <a:r>
              <a:rPr lang="en-US" u="sng" cap="none" dirty="0"/>
              <a:t>You must include</a:t>
            </a:r>
            <a:r>
              <a:rPr lang="en-US" cap="none" dirty="0"/>
              <a:t>: your exercise workout, how muscles work, why you need to exercise, a meal plan explained,</a:t>
            </a:r>
          </a:p>
          <a:p>
            <a:pPr lvl="0"/>
            <a:r>
              <a:rPr lang="en-US" cap="none" dirty="0"/>
              <a:t>what equipment/resources do you need?</a:t>
            </a: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P1 1.1 -1.4</a:t>
            </a:r>
            <a:endParaRPr lang="en-GB" dirty="0"/>
          </a:p>
        </p:txBody>
      </p:sp>
      <p:sp>
        <p:nvSpPr>
          <p:cNvPr id="5" name="Date Placeholder 4"/>
          <p:cNvSpPr>
            <a:spLocks noGrp="1"/>
          </p:cNvSpPr>
          <p:nvPr>
            <p:ph type="dt" sz="half" idx="10"/>
          </p:nvPr>
        </p:nvSpPr>
        <p:spPr/>
        <p:txBody>
          <a:bodyPr/>
          <a:lstStyle/>
          <a:p>
            <a:fld id="{5FEB3BB1-E2FB-4F1F-93B1-B2F120E8C3BA}" type="datetime2">
              <a:rPr lang="en-US" smtClean="0"/>
              <a:t>Monday, September 28, 2020</a:t>
            </a:fld>
            <a:endParaRPr lang="en-US" dirty="0"/>
          </a:p>
        </p:txBody>
      </p:sp>
    </p:spTree>
    <p:extLst>
      <p:ext uri="{BB962C8B-B14F-4D97-AF65-F5344CB8AC3E}">
        <p14:creationId xmlns:p14="http://schemas.microsoft.com/office/powerpoint/2010/main" val="142015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fc08.deviantart.net/fs70/i/2013/004/f/c/png_blood_drips_5_by_moonglowlilly-d5qeg70.png"/>
          <p:cNvPicPr>
            <a:picLocks noChangeAspect="1" noChangeArrowheads="1"/>
          </p:cNvPicPr>
          <p:nvPr/>
        </p:nvPicPr>
        <p:blipFill rotWithShape="1">
          <a:blip r:embed="rId2">
            <a:extLst>
              <a:ext uri="{28A0092B-C50C-407E-A947-70E740481C1C}">
                <a14:useLocalDpi xmlns:a14="http://schemas.microsoft.com/office/drawing/2010/main" val="0"/>
              </a:ext>
            </a:extLst>
          </a:blip>
          <a:srcRect l="21181" t="14430" r="29280" b="31485"/>
          <a:stretch/>
        </p:blipFill>
        <p:spPr bwMode="auto">
          <a:xfrm>
            <a:off x="0" y="-19789"/>
            <a:ext cx="3764793" cy="32873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75139" y="342901"/>
            <a:ext cx="10364451" cy="1197263"/>
          </a:xfrm>
        </p:spPr>
        <p:txBody>
          <a:bodyPr/>
          <a:lstStyle/>
          <a:p>
            <a:r>
              <a:rPr lang="en-GB" dirty="0">
                <a:solidFill>
                  <a:srgbClr val="92D050"/>
                </a:solidFill>
              </a:rPr>
              <a:t>Biology- Keeping Healthy</a:t>
            </a:r>
          </a:p>
        </p:txBody>
      </p:sp>
      <p:sp>
        <p:nvSpPr>
          <p:cNvPr id="3" name="Content Placeholder 2"/>
          <p:cNvSpPr>
            <a:spLocks noGrp="1"/>
          </p:cNvSpPr>
          <p:nvPr>
            <p:ph sz="quarter" idx="13"/>
          </p:nvPr>
        </p:nvSpPr>
        <p:spPr>
          <a:xfrm>
            <a:off x="320040" y="1756036"/>
            <a:ext cx="11658600" cy="1154589"/>
          </a:xfrm>
        </p:spPr>
        <p:txBody>
          <a:bodyPr>
            <a:normAutofit lnSpcReduction="10000"/>
          </a:bodyPr>
          <a:lstStyle/>
          <a:p>
            <a:pPr marL="0" lvl="0" indent="0">
              <a:buNone/>
            </a:pPr>
            <a:r>
              <a:rPr lang="en-US" dirty="0"/>
              <a:t>There is a zombie out break and a deadly disease is spreading across Leicester. You must design an information poster on pathogens and disease. To try and prevent the whole of </a:t>
            </a:r>
            <a:r>
              <a:rPr lang="en-US" dirty="0" err="1"/>
              <a:t>Braustone</a:t>
            </a:r>
            <a:r>
              <a:rPr lang="en-US" dirty="0"/>
              <a:t> turning into flesh eating zombies!</a:t>
            </a:r>
            <a:endParaRPr lang="en-GB" cap="none" dirty="0"/>
          </a:p>
          <a:p>
            <a:pPr marL="0" lvl="0" indent="0">
              <a:buNone/>
            </a:pP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solidFill>
                  <a:srgbClr val="92D050"/>
                </a:solidFill>
              </a:rPr>
              <a:t>CURRICULUM LINK: B1 1.4 -1.6, 1.9</a:t>
            </a:r>
            <a:endParaRPr lang="en-GB" dirty="0">
              <a:solidFill>
                <a:srgbClr val="92D050"/>
              </a:solidFill>
            </a:endParaRPr>
          </a:p>
        </p:txBody>
      </p:sp>
      <p:pic>
        <p:nvPicPr>
          <p:cNvPr id="2050" name="Picture 2" descr="http://cdn.teehunter.com/wp-content/uploads/2013/12/zombie-t-shir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 y="3389942"/>
            <a:ext cx="4094790" cy="27298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zomb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7791" y="429272"/>
            <a:ext cx="2487861" cy="14109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petermeredith1.com/uploads/3/2/8/9/3289382/1615386_or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2004" y="2691903"/>
            <a:ext cx="2968517" cy="40846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49274" y="3812928"/>
            <a:ext cx="3876540" cy="1754326"/>
          </a:xfrm>
          <a:prstGeom prst="rect">
            <a:avLst/>
          </a:prstGeom>
          <a:noFill/>
        </p:spPr>
        <p:txBody>
          <a:bodyPr wrap="square" rtlCol="0">
            <a:spAutoFit/>
          </a:bodyPr>
          <a:lstStyle/>
          <a:p>
            <a:r>
              <a:rPr lang="en-US" u="sng" dirty="0"/>
              <a:t>You must include: </a:t>
            </a:r>
            <a:r>
              <a:rPr lang="en-US" dirty="0"/>
              <a:t>the differences between bacteria and viruses, how pathogens cause disease, preventing microbes getting into your body, drugs that are used to treat disease(antibiotics) what vaccinations do</a:t>
            </a:r>
            <a:endParaRPr lang="en-GB" dirty="0"/>
          </a:p>
        </p:txBody>
      </p:sp>
      <p:sp>
        <p:nvSpPr>
          <p:cNvPr id="6" name="Date Placeholder 5"/>
          <p:cNvSpPr>
            <a:spLocks noGrp="1"/>
          </p:cNvSpPr>
          <p:nvPr>
            <p:ph type="dt" sz="half" idx="10"/>
          </p:nvPr>
        </p:nvSpPr>
        <p:spPr/>
        <p:txBody>
          <a:bodyPr/>
          <a:lstStyle/>
          <a:p>
            <a:fld id="{5397D98B-5C7E-418C-93A7-23EFB8CEE656}" type="datetime2">
              <a:rPr lang="en-US" smtClean="0"/>
              <a:t>Monday, September 28, 2020</a:t>
            </a:fld>
            <a:endParaRPr lang="en-US" dirty="0"/>
          </a:p>
        </p:txBody>
      </p:sp>
    </p:spTree>
    <p:extLst>
      <p:ext uri="{BB962C8B-B14F-4D97-AF65-F5344CB8AC3E}">
        <p14:creationId xmlns:p14="http://schemas.microsoft.com/office/powerpoint/2010/main" val="1123550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rgbClr val="FF0000"/>
                </a:solidFill>
              </a:rPr>
              <a:t>Biology- Coordination and control</a:t>
            </a:r>
          </a:p>
        </p:txBody>
      </p:sp>
      <p:sp>
        <p:nvSpPr>
          <p:cNvPr id="3" name="Content Placeholder 2"/>
          <p:cNvSpPr>
            <a:spLocks noGrp="1"/>
          </p:cNvSpPr>
          <p:nvPr>
            <p:ph sz="quarter" idx="13"/>
          </p:nvPr>
        </p:nvSpPr>
        <p:spPr>
          <a:xfrm>
            <a:off x="113978" y="4602266"/>
            <a:ext cx="11658600" cy="1978838"/>
          </a:xfrm>
        </p:spPr>
        <p:txBody>
          <a:bodyPr>
            <a:normAutofit fontScale="92500" lnSpcReduction="10000"/>
          </a:bodyPr>
          <a:lstStyle/>
          <a:p>
            <a:pPr marL="0" lvl="0" indent="0">
              <a:buNone/>
            </a:pPr>
            <a:r>
              <a:rPr lang="en-US" dirty="0"/>
              <a:t>You have been set a task to create a revision poster on how your central nervous system works, the challenge is to work </a:t>
            </a:r>
            <a:r>
              <a:rPr lang="en-US" u="sng" dirty="0"/>
              <a:t>independently</a:t>
            </a:r>
            <a:r>
              <a:rPr lang="en-US" dirty="0"/>
              <a:t>, this means you have to work by yourself to find information and complete the task!</a:t>
            </a:r>
            <a:endParaRPr lang="en-GB" dirty="0"/>
          </a:p>
          <a:p>
            <a:pPr lvl="0"/>
            <a:r>
              <a:rPr lang="en-US" u="sng" cap="none" dirty="0"/>
              <a:t>You must include: </a:t>
            </a:r>
            <a:r>
              <a:rPr lang="en-US" cap="none" dirty="0"/>
              <a:t>information on responding to change, how your nervous system works, reflex actions.</a:t>
            </a:r>
          </a:p>
          <a:p>
            <a:pPr lvl="0"/>
            <a:r>
              <a:rPr lang="en-US" cap="none" dirty="0"/>
              <a:t>What resources do you need?</a:t>
            </a:r>
            <a:endParaRPr lang="en-GB" cap="none" dirty="0"/>
          </a:p>
          <a:p>
            <a:pPr marL="0" lvl="0" indent="0">
              <a:buNone/>
            </a:pP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B1 2.1 -2.2</a:t>
            </a:r>
            <a:endParaRPr lang="en-GB" dirty="0"/>
          </a:p>
        </p:txBody>
      </p:sp>
      <p:pic>
        <p:nvPicPr>
          <p:cNvPr id="3074" name="Picture 2" descr="http://bellcitycrossfit.com/wp-content/uploads/2014/04/Spinal-Cordandbrain_upda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139" y="1287888"/>
            <a:ext cx="2384427" cy="31792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0.gstatic.com/images?q=tbn:ANd9GcT4NDmRwqnZ3QYUS7g77m-AqkeBfy12c9bBbw0PnJu5jWuq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1307360"/>
            <a:ext cx="2366773" cy="31597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apriso.com/blog/wp-content/uploads/2013/08/MI_central_nervous_system_14926390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9774" y="1307360"/>
            <a:ext cx="3159764" cy="3159764"/>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0"/>
          </p:nvPr>
        </p:nvSpPr>
        <p:spPr/>
        <p:txBody>
          <a:bodyPr/>
          <a:lstStyle/>
          <a:p>
            <a:fld id="{50A6E34F-2306-423D-8237-6284D4738E2F}" type="datetime2">
              <a:rPr lang="en-US" smtClean="0"/>
              <a:t>Monday, September 28, 2020</a:t>
            </a:fld>
            <a:endParaRPr lang="en-US" dirty="0"/>
          </a:p>
        </p:txBody>
      </p:sp>
    </p:spTree>
    <p:extLst>
      <p:ext uri="{BB962C8B-B14F-4D97-AF65-F5344CB8AC3E}">
        <p14:creationId xmlns:p14="http://schemas.microsoft.com/office/powerpoint/2010/main" val="2188936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rgbClr val="7030A0"/>
                </a:solidFill>
              </a:rPr>
              <a:t>Biology- Coordination and control</a:t>
            </a:r>
          </a:p>
        </p:txBody>
      </p:sp>
      <p:sp>
        <p:nvSpPr>
          <p:cNvPr id="3" name="Content Placeholder 2"/>
          <p:cNvSpPr>
            <a:spLocks noGrp="1"/>
          </p:cNvSpPr>
          <p:nvPr>
            <p:ph sz="quarter" idx="13"/>
          </p:nvPr>
        </p:nvSpPr>
        <p:spPr>
          <a:xfrm>
            <a:off x="228064" y="1540164"/>
            <a:ext cx="5979553" cy="4925030"/>
          </a:xfrm>
        </p:spPr>
        <p:txBody>
          <a:bodyPr>
            <a:normAutofit/>
          </a:bodyPr>
          <a:lstStyle/>
          <a:p>
            <a:pPr marL="0" lvl="0" indent="0">
              <a:buNone/>
            </a:pPr>
            <a:r>
              <a:rPr lang="en-US" dirty="0"/>
              <a:t>you Challenge is to make a presentation that will be presented to a group of year 7s. You must explain to them how hormones and the menstrual cycle works, the artificial control of fertility and IVF </a:t>
            </a:r>
          </a:p>
          <a:p>
            <a:pPr marL="0" lvl="0" indent="0">
              <a:buNone/>
            </a:pPr>
            <a:endParaRPr lang="en-US" dirty="0"/>
          </a:p>
          <a:p>
            <a:pPr marL="0" lvl="0" indent="0">
              <a:buNone/>
            </a:pPr>
            <a:endParaRPr lang="en-GB" dirty="0"/>
          </a:p>
          <a:p>
            <a:pPr lvl="0"/>
            <a:r>
              <a:rPr lang="en-US" u="sng" cap="none" dirty="0"/>
              <a:t>You must include: </a:t>
            </a:r>
            <a:r>
              <a:rPr lang="en-US" cap="none" dirty="0"/>
              <a:t>pictures, information and appropriate language for a year 7 to understand.</a:t>
            </a:r>
          </a:p>
          <a:p>
            <a:pPr lvl="0"/>
            <a:r>
              <a:rPr lang="en-US" cap="none" dirty="0"/>
              <a:t>What resources do you need?</a:t>
            </a:r>
            <a:endParaRPr lang="en-GB" cap="none" dirty="0"/>
          </a:p>
          <a:p>
            <a:pPr marL="0" lvl="0" indent="0">
              <a:buNone/>
            </a:pP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B1 2.3 -2.4, 2.7</a:t>
            </a:r>
            <a:endParaRPr lang="en-GB" dirty="0"/>
          </a:p>
        </p:txBody>
      </p:sp>
      <p:pic>
        <p:nvPicPr>
          <p:cNvPr id="4098" name="Picture 2" descr="http://www.teaching2inspire.co.uk/assemblies/..%5Cschool_assembly_1381772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853" y="1488649"/>
            <a:ext cx="43815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nhs.uk/Conditions/IVF/PublishingImages/ACXYPW_ivf_342x198-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198" y="4434623"/>
            <a:ext cx="3257550" cy="188595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0"/>
          </p:nvPr>
        </p:nvSpPr>
        <p:spPr/>
        <p:txBody>
          <a:bodyPr/>
          <a:lstStyle/>
          <a:p>
            <a:fld id="{F4B01888-AD82-4901-BC95-BA17B9F16EBC}" type="datetime2">
              <a:rPr lang="en-US" smtClean="0"/>
              <a:t>Monday, September 28, 2020</a:t>
            </a:fld>
            <a:endParaRPr lang="en-US" dirty="0"/>
          </a:p>
        </p:txBody>
      </p:sp>
    </p:spTree>
    <p:extLst>
      <p:ext uri="{BB962C8B-B14F-4D97-AF65-F5344CB8AC3E}">
        <p14:creationId xmlns:p14="http://schemas.microsoft.com/office/powerpoint/2010/main" val="2428780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20040" y="5164383"/>
            <a:ext cx="3028468" cy="1609869"/>
          </a:xfrm>
          <a:prstGeom prst="rect">
            <a:avLst/>
          </a:prstGeom>
        </p:spPr>
      </p:pic>
      <p:sp>
        <p:nvSpPr>
          <p:cNvPr id="2" name="Title 1"/>
          <p:cNvSpPr>
            <a:spLocks noGrp="1"/>
          </p:cNvSpPr>
          <p:nvPr>
            <p:ph type="title"/>
          </p:nvPr>
        </p:nvSpPr>
        <p:spPr>
          <a:xfrm>
            <a:off x="875139" y="342901"/>
            <a:ext cx="10364451" cy="1197263"/>
          </a:xfrm>
        </p:spPr>
        <p:txBody>
          <a:bodyPr/>
          <a:lstStyle/>
          <a:p>
            <a:r>
              <a:rPr lang="en-GB" dirty="0"/>
              <a:t>Biology- Medicine and drugs</a:t>
            </a:r>
          </a:p>
        </p:txBody>
      </p:sp>
      <p:sp>
        <p:nvSpPr>
          <p:cNvPr id="3" name="Content Placeholder 2"/>
          <p:cNvSpPr>
            <a:spLocks noGrp="1"/>
          </p:cNvSpPr>
          <p:nvPr>
            <p:ph sz="quarter" idx="13"/>
          </p:nvPr>
        </p:nvSpPr>
        <p:spPr>
          <a:xfrm>
            <a:off x="320040" y="1691641"/>
            <a:ext cx="11658600" cy="4013700"/>
          </a:xfrm>
        </p:spPr>
        <p:txBody>
          <a:bodyPr>
            <a:normAutofit/>
          </a:bodyPr>
          <a:lstStyle/>
          <a:p>
            <a:pPr marL="0" lvl="0" indent="0">
              <a:buNone/>
            </a:pPr>
            <a:r>
              <a:rPr lang="en-US" dirty="0"/>
              <a:t>After years and years of testing and probing there has been an amazing discovery, students everywhere will be saved from boring old teachers and lessons with the awesome break through in science of  a new exciting drug that is being released that can cure boredom!!!</a:t>
            </a:r>
          </a:p>
          <a:p>
            <a:pPr marL="0" lvl="0" indent="0">
              <a:buNone/>
            </a:pPr>
            <a:r>
              <a:rPr lang="en-US" dirty="0"/>
              <a:t>Your challenge is to </a:t>
            </a:r>
            <a:r>
              <a:rPr lang="en-US" u="sng" dirty="0"/>
              <a:t>design a web page </a:t>
            </a:r>
            <a:r>
              <a:rPr lang="en-US" dirty="0"/>
              <a:t>that explains how new drugs are tested and why we need to test them thoroughly. </a:t>
            </a:r>
            <a:endParaRPr lang="en-GB" dirty="0"/>
          </a:p>
          <a:p>
            <a:pPr lvl="0"/>
            <a:endParaRPr lang="en-US" dirty="0"/>
          </a:p>
          <a:p>
            <a:pPr lvl="0"/>
            <a:r>
              <a:rPr lang="en-US" u="sng" cap="none" dirty="0"/>
              <a:t>You must include: </a:t>
            </a:r>
            <a:r>
              <a:rPr lang="en-US" cap="none" dirty="0"/>
              <a:t>what stages there are in testing and trailing a new drug, information and pictures</a:t>
            </a:r>
            <a:endParaRPr lang="en-GB" cap="none" dirty="0"/>
          </a:p>
          <a:p>
            <a:pPr marL="0" lvl="0" indent="0">
              <a:buNone/>
            </a:pPr>
            <a:r>
              <a:rPr lang="en-GB" cap="none" dirty="0"/>
              <a:t>What resources do you need?</a:t>
            </a:r>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B1 3.1</a:t>
            </a:r>
            <a:endParaRPr lang="en-GB" dirty="0"/>
          </a:p>
        </p:txBody>
      </p:sp>
      <p:pic>
        <p:nvPicPr>
          <p:cNvPr id="7" name="Picture 6"/>
          <p:cNvPicPr>
            <a:picLocks noChangeAspect="1"/>
          </p:cNvPicPr>
          <p:nvPr/>
        </p:nvPicPr>
        <p:blipFill>
          <a:blip r:embed="rId3"/>
          <a:stretch>
            <a:fillRect/>
          </a:stretch>
        </p:blipFill>
        <p:spPr>
          <a:xfrm>
            <a:off x="8504833" y="4803870"/>
            <a:ext cx="1905000" cy="1905000"/>
          </a:xfrm>
          <a:prstGeom prst="rect">
            <a:avLst/>
          </a:prstGeom>
        </p:spPr>
      </p:pic>
      <p:pic>
        <p:nvPicPr>
          <p:cNvPr id="8" name="Picture 7"/>
          <p:cNvPicPr>
            <a:picLocks noChangeAspect="1"/>
          </p:cNvPicPr>
          <p:nvPr/>
        </p:nvPicPr>
        <p:blipFill>
          <a:blip r:embed="rId4"/>
          <a:stretch>
            <a:fillRect/>
          </a:stretch>
        </p:blipFill>
        <p:spPr>
          <a:xfrm>
            <a:off x="4265859" y="4779749"/>
            <a:ext cx="3255404" cy="1953242"/>
          </a:xfrm>
          <a:prstGeom prst="rect">
            <a:avLst/>
          </a:prstGeom>
        </p:spPr>
      </p:pic>
      <p:pic>
        <p:nvPicPr>
          <p:cNvPr id="9" name="Picture 8"/>
          <p:cNvPicPr>
            <a:picLocks noChangeAspect="1"/>
          </p:cNvPicPr>
          <p:nvPr/>
        </p:nvPicPr>
        <p:blipFill>
          <a:blip r:embed="rId5"/>
          <a:stretch>
            <a:fillRect/>
          </a:stretch>
        </p:blipFill>
        <p:spPr>
          <a:xfrm>
            <a:off x="9541715" y="403865"/>
            <a:ext cx="2436925" cy="1355754"/>
          </a:xfrm>
          <a:prstGeom prst="rect">
            <a:avLst/>
          </a:prstGeom>
        </p:spPr>
      </p:pic>
      <p:sp>
        <p:nvSpPr>
          <p:cNvPr id="5" name="Date Placeholder 4"/>
          <p:cNvSpPr>
            <a:spLocks noGrp="1"/>
          </p:cNvSpPr>
          <p:nvPr>
            <p:ph type="dt" sz="half" idx="10"/>
          </p:nvPr>
        </p:nvSpPr>
        <p:spPr/>
        <p:txBody>
          <a:bodyPr/>
          <a:lstStyle/>
          <a:p>
            <a:fld id="{81E4700D-082F-45C9-8CD8-E0AE3A5AD93A}" type="datetime2">
              <a:rPr lang="en-US" smtClean="0"/>
              <a:t>Monday, September 28, 2020</a:t>
            </a:fld>
            <a:endParaRPr lang="en-US" dirty="0"/>
          </a:p>
        </p:txBody>
      </p:sp>
    </p:spTree>
    <p:extLst>
      <p:ext uri="{BB962C8B-B14F-4D97-AF65-F5344CB8AC3E}">
        <p14:creationId xmlns:p14="http://schemas.microsoft.com/office/powerpoint/2010/main" val="3908873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rgbClr val="FF0000"/>
                </a:solidFill>
              </a:rPr>
              <a:t>Biology- Medicine and drugs</a:t>
            </a:r>
          </a:p>
        </p:txBody>
      </p:sp>
      <p:sp>
        <p:nvSpPr>
          <p:cNvPr id="3" name="Content Placeholder 2"/>
          <p:cNvSpPr>
            <a:spLocks noGrp="1"/>
          </p:cNvSpPr>
          <p:nvPr>
            <p:ph sz="quarter" idx="13"/>
          </p:nvPr>
        </p:nvSpPr>
        <p:spPr>
          <a:xfrm>
            <a:off x="320040" y="4718176"/>
            <a:ext cx="11658600" cy="1978838"/>
          </a:xfrm>
        </p:spPr>
        <p:txBody>
          <a:bodyPr>
            <a:normAutofit fontScale="85000" lnSpcReduction="10000"/>
          </a:bodyPr>
          <a:lstStyle/>
          <a:p>
            <a:pPr marL="0" lvl="0" indent="0">
              <a:buNone/>
            </a:pPr>
            <a:r>
              <a:rPr lang="en-US" dirty="0"/>
              <a:t>you are a sports coach and you have found out that one of your players has been taking drugs. You have been asked by your manager to follow the player and observe where the player goes and what they do. Write a report on the player explaining what drugs are and how to catch a cheat in sport.</a:t>
            </a:r>
            <a:endParaRPr lang="en-GB" dirty="0"/>
          </a:p>
          <a:p>
            <a:pPr lvl="0"/>
            <a:r>
              <a:rPr lang="en-US" u="sng" cap="none" dirty="0"/>
              <a:t>You must include: </a:t>
            </a:r>
            <a:r>
              <a:rPr lang="en-US" cap="none" dirty="0"/>
              <a:t>what are legal and illegal drugs, the ethics of using drugs in sport</a:t>
            </a:r>
            <a:r>
              <a:rPr lang="en-US" dirty="0"/>
              <a:t>.</a:t>
            </a:r>
            <a:endParaRPr lang="en-GB" dirty="0"/>
          </a:p>
          <a:p>
            <a:pPr marL="0" lvl="0" indent="0">
              <a:buNone/>
            </a:pPr>
            <a:r>
              <a:rPr lang="en-GB" cap="none" dirty="0"/>
              <a:t>What resources do you need?</a:t>
            </a:r>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B1 3.3 -3.6</a:t>
            </a:r>
            <a:endParaRPr lang="en-GB" dirty="0"/>
          </a:p>
        </p:txBody>
      </p:sp>
      <p:pic>
        <p:nvPicPr>
          <p:cNvPr id="5" name="Picture 4"/>
          <p:cNvPicPr>
            <a:picLocks noChangeAspect="1"/>
          </p:cNvPicPr>
          <p:nvPr/>
        </p:nvPicPr>
        <p:blipFill>
          <a:blip r:embed="rId2"/>
          <a:stretch>
            <a:fillRect/>
          </a:stretch>
        </p:blipFill>
        <p:spPr>
          <a:xfrm>
            <a:off x="3401766" y="1270126"/>
            <a:ext cx="4667250" cy="3448050"/>
          </a:xfrm>
          <a:prstGeom prst="rect">
            <a:avLst/>
          </a:prstGeom>
        </p:spPr>
      </p:pic>
      <p:pic>
        <p:nvPicPr>
          <p:cNvPr id="6" name="Picture 5"/>
          <p:cNvPicPr>
            <a:picLocks noChangeAspect="1"/>
          </p:cNvPicPr>
          <p:nvPr/>
        </p:nvPicPr>
        <p:blipFill>
          <a:blip r:embed="rId3"/>
          <a:stretch>
            <a:fillRect/>
          </a:stretch>
        </p:blipFill>
        <p:spPr>
          <a:xfrm>
            <a:off x="109470" y="1813078"/>
            <a:ext cx="3117699" cy="2077167"/>
          </a:xfrm>
          <a:prstGeom prst="rect">
            <a:avLst/>
          </a:prstGeom>
        </p:spPr>
      </p:pic>
      <p:pic>
        <p:nvPicPr>
          <p:cNvPr id="7" name="Picture 6"/>
          <p:cNvPicPr>
            <a:picLocks noChangeAspect="1"/>
          </p:cNvPicPr>
          <p:nvPr/>
        </p:nvPicPr>
        <p:blipFill>
          <a:blip r:embed="rId4"/>
          <a:stretch>
            <a:fillRect/>
          </a:stretch>
        </p:blipFill>
        <p:spPr>
          <a:xfrm>
            <a:off x="8254103" y="1676620"/>
            <a:ext cx="3539450" cy="2350081"/>
          </a:xfrm>
          <a:prstGeom prst="rect">
            <a:avLst/>
          </a:prstGeom>
        </p:spPr>
      </p:pic>
      <p:sp>
        <p:nvSpPr>
          <p:cNvPr id="8" name="Date Placeholder 7"/>
          <p:cNvSpPr>
            <a:spLocks noGrp="1"/>
          </p:cNvSpPr>
          <p:nvPr>
            <p:ph type="dt" sz="half" idx="10"/>
          </p:nvPr>
        </p:nvSpPr>
        <p:spPr/>
        <p:txBody>
          <a:bodyPr/>
          <a:lstStyle/>
          <a:p>
            <a:fld id="{5937280C-B6E6-4FDD-9F57-572195AB8A4A}" type="datetime2">
              <a:rPr lang="en-US" smtClean="0"/>
              <a:t>Monday, September 28, 2020</a:t>
            </a:fld>
            <a:endParaRPr lang="en-US" dirty="0"/>
          </a:p>
        </p:txBody>
      </p:sp>
    </p:spTree>
    <p:extLst>
      <p:ext uri="{BB962C8B-B14F-4D97-AF65-F5344CB8AC3E}">
        <p14:creationId xmlns:p14="http://schemas.microsoft.com/office/powerpoint/2010/main" val="168401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945859" y="497126"/>
            <a:ext cx="2144544" cy="1179499"/>
          </a:xfrm>
          <a:prstGeom prst="rect">
            <a:avLst/>
          </a:prstGeom>
        </p:spPr>
      </p:pic>
      <p:sp>
        <p:nvSpPr>
          <p:cNvPr id="2" name="Title 1"/>
          <p:cNvSpPr>
            <a:spLocks noGrp="1"/>
          </p:cNvSpPr>
          <p:nvPr>
            <p:ph type="title"/>
          </p:nvPr>
        </p:nvSpPr>
        <p:spPr>
          <a:xfrm>
            <a:off x="875139" y="342901"/>
            <a:ext cx="10364451" cy="1197263"/>
          </a:xfrm>
        </p:spPr>
        <p:txBody>
          <a:bodyPr/>
          <a:lstStyle/>
          <a:p>
            <a:r>
              <a:rPr lang="en-GB" dirty="0">
                <a:solidFill>
                  <a:srgbClr val="00B0F0"/>
                </a:solidFill>
              </a:rPr>
              <a:t>Biology- Adaptations for survival</a:t>
            </a:r>
          </a:p>
        </p:txBody>
      </p:sp>
      <p:sp>
        <p:nvSpPr>
          <p:cNvPr id="3" name="Content Placeholder 2"/>
          <p:cNvSpPr>
            <a:spLocks noGrp="1"/>
          </p:cNvSpPr>
          <p:nvPr>
            <p:ph sz="quarter" idx="13"/>
          </p:nvPr>
        </p:nvSpPr>
        <p:spPr>
          <a:xfrm>
            <a:off x="228064" y="1922740"/>
            <a:ext cx="11658600" cy="2099256"/>
          </a:xfrm>
        </p:spPr>
        <p:txBody>
          <a:bodyPr>
            <a:normAutofit fontScale="85000" lnSpcReduction="10000"/>
          </a:bodyPr>
          <a:lstStyle/>
          <a:p>
            <a:pPr marL="0" lvl="0" indent="0">
              <a:buNone/>
            </a:pPr>
            <a:r>
              <a:rPr lang="en-US" dirty="0"/>
              <a:t>TASK: Design and draw a made up creature and explain what the creature needs to survive and why it has adapted the way it had to live. </a:t>
            </a:r>
            <a:r>
              <a:rPr lang="en-US" dirty="0" err="1"/>
              <a:t>Eg</a:t>
            </a:r>
            <a:r>
              <a:rPr lang="en-US" dirty="0"/>
              <a:t> a big warm coat was adapted because it lives in Antarctica.</a:t>
            </a:r>
          </a:p>
          <a:p>
            <a:pPr marL="0" lvl="0" indent="0">
              <a:buNone/>
            </a:pPr>
            <a:r>
              <a:rPr lang="en-US" dirty="0"/>
              <a:t>(research and read pages 78-87 in AQA science books) </a:t>
            </a:r>
            <a:endParaRPr lang="en-GB" dirty="0"/>
          </a:p>
          <a:p>
            <a:pPr lvl="0"/>
            <a:r>
              <a:rPr lang="en-US" u="sng" cap="none" dirty="0"/>
              <a:t>You must include: </a:t>
            </a:r>
            <a:r>
              <a:rPr lang="en-US" cap="none" dirty="0"/>
              <a:t>what it eats and drinks, why it has adapted the way it has, where is it in the food chain (who eats it?) </a:t>
            </a:r>
            <a:endParaRPr lang="en-GB" cap="none" dirty="0"/>
          </a:p>
          <a:p>
            <a:pPr lvl="0"/>
            <a:r>
              <a:rPr lang="en-US" cap="none" dirty="0"/>
              <a:t>What resources do you need?</a:t>
            </a:r>
            <a:endParaRPr lang="en-GB" cap="none" dirty="0"/>
          </a:p>
          <a:p>
            <a:pPr marL="0" lvl="0" indent="0">
              <a:buNone/>
            </a:pPr>
            <a:endParaRPr lang="en-GB" cap="none" dirty="0"/>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B1 4.1 -4.6</a:t>
            </a:r>
            <a:endParaRPr lang="en-GB" dirty="0"/>
          </a:p>
        </p:txBody>
      </p:sp>
      <p:pic>
        <p:nvPicPr>
          <p:cNvPr id="5" name="Picture 4"/>
          <p:cNvPicPr>
            <a:picLocks noChangeAspect="1"/>
          </p:cNvPicPr>
          <p:nvPr/>
        </p:nvPicPr>
        <p:blipFill>
          <a:blip r:embed="rId3"/>
          <a:stretch>
            <a:fillRect/>
          </a:stretch>
        </p:blipFill>
        <p:spPr>
          <a:xfrm>
            <a:off x="139065" y="4443210"/>
            <a:ext cx="4403849" cy="2414789"/>
          </a:xfrm>
          <a:prstGeom prst="rect">
            <a:avLst/>
          </a:prstGeom>
        </p:spPr>
      </p:pic>
      <p:pic>
        <p:nvPicPr>
          <p:cNvPr id="6" name="Picture 5"/>
          <p:cNvPicPr>
            <a:picLocks noChangeAspect="1"/>
          </p:cNvPicPr>
          <p:nvPr/>
        </p:nvPicPr>
        <p:blipFill>
          <a:blip r:embed="rId4"/>
          <a:stretch>
            <a:fillRect/>
          </a:stretch>
        </p:blipFill>
        <p:spPr>
          <a:xfrm>
            <a:off x="4771488" y="4423891"/>
            <a:ext cx="3483869" cy="2412902"/>
          </a:xfrm>
          <a:prstGeom prst="rect">
            <a:avLst/>
          </a:prstGeom>
        </p:spPr>
      </p:pic>
      <p:pic>
        <p:nvPicPr>
          <p:cNvPr id="7" name="Picture 6"/>
          <p:cNvPicPr>
            <a:picLocks noChangeAspect="1"/>
          </p:cNvPicPr>
          <p:nvPr/>
        </p:nvPicPr>
        <p:blipFill>
          <a:blip r:embed="rId5"/>
          <a:stretch>
            <a:fillRect/>
          </a:stretch>
        </p:blipFill>
        <p:spPr>
          <a:xfrm>
            <a:off x="8401098" y="4423891"/>
            <a:ext cx="3349697" cy="2368714"/>
          </a:xfrm>
          <a:prstGeom prst="rect">
            <a:avLst/>
          </a:prstGeom>
        </p:spPr>
      </p:pic>
      <p:sp>
        <p:nvSpPr>
          <p:cNvPr id="8" name="Date Placeholder 7"/>
          <p:cNvSpPr>
            <a:spLocks noGrp="1"/>
          </p:cNvSpPr>
          <p:nvPr>
            <p:ph type="dt" sz="half" idx="10"/>
          </p:nvPr>
        </p:nvSpPr>
        <p:spPr/>
        <p:txBody>
          <a:bodyPr/>
          <a:lstStyle/>
          <a:p>
            <a:fld id="{B0ABBD3E-04A1-4E5E-8BFA-3BB4A71B6713}" type="datetime2">
              <a:rPr lang="en-US" smtClean="0"/>
              <a:t>Monday, September 28, 2020</a:t>
            </a:fld>
            <a:endParaRPr lang="en-US" dirty="0"/>
          </a:p>
        </p:txBody>
      </p:sp>
    </p:spTree>
    <p:extLst>
      <p:ext uri="{BB962C8B-B14F-4D97-AF65-F5344CB8AC3E}">
        <p14:creationId xmlns:p14="http://schemas.microsoft.com/office/powerpoint/2010/main" val="260346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139" y="342901"/>
            <a:ext cx="10364451" cy="1197263"/>
          </a:xfrm>
        </p:spPr>
        <p:txBody>
          <a:bodyPr/>
          <a:lstStyle/>
          <a:p>
            <a:r>
              <a:rPr lang="en-GB" dirty="0">
                <a:solidFill>
                  <a:srgbClr val="00B0F0"/>
                </a:solidFill>
              </a:rPr>
              <a:t>Biology- Adaptation for survival</a:t>
            </a:r>
          </a:p>
        </p:txBody>
      </p:sp>
      <p:sp>
        <p:nvSpPr>
          <p:cNvPr id="3" name="Content Placeholder 2"/>
          <p:cNvSpPr>
            <a:spLocks noGrp="1"/>
          </p:cNvSpPr>
          <p:nvPr>
            <p:ph sz="quarter" idx="13"/>
          </p:nvPr>
        </p:nvSpPr>
        <p:spPr>
          <a:xfrm>
            <a:off x="228064" y="4731055"/>
            <a:ext cx="11658600" cy="1978838"/>
          </a:xfrm>
        </p:spPr>
        <p:txBody>
          <a:bodyPr>
            <a:normAutofit fontScale="92500"/>
          </a:bodyPr>
          <a:lstStyle/>
          <a:p>
            <a:pPr marL="0" lvl="0" indent="0">
              <a:buNone/>
            </a:pPr>
            <a:r>
              <a:rPr lang="en-US" dirty="0"/>
              <a:t>TASK: Research why all the honey bees are disappearing and produce a poster for </a:t>
            </a:r>
            <a:r>
              <a:rPr lang="en-US" b="1" u="sng" dirty="0"/>
              <a:t>save the bees</a:t>
            </a:r>
            <a:r>
              <a:rPr lang="en-US" dirty="0"/>
              <a:t> explaining how we can help the bees.</a:t>
            </a:r>
            <a:endParaRPr lang="en-GB" dirty="0"/>
          </a:p>
          <a:p>
            <a:pPr lvl="0"/>
            <a:r>
              <a:rPr lang="en-US" u="sng" cap="none" dirty="0"/>
              <a:t>You must include</a:t>
            </a:r>
            <a:r>
              <a:rPr lang="en-US" cap="none" dirty="0"/>
              <a:t>: what environmental changes could have happened e.g. temperature. How can we help the bees?   </a:t>
            </a:r>
            <a:endParaRPr lang="en-GB" cap="none" dirty="0"/>
          </a:p>
          <a:p>
            <a:pPr marL="0" lvl="0" indent="0">
              <a:buNone/>
            </a:pPr>
            <a:r>
              <a:rPr lang="en-GB" cap="none" dirty="0"/>
              <a:t>What resources do you need?</a:t>
            </a:r>
          </a:p>
        </p:txBody>
      </p:sp>
      <p:sp>
        <p:nvSpPr>
          <p:cNvPr id="4" name="TextBox 3"/>
          <p:cNvSpPr txBox="1"/>
          <p:nvPr/>
        </p:nvSpPr>
        <p:spPr>
          <a:xfrm>
            <a:off x="320040" y="342901"/>
            <a:ext cx="3680460" cy="369332"/>
          </a:xfrm>
          <a:prstGeom prst="rect">
            <a:avLst/>
          </a:prstGeom>
          <a:noFill/>
        </p:spPr>
        <p:txBody>
          <a:bodyPr wrap="square" rtlCol="0">
            <a:spAutoFit/>
          </a:bodyPr>
          <a:lstStyle/>
          <a:p>
            <a:pPr lvl="0"/>
            <a:r>
              <a:rPr lang="en-US" dirty="0"/>
              <a:t>CURRICULUM LINK: B1 4.7 -4.8</a:t>
            </a:r>
            <a:endParaRPr lang="en-GB" dirty="0"/>
          </a:p>
        </p:txBody>
      </p:sp>
      <p:pic>
        <p:nvPicPr>
          <p:cNvPr id="5" name="Picture 4"/>
          <p:cNvPicPr>
            <a:picLocks noChangeAspect="1"/>
          </p:cNvPicPr>
          <p:nvPr/>
        </p:nvPicPr>
        <p:blipFill>
          <a:blip r:embed="rId2"/>
          <a:stretch>
            <a:fillRect/>
          </a:stretch>
        </p:blipFill>
        <p:spPr>
          <a:xfrm>
            <a:off x="4165778" y="1291822"/>
            <a:ext cx="2801692" cy="3268641"/>
          </a:xfrm>
          <a:prstGeom prst="rect">
            <a:avLst/>
          </a:prstGeom>
        </p:spPr>
      </p:pic>
      <p:pic>
        <p:nvPicPr>
          <p:cNvPr id="6" name="Picture 5"/>
          <p:cNvPicPr>
            <a:picLocks noChangeAspect="1"/>
          </p:cNvPicPr>
          <p:nvPr/>
        </p:nvPicPr>
        <p:blipFill>
          <a:blip r:embed="rId3"/>
          <a:stretch>
            <a:fillRect/>
          </a:stretch>
        </p:blipFill>
        <p:spPr>
          <a:xfrm>
            <a:off x="1036320" y="1926363"/>
            <a:ext cx="2247900" cy="2247900"/>
          </a:xfrm>
          <a:prstGeom prst="rect">
            <a:avLst/>
          </a:prstGeom>
        </p:spPr>
      </p:pic>
      <p:pic>
        <p:nvPicPr>
          <p:cNvPr id="7" name="Picture 6"/>
          <p:cNvPicPr>
            <a:picLocks noChangeAspect="1"/>
          </p:cNvPicPr>
          <p:nvPr/>
        </p:nvPicPr>
        <p:blipFill>
          <a:blip r:embed="rId4"/>
          <a:stretch>
            <a:fillRect/>
          </a:stretch>
        </p:blipFill>
        <p:spPr>
          <a:xfrm>
            <a:off x="7483431" y="1875673"/>
            <a:ext cx="3534125" cy="2211678"/>
          </a:xfrm>
          <a:prstGeom prst="rect">
            <a:avLst/>
          </a:prstGeom>
        </p:spPr>
      </p:pic>
      <p:sp>
        <p:nvSpPr>
          <p:cNvPr id="8" name="Date Placeholder 7"/>
          <p:cNvSpPr>
            <a:spLocks noGrp="1"/>
          </p:cNvSpPr>
          <p:nvPr>
            <p:ph type="dt" sz="half" idx="10"/>
          </p:nvPr>
        </p:nvSpPr>
        <p:spPr/>
        <p:txBody>
          <a:bodyPr/>
          <a:lstStyle/>
          <a:p>
            <a:fld id="{AEDCEB21-34CF-4DDF-A2E7-66096392F60A}" type="datetime2">
              <a:rPr lang="en-US" smtClean="0"/>
              <a:t>Monday, September 28, 2020</a:t>
            </a:fld>
            <a:endParaRPr lang="en-US" dirty="0"/>
          </a:p>
        </p:txBody>
      </p:sp>
    </p:spTree>
    <p:extLst>
      <p:ext uri="{BB962C8B-B14F-4D97-AF65-F5344CB8AC3E}">
        <p14:creationId xmlns:p14="http://schemas.microsoft.com/office/powerpoint/2010/main" val="420506791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2971</TotalTime>
  <Words>2000</Words>
  <Application>Microsoft Office PowerPoint</Application>
  <PresentationFormat>Widescreen</PresentationFormat>
  <Paragraphs>151</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Tw Cen MT</vt:lpstr>
      <vt:lpstr>Wingdings</vt:lpstr>
      <vt:lpstr>Droplet</vt:lpstr>
      <vt:lpstr>Independent learning activities</vt:lpstr>
      <vt:lpstr>Biology- Keeping Healthy</vt:lpstr>
      <vt:lpstr>Biology- Keeping Healthy</vt:lpstr>
      <vt:lpstr>Biology- Coordination and control</vt:lpstr>
      <vt:lpstr>Biology- Coordination and control</vt:lpstr>
      <vt:lpstr>Biology- Medicine and drugs</vt:lpstr>
      <vt:lpstr>Biology- Medicine and drugs</vt:lpstr>
      <vt:lpstr>Biology- Adaptations for survival</vt:lpstr>
      <vt:lpstr>Biology- Adaptation for survival</vt:lpstr>
      <vt:lpstr>Biology- energy in biomass</vt:lpstr>
      <vt:lpstr>Biology- Variation, reproduction and new technology </vt:lpstr>
      <vt:lpstr>Biology- evolution</vt:lpstr>
      <vt:lpstr>Chemistry- Fundamental ideas</vt:lpstr>
      <vt:lpstr>Chemistry- Fundamental ideas</vt:lpstr>
      <vt:lpstr>Chemistry- Rocks and Building Materials</vt:lpstr>
      <vt:lpstr>Chemistry- Metals and their uses</vt:lpstr>
      <vt:lpstr>Chemistry- Crude oil and fuels</vt:lpstr>
      <vt:lpstr>Chemistry- Crude oil and fuels</vt:lpstr>
      <vt:lpstr>Chemistry- products from oil</vt:lpstr>
      <vt:lpstr>Chemistry- Our changing planet</vt:lpstr>
      <vt:lpstr>Physics- infrared radiation</vt:lpstr>
      <vt:lpstr>Physics- states of matter</vt:lpstr>
      <vt:lpstr>Physics- Conduction &amp; Convection</vt:lpstr>
      <vt:lpstr>Physics- Energy transfer by heating</vt:lpstr>
      <vt:lpstr>Physics-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 Projects</dc:title>
  <dc:creator>OBrien,Helayna</dc:creator>
  <cp:lastModifiedBy>A Rumbles</cp:lastModifiedBy>
  <cp:revision>42</cp:revision>
  <dcterms:created xsi:type="dcterms:W3CDTF">2015-03-24T12:42:22Z</dcterms:created>
  <dcterms:modified xsi:type="dcterms:W3CDTF">2020-09-28T20:47:57Z</dcterms:modified>
</cp:coreProperties>
</file>