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4"/>
  </p:notesMasterIdLst>
  <p:handoutMasterIdLst>
    <p:handoutMasterId r:id="rId15"/>
  </p:handoutMasterIdLst>
  <p:sldIdLst>
    <p:sldId id="321" r:id="rId2"/>
    <p:sldId id="346" r:id="rId3"/>
    <p:sldId id="340" r:id="rId4"/>
    <p:sldId id="348" r:id="rId5"/>
    <p:sldId id="347" r:id="rId6"/>
    <p:sldId id="301" r:id="rId7"/>
    <p:sldId id="341" r:id="rId8"/>
    <p:sldId id="349" r:id="rId9"/>
    <p:sldId id="351" r:id="rId10"/>
    <p:sldId id="350" r:id="rId11"/>
    <p:sldId id="352" r:id="rId12"/>
    <p:sldId id="283" r:id="rId13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Questrial" panose="020B0604020202020204" charset="0"/>
      <p:regular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8168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8168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E27F386A-5CFA-4722-96F8-0F2971756C76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470"/>
            <a:ext cx="2946247" cy="498168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26" y="9428470"/>
            <a:ext cx="2946246" cy="498168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620DCA31-9CCE-4A1E-9F14-ED65FD8F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506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2:10:51.47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1498">
    <iact:property name="dataType"/>
    <iact:actionData xml:id="d0">
      <inkml:trace xmlns:inkml="http://www.w3.org/2003/InkML" xml:id="stk0" contextRef="#ctx0" brushRef="#br0">18371 16193 0,'28'0'71,"0"0"-54,0 0 1,28 28-1,0 0-1,84-28 1,0 28 0,56-28-1,28 0 1,280 28 0,-168-28 0,0 0-1,0 0 1,-28-28 0,-84 0-1,-28-28 1,-28 0 0,-84-28-1,28 28 1,-56-28 0,28 28-15,-28 0 13,0-56 1,0 28 1,-28-29 0,0 29-1,0-56 1,-28 28 0,0 0-1,0-56 1,0 28 0,0-56-1,0 28 1,0-28 0,0 84 0,-28 28-1,0-28 1,0 56 0,0 0-1,28 28 1,0-29 0,-28 1 0,28 28 0</inkml:trace>
    </iact:actionData>
  </iact:action>
  <iact:action type="add" startTime="14418">
    <iact:property name="dataType"/>
    <iact:actionData xml:id="d1">
      <inkml:trace xmlns:inkml="http://www.w3.org/2003/InkML" xml:id="stk1" contextRef="#ctx0" brushRef="#br0">19603 16669 0,'0'-28'55,"28"0"-46,28 0 2,0-28 5,-28 56 1,140-84 0,28 0-1,-28 28-15,-84 28 15,308-56 1,-56 28 0,-112 0-1,0 28 1,-84 0 0,-28 28-1,28-56 1,-28 28 0,0-28-1,-28 28 1,0-56 0,28-28 0,-84-1-1,28-27 1,-28-56 0,0 28-1,-28-28 1,0-56 0,0 28-1,-28-28 1,-56 56 0,-56-113 0,28 57-1,0 84-15,-84-56 15,0-28 1,-112 0-1,-56 84 1,28 112 0,-84-28-1,84 84 1,28 0 0,28 84 0,-28 56-1,84 0 1,28 56 0,-28 196-1,84 0 1,112-111 0,28-57-1,0-84 1,0-56 0,0 28 0,28-28-1,0-56 1,28 0 0,-56 0 0,28 0-1,28 0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247" cy="496572"/>
          </a:xfrm>
          <a:prstGeom prst="rect">
            <a:avLst/>
          </a:prstGeom>
          <a:noFill/>
          <a:ln>
            <a:noFill/>
          </a:ln>
        </p:spPr>
        <p:txBody>
          <a:bodyPr lIns="92074" tIns="92074" rIns="92074" bIns="92074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60446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20892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81338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41784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302231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62677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23123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83569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49826" y="0"/>
            <a:ext cx="2946245" cy="496572"/>
          </a:xfrm>
          <a:prstGeom prst="rect">
            <a:avLst/>
          </a:prstGeom>
          <a:noFill/>
          <a:ln>
            <a:noFill/>
          </a:ln>
        </p:spPr>
        <p:txBody>
          <a:bodyPr lIns="92074" tIns="92074" rIns="92074" bIns="92074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12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60446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20892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81338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41784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302231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62677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23123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83569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  <a:noFill/>
          <a:ln>
            <a:noFill/>
          </a:ln>
        </p:spPr>
        <p:txBody>
          <a:bodyPr lIns="92074" tIns="92074" rIns="92074" bIns="92074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9428470"/>
            <a:ext cx="2946247" cy="496570"/>
          </a:xfrm>
          <a:prstGeom prst="rect">
            <a:avLst/>
          </a:prstGeom>
          <a:noFill/>
          <a:ln>
            <a:noFill/>
          </a:ln>
        </p:spPr>
        <p:txBody>
          <a:bodyPr lIns="92074" tIns="92074" rIns="92074" bIns="92074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60446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20892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81338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41784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302231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62677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23123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83569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49826" y="9428470"/>
            <a:ext cx="2946245" cy="496570"/>
          </a:xfrm>
          <a:prstGeom prst="rect">
            <a:avLst/>
          </a:prstGeom>
          <a:noFill/>
          <a:ln>
            <a:noFill/>
          </a:ln>
        </p:spPr>
        <p:txBody>
          <a:bodyPr lIns="92074" tIns="46024" rIns="92074" bIns="4602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b="1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buSzPct val="25000"/>
              </a:pPr>
              <a:t>‹#›</a:t>
            </a:fld>
            <a:endParaRPr lang="en-GB" sz="12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293253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5854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1851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07669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8108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52368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579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57630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5249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28506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1946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57052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296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 rot="5400000">
            <a:off x="5395118" y="2834481"/>
            <a:ext cx="452596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 rot="5400000">
            <a:off x="1204118" y="853281"/>
            <a:ext cx="452596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6556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4038599" cy="3840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0" y="1844824"/>
            <a:ext cx="4038599" cy="3840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 sz="4000" b="1" cap="none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1800"/>
            </a:lvl2pPr>
            <a:lvl3pPr marL="914400" indent="0" rtl="0">
              <a:spcBef>
                <a:spcPts val="0"/>
              </a:spcBef>
              <a:buFont typeface="Tahoma"/>
              <a:buNone/>
              <a:defRPr sz="1600"/>
            </a:lvl3pPr>
            <a:lvl4pPr marL="1371600" indent="0" rtl="0">
              <a:spcBef>
                <a:spcPts val="0"/>
              </a:spcBef>
              <a:buFont typeface="Tahoma"/>
              <a:buNone/>
              <a:defRPr sz="1400"/>
            </a:lvl4pPr>
            <a:lvl5pPr marL="1828800" indent="0" rtl="0">
              <a:spcBef>
                <a:spcPts val="0"/>
              </a:spcBef>
              <a:buFont typeface="Tahoma"/>
              <a:buNone/>
              <a:defRPr sz="1400"/>
            </a:lvl5pPr>
            <a:lvl6pPr marL="2286000" indent="0" rtl="0">
              <a:spcBef>
                <a:spcPts val="0"/>
              </a:spcBef>
              <a:buFont typeface="Tahoma"/>
              <a:buNone/>
              <a:defRPr sz="1400"/>
            </a:lvl6pPr>
            <a:lvl7pPr marL="2743200" indent="0" rtl="0">
              <a:spcBef>
                <a:spcPts val="0"/>
              </a:spcBef>
              <a:buFont typeface="Tahoma"/>
              <a:buNone/>
              <a:defRPr sz="1400"/>
            </a:lvl7pPr>
            <a:lvl8pPr marL="3200400" indent="0" rtl="0">
              <a:spcBef>
                <a:spcPts val="0"/>
              </a:spcBef>
              <a:buFont typeface="Tahoma"/>
              <a:buNone/>
              <a:defRPr sz="1400"/>
            </a:lvl8pPr>
            <a:lvl9pPr marL="3657600" indent="0" rtl="0">
              <a:spcBef>
                <a:spcPts val="0"/>
              </a:spcBef>
              <a:buFont typeface="Tahoma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1340767"/>
            <a:ext cx="8229600" cy="864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228518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2000" b="1"/>
            </a:lvl2pPr>
            <a:lvl3pPr marL="914400" indent="0" rtl="0">
              <a:spcBef>
                <a:spcPts val="0"/>
              </a:spcBef>
              <a:buFont typeface="Tahoma"/>
              <a:buNone/>
              <a:defRPr sz="1800" b="1"/>
            </a:lvl3pPr>
            <a:lvl4pPr marL="1371600" indent="0" rtl="0">
              <a:spcBef>
                <a:spcPts val="0"/>
              </a:spcBef>
              <a:buFont typeface="Tahoma"/>
              <a:buNone/>
              <a:defRPr sz="1600" b="1"/>
            </a:lvl4pPr>
            <a:lvl5pPr marL="1828800" indent="0" rtl="0">
              <a:spcBef>
                <a:spcPts val="0"/>
              </a:spcBef>
              <a:buFont typeface="Tahoma"/>
              <a:buNone/>
              <a:defRPr sz="1600" b="1"/>
            </a:lvl5pPr>
            <a:lvl6pPr marL="2286000" indent="0" rtl="0">
              <a:spcBef>
                <a:spcPts val="0"/>
              </a:spcBef>
              <a:buFont typeface="Tahoma"/>
              <a:buNone/>
              <a:defRPr sz="1600" b="1"/>
            </a:lvl6pPr>
            <a:lvl7pPr marL="2743200" indent="0" rtl="0">
              <a:spcBef>
                <a:spcPts val="0"/>
              </a:spcBef>
              <a:buFont typeface="Tahoma"/>
              <a:buNone/>
              <a:defRPr sz="1600" b="1"/>
            </a:lvl7pPr>
            <a:lvl8pPr marL="3200400" indent="0" rtl="0">
              <a:spcBef>
                <a:spcPts val="0"/>
              </a:spcBef>
              <a:buFont typeface="Tahoma"/>
              <a:buNone/>
              <a:defRPr sz="1600" b="1"/>
            </a:lvl8pPr>
            <a:lvl9pPr marL="3657600" indent="0" rtl="0">
              <a:spcBef>
                <a:spcPts val="0"/>
              </a:spcBef>
              <a:buFont typeface="Tahoma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0" y="2996950"/>
            <a:ext cx="4040187" cy="3129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45025" y="228518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2000" b="1"/>
            </a:lvl2pPr>
            <a:lvl3pPr marL="914400" indent="0" rtl="0">
              <a:spcBef>
                <a:spcPts val="0"/>
              </a:spcBef>
              <a:buFont typeface="Tahoma"/>
              <a:buNone/>
              <a:defRPr sz="1800" b="1"/>
            </a:lvl3pPr>
            <a:lvl4pPr marL="1371600" indent="0" rtl="0">
              <a:spcBef>
                <a:spcPts val="0"/>
              </a:spcBef>
              <a:buFont typeface="Tahoma"/>
              <a:buNone/>
              <a:defRPr sz="1600" b="1"/>
            </a:lvl4pPr>
            <a:lvl5pPr marL="1828800" indent="0" rtl="0">
              <a:spcBef>
                <a:spcPts val="0"/>
              </a:spcBef>
              <a:buFont typeface="Tahoma"/>
              <a:buNone/>
              <a:defRPr sz="1600" b="1"/>
            </a:lvl5pPr>
            <a:lvl6pPr marL="2286000" indent="0" rtl="0">
              <a:spcBef>
                <a:spcPts val="0"/>
              </a:spcBef>
              <a:buFont typeface="Tahoma"/>
              <a:buNone/>
              <a:defRPr sz="1600" b="1"/>
            </a:lvl6pPr>
            <a:lvl7pPr marL="2743200" indent="0" rtl="0">
              <a:spcBef>
                <a:spcPts val="0"/>
              </a:spcBef>
              <a:buFont typeface="Tahoma"/>
              <a:buNone/>
              <a:defRPr sz="1600" b="1"/>
            </a:lvl7pPr>
            <a:lvl8pPr marL="3200400" indent="0" rtl="0">
              <a:spcBef>
                <a:spcPts val="0"/>
              </a:spcBef>
              <a:buFont typeface="Tahoma"/>
              <a:buNone/>
              <a:defRPr sz="1600" b="1"/>
            </a:lvl8pPr>
            <a:lvl9pPr marL="3657600" indent="0" rtl="0">
              <a:spcBef>
                <a:spcPts val="0"/>
              </a:spcBef>
              <a:buFont typeface="Tahoma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4645025" y="2996950"/>
            <a:ext cx="4041774" cy="3129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400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575050" y="2057400"/>
            <a:ext cx="5111750" cy="406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057400"/>
            <a:ext cx="3008313" cy="4081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1200"/>
            </a:lvl2pPr>
            <a:lvl3pPr marL="914400" indent="0" rtl="0">
              <a:spcBef>
                <a:spcPts val="0"/>
              </a:spcBef>
              <a:buFont typeface="Tahoma"/>
              <a:buNone/>
              <a:defRPr sz="1000"/>
            </a:lvl3pPr>
            <a:lvl4pPr marL="1371600" indent="0" rtl="0">
              <a:spcBef>
                <a:spcPts val="0"/>
              </a:spcBef>
              <a:buFont typeface="Tahoma"/>
              <a:buNone/>
              <a:defRPr sz="900"/>
            </a:lvl4pPr>
            <a:lvl5pPr marL="1828800" indent="0" rtl="0">
              <a:spcBef>
                <a:spcPts val="0"/>
              </a:spcBef>
              <a:buFont typeface="Tahoma"/>
              <a:buNone/>
              <a:defRPr sz="900"/>
            </a:lvl5pPr>
            <a:lvl6pPr marL="2286000" indent="0" rtl="0">
              <a:spcBef>
                <a:spcPts val="0"/>
              </a:spcBef>
              <a:buFont typeface="Tahoma"/>
              <a:buNone/>
              <a:defRPr sz="900"/>
            </a:lvl6pPr>
            <a:lvl7pPr marL="2743200" indent="0" rtl="0">
              <a:spcBef>
                <a:spcPts val="0"/>
              </a:spcBef>
              <a:buFont typeface="Tahoma"/>
              <a:buNone/>
              <a:defRPr sz="900"/>
            </a:lvl7pPr>
            <a:lvl8pPr marL="3200400" indent="0" rtl="0">
              <a:spcBef>
                <a:spcPts val="0"/>
              </a:spcBef>
              <a:buFont typeface="Tahoma"/>
              <a:buNone/>
              <a:defRPr sz="900"/>
            </a:lvl8pPr>
            <a:lvl9pPr marL="3657600" indent="0" rtl="0">
              <a:spcBef>
                <a:spcPts val="0"/>
              </a:spcBef>
              <a:buFont typeface="Tahoma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1792288" y="1523999"/>
            <a:ext cx="5486399" cy="3203575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1200"/>
            </a:lvl2pPr>
            <a:lvl3pPr marL="914400" indent="0" rtl="0">
              <a:spcBef>
                <a:spcPts val="0"/>
              </a:spcBef>
              <a:buFont typeface="Tahoma"/>
              <a:buNone/>
              <a:defRPr sz="1000"/>
            </a:lvl3pPr>
            <a:lvl4pPr marL="1371600" indent="0" rtl="0">
              <a:spcBef>
                <a:spcPts val="0"/>
              </a:spcBef>
              <a:buFont typeface="Tahoma"/>
              <a:buNone/>
              <a:defRPr sz="900"/>
            </a:lvl4pPr>
            <a:lvl5pPr marL="1828800" indent="0" rtl="0">
              <a:spcBef>
                <a:spcPts val="0"/>
              </a:spcBef>
              <a:buFont typeface="Tahoma"/>
              <a:buNone/>
              <a:defRPr sz="900"/>
            </a:lvl5pPr>
            <a:lvl6pPr marL="2286000" indent="0" rtl="0">
              <a:spcBef>
                <a:spcPts val="0"/>
              </a:spcBef>
              <a:buFont typeface="Tahoma"/>
              <a:buNone/>
              <a:defRPr sz="900"/>
            </a:lvl6pPr>
            <a:lvl7pPr marL="2743200" indent="0" rtl="0">
              <a:spcBef>
                <a:spcPts val="0"/>
              </a:spcBef>
              <a:buFont typeface="Tahoma"/>
              <a:buNone/>
              <a:defRPr sz="900"/>
            </a:lvl7pPr>
            <a:lvl8pPr marL="3200400" indent="0" rtl="0">
              <a:spcBef>
                <a:spcPts val="0"/>
              </a:spcBef>
              <a:buFont typeface="Tahoma"/>
              <a:buNone/>
              <a:defRPr sz="900"/>
            </a:lvl8pPr>
            <a:lvl9pPr marL="3657600" indent="0" rtl="0">
              <a:spcBef>
                <a:spcPts val="0"/>
              </a:spcBef>
              <a:buFont typeface="Tahoma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 rot="5400000">
            <a:off x="2651918" y="91281"/>
            <a:ext cx="384016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/>
        </p:nvSpPr>
        <p:spPr>
          <a:xfrm>
            <a:off x="2873026" y="1"/>
            <a:ext cx="6270973" cy="121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u="none" strike="noStrike" cap="none" baseline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1* –</a:t>
            </a:r>
            <a:r>
              <a:rPr lang="en-GB" sz="1800" dirty="0">
                <a:latin typeface="Comic Sans MS" panose="030F0702030302020204" pitchFamily="66" charset="0"/>
              </a:rPr>
              <a:t>Describe how reduction can be used to extract metals.</a:t>
            </a:r>
          </a:p>
          <a:p>
            <a:r>
              <a:rPr lang="en-GB" sz="1800" b="1" i="0" u="none" strike="noStrike" cap="none" baseline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2 **– </a:t>
            </a:r>
            <a:r>
              <a:rPr lang="en-GB" sz="1800" dirty="0">
                <a:latin typeface="Comic Sans MS" panose="030F0702030302020204" pitchFamily="66" charset="0"/>
              </a:rPr>
              <a:t>Explain how reduction is used in industry.</a:t>
            </a:r>
          </a:p>
          <a:p>
            <a:r>
              <a:rPr lang="en-GB" sz="1800" b="1" i="0" u="none" strike="noStrike" cap="none" baseline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3*** - </a:t>
            </a:r>
            <a:r>
              <a:rPr lang="en-GB" sz="1800" dirty="0">
                <a:latin typeface="Comic Sans MS" panose="030F0702030302020204" pitchFamily="66" charset="0"/>
              </a:rPr>
              <a:t>Evaluate the extraction of metals.</a:t>
            </a:r>
            <a:endParaRPr lang="en-GB" sz="1800" b="1" i="0" u="none" strike="noStrike" cap="none" baseline="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" name="Shape 10"/>
          <p:cNvSpPr txBox="1"/>
          <p:nvPr/>
        </p:nvSpPr>
        <p:spPr>
          <a:xfrm>
            <a:off x="-201787" y="92216"/>
            <a:ext cx="3276600" cy="121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6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 of Learning Episode: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GB" sz="1600" b="1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20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Extracting Metals</a:t>
            </a:r>
            <a:endParaRPr sz="600" b="1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2789064" y="-1"/>
            <a:ext cx="76199" cy="12191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1219200"/>
            <a:ext cx="9144000" cy="457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5716" y="1264918"/>
            <a:ext cx="91440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-744" y="6057898"/>
            <a:ext cx="885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Keywords</a:t>
            </a:r>
            <a:r>
              <a:rPr lang="en-GB" b="1" dirty="0"/>
              <a:t>:</a:t>
            </a:r>
            <a:r>
              <a:rPr lang="en-GB" b="1" baseline="0" dirty="0"/>
              <a:t> </a:t>
            </a:r>
            <a:r>
              <a:rPr lang="en-GB" sz="2000" dirty="0">
                <a:latin typeface="Comic Sans MS" panose="030F0702030302020204" pitchFamily="66" charset="0"/>
              </a:rPr>
              <a:t>Unreactive, reactive, metal, ore, compound, element, reduction, oxidised</a:t>
            </a:r>
            <a:endParaRPr lang="en-GB" b="1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MXTSels6e2Y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fcGkEtpMjw8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Give the definition of: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Compound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Mixture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Metal oxide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Metal carbonate</a:t>
            </a:r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Noto Symbol"/>
              <a:buNone/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E8CA54-0E66-431A-8E60-1ED0DD4BE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1714"/>
      </p:ext>
    </p:extLst>
  </p:cSld>
  <p:clrMapOvr>
    <a:masterClrMapping/>
  </p:clrMapOvr>
  <p:transition spd="slow" advTm="18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Questions – 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533400" lvl="3" indent="-457200">
              <a:buClr>
                <a:srgbClr val="FF0000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Why can we use carbon to extract iron from iron oxide but not use it to extract aluminium from aluminium oxide? (2)</a:t>
            </a:r>
          </a:p>
          <a:p>
            <a:pPr marL="533400" lvl="3" indent="-457200">
              <a:buClr>
                <a:srgbClr val="FF0000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Write out the displacement reaction for carbon and iron oxide. (2)</a:t>
            </a:r>
          </a:p>
          <a:p>
            <a:pPr marL="533400" lvl="3" indent="-457200">
              <a:buClr>
                <a:srgbClr val="FF0000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How can we test for the gas that is given off during the reaction? (1)</a:t>
            </a:r>
          </a:p>
          <a:p>
            <a:pPr marL="533400" lvl="3" indent="-457200">
              <a:buClr>
                <a:srgbClr val="FF0000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Mrs. C adds lead to water with no reaction.  She then adds lead to steam and sees a reaction.  Why did she need to react the lead with steam?  (2)</a:t>
            </a:r>
          </a:p>
          <a:p>
            <a:pPr marL="533400" lvl="3" indent="-457200">
              <a:buClr>
                <a:srgbClr val="FF0000"/>
              </a:buClr>
              <a:buAutoNum type="arabicPeriod"/>
            </a:pPr>
            <a:endParaRPr lang="en-GB" sz="2400" dirty="0">
              <a:solidFill>
                <a:schemeClr val="dk1"/>
              </a:solidFill>
            </a:endParaRPr>
          </a:p>
          <a:p>
            <a:pPr marL="533400" lvl="3" indent="-457200">
              <a:buClr>
                <a:srgbClr val="FF0000"/>
              </a:buClr>
              <a:buAutoNum type="arabicPeriod"/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2DAD87-F9BA-4370-A112-88893B919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78563"/>
      </p:ext>
    </p:extLst>
  </p:cSld>
  <p:clrMapOvr>
    <a:masterClrMapping/>
  </p:clrMapOvr>
  <p:transition spd="slow" advTm="24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Questions – 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533400" lvl="3" indent="-457200">
              <a:buClr>
                <a:srgbClr val="FF0000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Why can we use carbon to extract iron from iron oxide but not use it to extract aluminium from aluminium oxide? (2)</a:t>
            </a:r>
          </a:p>
          <a:p>
            <a:pPr marL="533400" lvl="3" indent="-457200">
              <a:buClr>
                <a:srgbClr val="FF0000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Write out the displacement reaction for carbon and iron oxide. (2)</a:t>
            </a:r>
          </a:p>
          <a:p>
            <a:pPr marL="533400" lvl="3" indent="-457200">
              <a:buClr>
                <a:srgbClr val="FF0000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How can we test for the gas that is given off during the reaction? (1)</a:t>
            </a:r>
          </a:p>
          <a:p>
            <a:pPr marL="533400" lvl="3" indent="-457200">
              <a:buClr>
                <a:srgbClr val="FF0000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Mrs. C adds lead to water with no reaction.  She then adds lead to steam and sees a reaction.  Why did she need to react the lead with steam?  (2)</a:t>
            </a:r>
          </a:p>
          <a:p>
            <a:pPr marL="533400" lvl="3" indent="-457200">
              <a:buClr>
                <a:srgbClr val="FF0000"/>
              </a:buClr>
              <a:buAutoNum type="arabicPeriod"/>
            </a:pPr>
            <a:endParaRPr lang="en-GB" sz="2400" dirty="0">
              <a:solidFill>
                <a:schemeClr val="dk1"/>
              </a:solidFill>
            </a:endParaRPr>
          </a:p>
          <a:p>
            <a:pPr marL="533400" lvl="3" indent="-457200">
              <a:buClr>
                <a:srgbClr val="FF0000"/>
              </a:buClr>
              <a:buAutoNum type="arabicPeriod"/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4296D1-3822-475E-B051-6BC585A23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6593"/>
      </p:ext>
    </p:extLst>
  </p:cSld>
  <p:clrMapOvr>
    <a:masterClrMapping/>
  </p:clrMapOvr>
  <p:transition spd="slow" advTm="12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0000"/>
          </a:schemeClr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baseline="0" dirty="0">
                <a:solidFill>
                  <a:srgbClr val="14144E"/>
                </a:solidFill>
                <a:latin typeface="Calibri"/>
                <a:ea typeface="Calibri"/>
                <a:cs typeface="Calibri"/>
                <a:sym typeface="Calibri"/>
              </a:rPr>
              <a:t>Plenary</a:t>
            </a:r>
            <a:endParaRPr sz="2400" b="0" i="0" u="none" strike="noStrike" cap="none" baseline="0" dirty="0">
              <a:solidFill>
                <a:srgbClr val="1414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2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>
              <a:buClr>
                <a:schemeClr val="dk1"/>
              </a:buClr>
            </a:pPr>
            <a:r>
              <a:rPr lang="en-GB" sz="2400" dirty="0"/>
              <a:t>Write a short text message to your teacher outlining what you have learnt today. </a:t>
            </a:r>
          </a:p>
          <a:p>
            <a:pPr marL="762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96A568-9821-4E94-B590-578EA939D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63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Give the definition of: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Element </a:t>
            </a:r>
            <a:r>
              <a:rPr lang="en-GB" sz="2400" dirty="0">
                <a:solidFill>
                  <a:srgbClr val="FF0000"/>
                </a:solidFill>
              </a:rPr>
              <a:t>– Chemicals made up of one type of atom only. 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Compound</a:t>
            </a:r>
            <a:r>
              <a:rPr lang="en-GB" sz="2400" dirty="0">
                <a:solidFill>
                  <a:srgbClr val="FF0000"/>
                </a:solidFill>
              </a:rPr>
              <a:t> – Chemicals made up of two or more element chemically combined. 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Mixture </a:t>
            </a:r>
            <a:r>
              <a:rPr lang="en-GB" sz="2400" dirty="0">
                <a:solidFill>
                  <a:srgbClr val="FF0000"/>
                </a:solidFill>
              </a:rPr>
              <a:t>– Made up of molecules of elements and/or compounds that are NOT chemically combined.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Ore </a:t>
            </a:r>
            <a:r>
              <a:rPr lang="en-GB" sz="2400" dirty="0">
                <a:solidFill>
                  <a:srgbClr val="FF0000"/>
                </a:solidFill>
              </a:rPr>
              <a:t>– A naturally occurring solid material form which metal can be extracted profitably. 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Metal oxide </a:t>
            </a:r>
            <a:r>
              <a:rPr lang="en-GB" sz="2400" dirty="0">
                <a:solidFill>
                  <a:srgbClr val="FF0000"/>
                </a:solidFill>
              </a:rPr>
              <a:t>– A compound formed when a metal reacts with oxygen, e.g. magnesium oxide. 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Metal carbonate</a:t>
            </a:r>
            <a:r>
              <a:rPr lang="en-GB" sz="2400" dirty="0">
                <a:solidFill>
                  <a:srgbClr val="FF0000"/>
                </a:solidFill>
              </a:rPr>
              <a:t> – A metal compound made up of the metal, carbon and oxygen. </a:t>
            </a:r>
            <a:endParaRPr lang="en-GB" sz="2400" dirty="0"/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Noto Symbol"/>
              <a:buNone/>
            </a:pPr>
            <a:r>
              <a:rPr lang="en-GB" sz="2400" dirty="0">
                <a:solidFill>
                  <a:schemeClr val="dk1"/>
                </a:solidFill>
              </a:rPr>
              <a:t> 	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7A1A5B-7E54-4D02-9FE9-55AF7A01E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34837"/>
      </p:ext>
    </p:extLst>
  </p:cSld>
  <p:clrMapOvr>
    <a:masterClrMapping/>
  </p:clrMapOvr>
  <p:transition spd="slow" advTm="18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Metal Ores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Metal ores are</a:t>
            </a: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often compounds</a:t>
            </a: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of the metal with </a:t>
            </a: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oxygen </a:t>
            </a:r>
            <a:r>
              <a:rPr lang="en-GB" sz="2400" dirty="0" err="1">
                <a:solidFill>
                  <a:schemeClr val="dk1"/>
                </a:solidFill>
              </a:rPr>
              <a:t>ie</a:t>
            </a: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Copper oxide</a:t>
            </a: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Iron oxide</a:t>
            </a: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Magnesium oxide</a:t>
            </a: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F5967-6BCA-4A95-B25F-1A51B6337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094" y="2068079"/>
            <a:ext cx="6441582" cy="404177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2592952-D897-40DA-8263-31186A3FE1E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73240" y="4377240"/>
              <a:ext cx="1562760" cy="1623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2592952-D897-40DA-8263-31186A3FE1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57400" y="4313880"/>
                <a:ext cx="1594080" cy="1750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E51646-1566-4F90-AE93-A9C3B001C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67016"/>
      </p:ext>
    </p:extLst>
  </p:cSld>
  <p:clrMapOvr>
    <a:masterClrMapping/>
  </p:clrMapOvr>
  <p:transition spd="slow" advTm="2641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Metal Ores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We need to get the metals out of the metal ores </a:t>
            </a:r>
            <a:r>
              <a:rPr lang="en-GB" sz="2400" dirty="0" err="1">
                <a:solidFill>
                  <a:schemeClr val="dk1"/>
                </a:solidFill>
              </a:rPr>
              <a:t>ie</a:t>
            </a:r>
            <a:r>
              <a:rPr lang="en-GB" sz="2400" dirty="0">
                <a:solidFill>
                  <a:schemeClr val="dk1"/>
                </a:solidFill>
              </a:rPr>
              <a:t> we need to get the iron from the copper oxide.</a:t>
            </a: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HOW?</a:t>
            </a: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We DISPLACE the oxygen.</a:t>
            </a: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hlinkClick r:id="rId5"/>
              </a:rPr>
              <a:t>https://www.youtube.com/watch?v=MXTSels6e2Y</a:t>
            </a: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9104C-C2BC-4B30-8187-D849692AA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521" y="2583402"/>
            <a:ext cx="2653908" cy="34283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815743-8A49-4013-B6C0-6390D61DE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44367"/>
      </p:ext>
    </p:extLst>
  </p:cSld>
  <p:clrMapOvr>
    <a:masterClrMapping/>
  </p:clrMapOvr>
  <p:transition spd="slow" advTm="45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Reactivity series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r>
              <a:rPr lang="en-GB" altLang="en-US" sz="2400" dirty="0"/>
              <a:t>Predict (using displacement):</a:t>
            </a:r>
          </a:p>
          <a:p>
            <a:pPr marL="76200" lvl="3">
              <a:buClr>
                <a:srgbClr val="FF0000"/>
              </a:buClr>
            </a:pPr>
            <a:endParaRPr lang="en-GB" altLang="en-US" sz="2400" dirty="0"/>
          </a:p>
          <a:p>
            <a:pPr marL="76200" lvl="3">
              <a:buClr>
                <a:srgbClr val="FF0000"/>
              </a:buClr>
            </a:pPr>
            <a:r>
              <a:rPr lang="en-GB" altLang="en-US" sz="2400" dirty="0"/>
              <a:t>Iron oxide + carbon</a:t>
            </a:r>
          </a:p>
          <a:p>
            <a:pPr marL="76200" lvl="3">
              <a:buClr>
                <a:srgbClr val="FF0000"/>
              </a:buClr>
            </a:pPr>
            <a:endParaRPr lang="en-GB" altLang="en-US" sz="2400" dirty="0"/>
          </a:p>
          <a:p>
            <a:pPr marL="76200" lvl="3">
              <a:buClr>
                <a:srgbClr val="FF0000"/>
              </a:buClr>
            </a:pPr>
            <a:r>
              <a:rPr lang="en-GB" altLang="en-US" sz="2400" dirty="0"/>
              <a:t>Copper oxide + iron</a:t>
            </a: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The iron oxide and copper oxide are</a:t>
            </a: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reduced </a:t>
            </a:r>
            <a:r>
              <a:rPr lang="en-GB" sz="2400" dirty="0">
                <a:solidFill>
                  <a:schemeClr val="tx1"/>
                </a:solidFill>
              </a:rPr>
              <a:t> they lose oxygen….</a:t>
            </a: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tx1"/>
                </a:solidFill>
              </a:rPr>
              <a:t>The carbon and iron are </a:t>
            </a:r>
            <a:r>
              <a:rPr lang="en-GB" sz="2400" dirty="0">
                <a:solidFill>
                  <a:srgbClr val="FF0000"/>
                </a:solidFill>
              </a:rPr>
              <a:t>oxidised </a:t>
            </a:r>
            <a:endParaRPr lang="en-GB" sz="2400" dirty="0">
              <a:solidFill>
                <a:schemeClr val="tx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tx1"/>
                </a:solidFill>
              </a:rPr>
              <a:t> they gain oxygen.</a:t>
            </a: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A181E2-2D91-45AA-BF5E-47F5F7E46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026" y="1348120"/>
            <a:ext cx="3571075" cy="461263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13506D-2B58-4CAD-A8B8-59FEA9C78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52407"/>
      </p:ext>
    </p:extLst>
  </p:cSld>
  <p:clrMapOvr>
    <a:masterClrMapping/>
  </p:clrMapOvr>
  <p:transition spd="slow" advTm="2513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Thermite demo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r>
              <a:rPr lang="en-GB" sz="2400">
                <a:solidFill>
                  <a:schemeClr val="dk1"/>
                </a:solidFill>
                <a:hlinkClick r:id="rId5"/>
              </a:rPr>
              <a:t>https://www.youtube.com/watch?v=fcGkEtpMjw8</a:t>
            </a:r>
            <a:endParaRPr lang="en-GB" sz="240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BBAC01-9C0C-4E7B-BD6E-A1A643BCE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29707"/>
      </p:ext>
    </p:extLst>
  </p:cSld>
  <p:clrMapOvr>
    <a:masterClrMapping/>
  </p:clrMapOvr>
  <p:transition spd="slow" advTm="1519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Questions 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Are the following examples of Reduction or Oxidation. Explain your reasons.</a:t>
            </a: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1. Copper oxide + Hydrogen 	 Copper + Water*</a:t>
            </a: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2. Magnesium + Oxygen 		 Magnesium Oxide*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3. What type of ions to metals make when they react?*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4.  How can you tell if a metal is reactive or not?  Explain your answer.**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5. Explain what is the difference between reduction and oxidation? **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6. Where is reduction and oxidation used to extract pure metal?***</a:t>
            </a:r>
          </a:p>
          <a:p>
            <a:pPr marL="76200" lvl="3">
              <a:buClr>
                <a:srgbClr val="FF0000"/>
              </a:buClr>
            </a:pPr>
            <a:endParaRPr lang="en-GB" sz="2000" dirty="0">
              <a:solidFill>
                <a:schemeClr val="dk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A227A6B-ADC0-4645-AC09-DC0E70C835E9}"/>
              </a:ext>
            </a:extLst>
          </p:cNvPr>
          <p:cNvSpPr/>
          <p:nvPr/>
        </p:nvSpPr>
        <p:spPr>
          <a:xfrm>
            <a:off x="3382392" y="2565647"/>
            <a:ext cx="603682" cy="88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9D3A32F-47BD-4BAD-A678-72A44E604534}"/>
              </a:ext>
            </a:extLst>
          </p:cNvPr>
          <p:cNvSpPr/>
          <p:nvPr/>
        </p:nvSpPr>
        <p:spPr>
          <a:xfrm>
            <a:off x="3204839" y="2939841"/>
            <a:ext cx="692458" cy="88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A0DE7A-84D7-418A-875A-CCFF80E2E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43428"/>
      </p:ext>
    </p:extLst>
  </p:cSld>
  <p:clrMapOvr>
    <a:masterClrMapping/>
  </p:clrMapOvr>
  <p:transition spd="slow" advTm="24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Questions 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Are the following examples of Reduction or Oxidation. Explain your reasons.</a:t>
            </a: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1. Copper oxide + Hydrogen 	 Copper + Water*   copper reduced</a:t>
            </a: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2. Magnesium + Oxygen 		 Magnesium Oxide*  magnesium oxidized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3. What type of ions to metals make when they react?*  positive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4.  How can you tell if a metal is reactive or not?  Explain your answer.**  react it with water or acid and record your observations.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5. Explain what is the difference between reduction and oxidation? **  reduction loses oxygen.  Oxidation gains oxygen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6. Where is reduction and oxidation used to extract pure metal?***</a:t>
            </a:r>
          </a:p>
          <a:p>
            <a:pPr marL="76200" lvl="3">
              <a:buClr>
                <a:srgbClr val="FF0000"/>
              </a:buClr>
            </a:pPr>
            <a:endParaRPr lang="en-GB" sz="2000" dirty="0">
              <a:solidFill>
                <a:schemeClr val="dk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A227A6B-ADC0-4645-AC09-DC0E70C835E9}"/>
              </a:ext>
            </a:extLst>
          </p:cNvPr>
          <p:cNvSpPr/>
          <p:nvPr/>
        </p:nvSpPr>
        <p:spPr>
          <a:xfrm>
            <a:off x="3382392" y="2565647"/>
            <a:ext cx="603682" cy="88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9D3A32F-47BD-4BAD-A678-72A44E604534}"/>
              </a:ext>
            </a:extLst>
          </p:cNvPr>
          <p:cNvSpPr/>
          <p:nvPr/>
        </p:nvSpPr>
        <p:spPr>
          <a:xfrm>
            <a:off x="3204839" y="2939841"/>
            <a:ext cx="692458" cy="88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108CEF-E8D9-44C0-8730-205994A21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22630"/>
      </p:ext>
    </p:extLst>
  </p:cSld>
  <p:clrMapOvr>
    <a:masterClrMapping/>
  </p:clrMapOvr>
  <p:transition spd="slow" advTm="18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Questions 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6. Where is reduction and oxidation used to extract pure metal?***</a:t>
            </a: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Iron oxide + carbon 		iron + carbon dioxide.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The idea that you can use a more reactive substance (remember carbon is not a metal but is more reactive that iron) to displace a less reactive substance.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This method is used to purify metals that are not very reactive.</a:t>
            </a:r>
          </a:p>
          <a:p>
            <a:pPr marL="76200" lvl="3">
              <a:buClr>
                <a:srgbClr val="FF0000"/>
              </a:buClr>
            </a:pPr>
            <a:endParaRPr lang="en-US" sz="20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000" dirty="0">
                <a:solidFill>
                  <a:schemeClr val="dk1"/>
                </a:solidFill>
              </a:rPr>
              <a:t>Carbon is cheap and plentiful and so easy to use to extract iron from iron oxide.  Why would it not work to extract magnesium from magnesium oxide?</a:t>
            </a:r>
          </a:p>
          <a:p>
            <a:pPr marL="76200" lvl="3">
              <a:buClr>
                <a:srgbClr val="FF0000"/>
              </a:buClr>
            </a:pPr>
            <a:endParaRPr lang="en-GB" sz="2000" dirty="0">
              <a:solidFill>
                <a:schemeClr val="dk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9D3A32F-47BD-4BAD-A678-72A44E604534}"/>
              </a:ext>
            </a:extLst>
          </p:cNvPr>
          <p:cNvSpPr/>
          <p:nvPr/>
        </p:nvSpPr>
        <p:spPr>
          <a:xfrm>
            <a:off x="3012927" y="2917264"/>
            <a:ext cx="692458" cy="88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4C24E4-5AA9-4869-BACC-6550F9A8F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65605"/>
      </p:ext>
    </p:extLst>
  </p:cSld>
  <p:clrMapOvr>
    <a:masterClrMapping/>
  </p:clrMapOvr>
  <p:transition spd="slow" advClick="0" advTm="12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ysgarth Powerpoint template 2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753</Words>
  <Application>Microsoft Office PowerPoint</Application>
  <PresentationFormat>On-screen Show (4:3)</PresentationFormat>
  <Paragraphs>95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Questrial</vt:lpstr>
      <vt:lpstr>Arial</vt:lpstr>
      <vt:lpstr>Noto Symbol</vt:lpstr>
      <vt:lpstr>Tahoma</vt:lpstr>
      <vt:lpstr>Comic Sans MS</vt:lpstr>
      <vt:lpstr>Baysgarth Powerpoint template 2</vt:lpstr>
      <vt:lpstr>Give the definition of:</vt:lpstr>
      <vt:lpstr>Give the definition of:</vt:lpstr>
      <vt:lpstr>Metal Ores</vt:lpstr>
      <vt:lpstr>Metal Ores</vt:lpstr>
      <vt:lpstr>Reactivity series</vt:lpstr>
      <vt:lpstr> Thermite demo</vt:lpstr>
      <vt:lpstr>Questions </vt:lpstr>
      <vt:lpstr>Questions </vt:lpstr>
      <vt:lpstr>Questions </vt:lpstr>
      <vt:lpstr> Questions – </vt:lpstr>
      <vt:lpstr> Questions – 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CCheney</dc:creator>
  <cp:lastModifiedBy>C Cheney</cp:lastModifiedBy>
  <cp:revision>139</cp:revision>
  <cp:lastPrinted>2017-12-14T12:15:31Z</cp:lastPrinted>
  <dcterms:modified xsi:type="dcterms:W3CDTF">2021-01-05T12:30:31Z</dcterms:modified>
</cp:coreProperties>
</file>