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7"/>
  </p:notesMasterIdLst>
  <p:sldIdLst>
    <p:sldId id="313" r:id="rId3"/>
    <p:sldId id="357" r:id="rId4"/>
    <p:sldId id="358" r:id="rId5"/>
    <p:sldId id="277" r:id="rId6"/>
    <p:sldId id="359" r:id="rId7"/>
    <p:sldId id="360" r:id="rId8"/>
    <p:sldId id="379" r:id="rId9"/>
    <p:sldId id="316" r:id="rId10"/>
    <p:sldId id="389" r:id="rId11"/>
    <p:sldId id="380" r:id="rId12"/>
    <p:sldId id="390" r:id="rId13"/>
    <p:sldId id="381" r:id="rId14"/>
    <p:sldId id="391" r:id="rId15"/>
    <p:sldId id="3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BF829-1B09-4904-8D4D-B74787271C41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1184D-1948-4796-BCB5-FC1166E02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793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9D32D9-63A9-423F-8B77-368638260D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940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9D32D9-63A9-423F-8B77-368638260D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431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Click</a:t>
            </a:r>
            <a:r>
              <a:rPr lang="en-GB" baseline="0" dirty="0"/>
              <a:t> on each of the tabs to take you to a YouTube clip. Please note these are external sites to </a:t>
            </a:r>
            <a:r>
              <a:rPr lang="en-GB" baseline="0" dirty="0" err="1"/>
              <a:t>PiXL</a:t>
            </a:r>
            <a:r>
              <a:rPr lang="en-GB" baseline="0" dirty="0"/>
              <a:t>, </a:t>
            </a:r>
            <a:r>
              <a:rPr lang="en-GB" baseline="0" dirty="0" err="1"/>
              <a:t>PiXL</a:t>
            </a:r>
            <a:r>
              <a:rPr lang="en-GB" baseline="0" dirty="0"/>
              <a:t> does not control the content of these sites.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278175-48A5-4EF3-966F-A94A7C5F69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138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9D32D9-63A9-423F-8B77-368638260D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341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9D32D9-63A9-423F-8B77-368638260D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495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208" y="764705"/>
            <a:ext cx="119526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208" y="2420888"/>
            <a:ext cx="1195265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409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133" y="1257300"/>
            <a:ext cx="11277600" cy="7493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33" y="2133600"/>
            <a:ext cx="11277600" cy="4165600"/>
          </a:xfrm>
        </p:spPr>
        <p:txBody>
          <a:bodyPr/>
          <a:lstStyle>
            <a:lvl1pPr>
              <a:defRPr>
                <a:latin typeface="News Gothic MT"/>
                <a:cs typeface="News Gothic MT"/>
              </a:defRPr>
            </a:lvl1pPr>
            <a:lvl2pPr>
              <a:defRPr>
                <a:latin typeface="News Gothic MT"/>
                <a:cs typeface="News Gothic MT"/>
              </a:defRPr>
            </a:lvl2pPr>
            <a:lvl3pPr>
              <a:defRPr>
                <a:latin typeface="News Gothic MT"/>
                <a:cs typeface="News Gothic MT"/>
              </a:defRPr>
            </a:lvl3pPr>
            <a:lvl4pPr>
              <a:defRPr>
                <a:latin typeface="News Gothic MT"/>
                <a:cs typeface="News Gothic MT"/>
              </a:defRPr>
            </a:lvl4pPr>
            <a:lvl5pPr>
              <a:defRPr>
                <a:latin typeface="News Gothic MT"/>
                <a:cs typeface="News Gothic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200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533" y="2130428"/>
            <a:ext cx="114300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533" y="3886200"/>
            <a:ext cx="114300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725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533" y="2130430"/>
            <a:ext cx="114300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533" y="3886200"/>
            <a:ext cx="11430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News Gothic MT"/>
                <a:cs typeface="News Gothic MT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139" y="70342"/>
            <a:ext cx="1830685" cy="102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133" y="1257300"/>
            <a:ext cx="11277600" cy="7493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33" y="2133600"/>
            <a:ext cx="11277600" cy="4165600"/>
          </a:xfrm>
        </p:spPr>
        <p:txBody>
          <a:bodyPr/>
          <a:lstStyle>
            <a:lvl1pPr>
              <a:defRPr>
                <a:latin typeface="News Gothic MT"/>
                <a:cs typeface="News Gothic MT"/>
              </a:defRPr>
            </a:lvl1pPr>
            <a:lvl2pPr>
              <a:defRPr>
                <a:latin typeface="News Gothic MT"/>
                <a:cs typeface="News Gothic MT"/>
              </a:defRPr>
            </a:lvl2pPr>
            <a:lvl3pPr>
              <a:defRPr>
                <a:latin typeface="News Gothic MT"/>
                <a:cs typeface="News Gothic MT"/>
              </a:defRPr>
            </a:lvl3pPr>
            <a:lvl4pPr>
              <a:defRPr>
                <a:latin typeface="News Gothic MT"/>
                <a:cs typeface="News Gothic MT"/>
              </a:defRPr>
            </a:lvl4pPr>
            <a:lvl5pPr>
              <a:defRPr>
                <a:latin typeface="News Gothic MT"/>
                <a:cs typeface="News Gothic M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99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xl ppt back generic 201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251" y="774701"/>
            <a:ext cx="12154748" cy="208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39" y="2996952"/>
            <a:ext cx="12168760" cy="3456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</a:t>
            </a:r>
            <a:r>
              <a:rPr lang="en-US" dirty="0" err="1"/>
              <a:t>hkhkjh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616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Lato Medium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News Gothic MT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News Gothic MT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News Gothic MT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News Gothic MT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News Gothic MT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xl ppt back generic 201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70000"/>
            <a:ext cx="10972800" cy="208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632205"/>
            <a:ext cx="10972800" cy="249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</a:t>
            </a:r>
            <a:r>
              <a:rPr lang="en-US" dirty="0" err="1"/>
              <a:t>hkhkjh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139" y="70342"/>
            <a:ext cx="1830685" cy="102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xStyles>
    <p:titleStyle>
      <a:lvl1pPr algn="l" defTabSz="257175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Lato Medium"/>
          <a:ea typeface="+mj-ea"/>
          <a:cs typeface="Lato Medium"/>
        </a:defRPr>
      </a:lvl1pPr>
    </p:titleStyle>
    <p:bodyStyle>
      <a:lvl1pPr marL="192881" indent="-192881" algn="l" defTabSz="2571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News Gothic MT"/>
          <a:ea typeface="+mn-ea"/>
          <a:cs typeface="News Gothic MT"/>
        </a:defRPr>
      </a:lvl1pPr>
      <a:lvl2pPr marL="417910" indent="-160735" algn="l" defTabSz="257175" rtl="0" eaLnBrk="1" latinLnBrk="0" hangingPunct="1">
        <a:spcBef>
          <a:spcPct val="20000"/>
        </a:spcBef>
        <a:buFont typeface="Arial"/>
        <a:buChar char="–"/>
        <a:defRPr sz="1575" kern="1200">
          <a:solidFill>
            <a:schemeClr val="tx1"/>
          </a:solidFill>
          <a:latin typeface="News Gothic MT"/>
          <a:ea typeface="+mn-ea"/>
          <a:cs typeface="News Gothic MT"/>
        </a:defRPr>
      </a:lvl2pPr>
      <a:lvl3pPr marL="642938" indent="-128588" algn="l" defTabSz="257175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News Gothic MT"/>
          <a:ea typeface="+mn-ea"/>
          <a:cs typeface="News Gothic MT"/>
        </a:defRPr>
      </a:lvl3pPr>
      <a:lvl4pPr marL="900113" indent="-128588" algn="l" defTabSz="257175" rtl="0" eaLnBrk="1" latinLnBrk="0" hangingPunct="1">
        <a:spcBef>
          <a:spcPct val="20000"/>
        </a:spcBef>
        <a:buFont typeface="Arial"/>
        <a:buChar char="–"/>
        <a:defRPr sz="1125" kern="1200">
          <a:solidFill>
            <a:schemeClr val="tx1"/>
          </a:solidFill>
          <a:latin typeface="News Gothic MT"/>
          <a:ea typeface="+mn-ea"/>
          <a:cs typeface="News Gothic MT"/>
        </a:defRPr>
      </a:lvl4pPr>
      <a:lvl5pPr marL="1157288" indent="-128588" algn="l" defTabSz="257175" rtl="0" eaLnBrk="1" latinLnBrk="0" hangingPunct="1">
        <a:spcBef>
          <a:spcPct val="20000"/>
        </a:spcBef>
        <a:buFont typeface="Arial"/>
        <a:buChar char="»"/>
        <a:defRPr sz="1125" kern="1200">
          <a:solidFill>
            <a:schemeClr val="tx1"/>
          </a:solidFill>
          <a:latin typeface="News Gothic MT"/>
          <a:ea typeface="+mn-ea"/>
          <a:cs typeface="News Gothic MT"/>
        </a:defRPr>
      </a:lvl5pPr>
      <a:lvl6pPr marL="141446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hoolphysics.co.uk/age16-19/Thermal%20physics/Heat%20energy/text/Specific_heat_capacity_measurement/index.html" TargetMode="External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://www.google.co.uk/url?sa=i&amp;rct=j&amp;q=&amp;esrc=s&amp;source=images&amp;cd=&amp;cad=rja&amp;uact=8&amp;ved=0ahUKEwjhzrvyw7vTAhVXFMAKHdEiA0QQjRwIBw&amp;url=http://www.schoolphysics.co.uk/age16-19/Thermal%20physics/Heat%20energy/text/Specific_heat_capacity_measurement/index.html&amp;psig=AFQjCNGXcSTSIHnTxx6oYoeKSzB5viaPBw&amp;ust=1493069574858628" TargetMode="External"/><Relationship Id="rId5" Type="http://schemas.openxmlformats.org/officeDocument/2006/relationships/hyperlink" Target="https://www.youtube.com/watch?v=jW2ANwnfsUY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3.tiff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3087" y="802525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defRPr/>
            </a:pPr>
            <a:endParaRPr lang="en-GB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3087" y="629355"/>
            <a:ext cx="4355976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prstClr val="black"/>
                </a:solidFill>
                <a:latin typeface="Calibri"/>
                <a:ea typeface="Beirut" charset="-78"/>
                <a:cs typeface="Beirut" charset="-78"/>
              </a:rPr>
              <a:t>LearnIT!</a:t>
            </a:r>
          </a:p>
          <a:p>
            <a:r>
              <a:rPr lang="en-GB" sz="7200" b="1" dirty="0">
                <a:solidFill>
                  <a:prstClr val="black"/>
                </a:solidFill>
                <a:latin typeface="Calibri"/>
                <a:ea typeface="Beirut" charset="-78"/>
                <a:cs typeface="Beirut" charset="-78"/>
              </a:rPr>
              <a:t>KnowIT!</a:t>
            </a:r>
          </a:p>
          <a:p>
            <a:r>
              <a:rPr lang="en-GB" sz="3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Internal energy and energy transfers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GB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Internal energy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Temperature change in a system and specific heat capacity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Changes of heat and specific latent heat</a:t>
            </a:r>
          </a:p>
          <a:p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9896" y="796180"/>
            <a:ext cx="5577678" cy="576032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937479-66A3-42DC-9161-BD9172960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93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59"/>
    </mc:Choice>
    <mc:Fallback>
      <p:transition spd="slow" advTm="24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5639" y="33833"/>
            <a:ext cx="7812360" cy="657041"/>
          </a:xfrm>
        </p:spPr>
        <p:txBody>
          <a:bodyPr>
            <a:noAutofit/>
          </a:bodyPr>
          <a:lstStyle/>
          <a:p>
            <a:pPr marL="342900" lvl="1" algn="r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Internal energy and energy transfers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lang="en-US" sz="2400" b="1" kern="1200" dirty="0">
                <a:solidFill>
                  <a:schemeClr val="tx1"/>
                </a:solidFill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3087" y="802525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defRPr/>
            </a:pPr>
            <a:endParaRPr lang="en-GB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6120" y="802524"/>
            <a:ext cx="8911218" cy="557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GB" sz="2300" dirty="0">
                <a:solidFill>
                  <a:prstClr val="black"/>
                </a:solidFill>
                <a:latin typeface="Calibri"/>
              </a:rPr>
              <a:t>Define internal energy?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      </a:t>
            </a:r>
            <a:r>
              <a:rPr lang="en-GB" sz="2300" b="1" dirty="0">
                <a:solidFill>
                  <a:srgbClr val="00B050"/>
                </a:solidFill>
                <a:latin typeface="Calibri"/>
              </a:rPr>
              <a:t>The total kinetic and potential energy of all the particles within a  </a:t>
            </a:r>
          </a:p>
          <a:p>
            <a:r>
              <a:rPr lang="en-GB" sz="2300" b="1" dirty="0">
                <a:solidFill>
                  <a:srgbClr val="00B050"/>
                </a:solidFill>
                <a:latin typeface="Calibri"/>
              </a:rPr>
              <a:t>       system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 2. Which of the following will change the internal energy of a stone?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	A. Lifting it to the top of a building  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	B. Heating it 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	C. Firing it from a catapult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2400" b="1" dirty="0">
                <a:solidFill>
                  <a:srgbClr val="00B050"/>
                </a:solidFill>
                <a:latin typeface="Calibri"/>
              </a:rPr>
              <a:t>Heating it.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3.  Water and the chemical isooctane both boil at 100 </a:t>
            </a:r>
            <a:r>
              <a:rPr lang="en-US" sz="2400" b="1" baseline="30000" dirty="0" err="1">
                <a:solidFill>
                  <a:prstClr val="black"/>
                </a:solidFill>
                <a:latin typeface="Calibri"/>
              </a:rPr>
              <a:t>o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C.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When the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     same amount of each substance is placed on a heater, the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     isooctane boils first. Explain why this happens.</a:t>
            </a:r>
          </a:p>
          <a:p>
            <a:r>
              <a:rPr lang="en-GB" sz="2400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GB" sz="2400" b="1" dirty="0">
                <a:solidFill>
                  <a:srgbClr val="00B050"/>
                </a:solidFill>
                <a:latin typeface="Calibri"/>
              </a:rPr>
              <a:t>Isooctane has a lower specific heat capacity than water so 	less heat energy is needed to raise its temperature to its </a:t>
            </a:r>
          </a:p>
          <a:p>
            <a:r>
              <a:rPr lang="en-GB" sz="2400" b="1" dirty="0">
                <a:solidFill>
                  <a:srgbClr val="00B050"/>
                </a:solidFill>
                <a:latin typeface="Calibri"/>
              </a:rPr>
              <a:t>	boiling point.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7EFF3E9-C801-4B03-8BF6-D3FAD563F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59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34"/>
    </mc:Choice>
    <mc:Fallback>
      <p:transition spd="slow" advTm="66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5639" y="33833"/>
            <a:ext cx="7812360" cy="657041"/>
          </a:xfrm>
        </p:spPr>
        <p:txBody>
          <a:bodyPr>
            <a:noAutofit/>
          </a:bodyPr>
          <a:lstStyle/>
          <a:p>
            <a:pPr marL="342900" lvl="1" algn="r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Internal energy and energy transfers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lang="en-US" sz="2400" b="1" kern="1200" dirty="0">
                <a:solidFill>
                  <a:schemeClr val="tx1"/>
                </a:solidFill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3087" y="802525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defRPr/>
            </a:pPr>
            <a:endParaRPr lang="en-GB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3087" y="690481"/>
            <a:ext cx="899491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4. A hot stone is placed into a glass of water containing 200 g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     of cold water. The stone transfers 25 200 J of energy to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     the water. How much will the temperature of the water rise?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      </a:t>
            </a:r>
            <a:r>
              <a:rPr lang="en-GB" sz="2000" b="1" dirty="0">
                <a:solidFill>
                  <a:prstClr val="black"/>
                </a:solidFill>
                <a:latin typeface="Calibri"/>
              </a:rPr>
              <a:t>Specific heat capacity of water = 4200 J/kg </a:t>
            </a:r>
            <a:r>
              <a:rPr lang="en-GB" sz="2000" b="1" baseline="30000" dirty="0">
                <a:solidFill>
                  <a:prstClr val="black"/>
                </a:solidFill>
                <a:latin typeface="Calibri"/>
              </a:rPr>
              <a:t>o</a:t>
            </a:r>
            <a:r>
              <a:rPr lang="en-GB" sz="2000" b="1" dirty="0">
                <a:solidFill>
                  <a:prstClr val="black"/>
                </a:solidFill>
                <a:latin typeface="Calibri"/>
              </a:rPr>
              <a:t>C            </a:t>
            </a:r>
            <a:r>
              <a:rPr lang="el-GR" sz="2000" b="1" dirty="0">
                <a:solidFill>
                  <a:prstClr val="black"/>
                </a:solidFill>
                <a:latin typeface="Calibri"/>
              </a:rPr>
              <a:t>Δ</a:t>
            </a:r>
            <a:r>
              <a:rPr lang="en-GB" sz="2000" b="1" dirty="0">
                <a:solidFill>
                  <a:prstClr val="black"/>
                </a:solidFill>
                <a:latin typeface="Calibri"/>
              </a:rPr>
              <a:t>E = m </a:t>
            </a:r>
            <a:r>
              <a:rPr lang="en-GB" sz="2000" b="1" i="1" dirty="0">
                <a:solidFill>
                  <a:prstClr val="black"/>
                </a:solidFill>
                <a:latin typeface="Calibri"/>
              </a:rPr>
              <a:t>c </a:t>
            </a:r>
            <a:r>
              <a:rPr lang="el-GR" sz="2000" b="1" dirty="0">
                <a:solidFill>
                  <a:prstClr val="black"/>
                </a:solidFill>
                <a:latin typeface="Calibri"/>
              </a:rPr>
              <a:t>Δθ</a:t>
            </a:r>
            <a:endParaRPr lang="en-GB" sz="2000" b="1" dirty="0">
              <a:solidFill>
                <a:prstClr val="black"/>
              </a:solidFill>
              <a:latin typeface="Calibri"/>
            </a:endParaRP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	</a:t>
            </a:r>
            <a:endParaRPr lang="en-GB" sz="2300" b="1" dirty="0">
              <a:solidFill>
                <a:srgbClr val="00B050"/>
              </a:solidFill>
              <a:latin typeface="Calibri"/>
            </a:endParaRPr>
          </a:p>
          <a:p>
            <a:endParaRPr lang="en-GB" sz="2300" b="1" dirty="0">
              <a:solidFill>
                <a:srgbClr val="00B050"/>
              </a:solidFill>
              <a:latin typeface="Calibri"/>
            </a:endParaRP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5. What is specific latent heat?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	</a:t>
            </a:r>
            <a:endParaRPr lang="en-GB" sz="2300" b="1" dirty="0">
              <a:solidFill>
                <a:srgbClr val="00B050"/>
              </a:solidFill>
              <a:latin typeface="Calibri"/>
            </a:endParaRPr>
          </a:p>
          <a:p>
            <a:endParaRPr lang="en-GB" sz="2300" dirty="0">
              <a:solidFill>
                <a:prstClr val="black"/>
              </a:solidFill>
              <a:latin typeface="Calibri"/>
            </a:endParaRPr>
          </a:p>
          <a:p>
            <a:endParaRPr lang="en-GB" sz="2300" b="1" dirty="0">
              <a:solidFill>
                <a:srgbClr val="00B050"/>
              </a:solidFill>
              <a:latin typeface="Calibri"/>
            </a:endParaRPr>
          </a:p>
          <a:p>
            <a:endParaRPr lang="en-GB" sz="2300" b="1" dirty="0">
              <a:solidFill>
                <a:srgbClr val="00B050"/>
              </a:solidFill>
              <a:latin typeface="Calibri"/>
            </a:endParaRPr>
          </a:p>
          <a:p>
            <a:endParaRPr lang="en-GB" sz="2300" b="1" dirty="0">
              <a:solidFill>
                <a:srgbClr val="00B05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6A2C41-63A1-4F3A-8FD8-581B1A30DB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7" b="5405"/>
          <a:stretch/>
        </p:blipFill>
        <p:spPr>
          <a:xfrm>
            <a:off x="9310124" y="876940"/>
            <a:ext cx="1080120" cy="1235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0AAA1F-090A-4931-94EB-08FDADC708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66" y="1494525"/>
            <a:ext cx="321239" cy="29876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A668107-E266-496E-93FA-92F8E9EF7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1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921"/>
    </mc:Choice>
    <mc:Fallback>
      <p:transition spd="slow" advTm="201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5639" y="33833"/>
            <a:ext cx="7812360" cy="657041"/>
          </a:xfrm>
        </p:spPr>
        <p:txBody>
          <a:bodyPr>
            <a:noAutofit/>
          </a:bodyPr>
          <a:lstStyle/>
          <a:p>
            <a:pPr marL="342900" lvl="1" algn="r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Internal energy and energy transfers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lang="en-US" sz="2400" b="1" kern="1200" dirty="0">
                <a:solidFill>
                  <a:schemeClr val="tx1"/>
                </a:solidFill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3087" y="802525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defRPr/>
            </a:pPr>
            <a:endParaRPr lang="en-GB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3087" y="690480"/>
            <a:ext cx="899491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4. A hot stone is placed into a glass of water containing 200 g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     of cold water. If the stone transfers 25 200 J of energy to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     the water, what will the temperature rise of the water be?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      </a:t>
            </a:r>
            <a:r>
              <a:rPr lang="en-GB" sz="2000" b="1" dirty="0">
                <a:solidFill>
                  <a:prstClr val="black"/>
                </a:solidFill>
                <a:latin typeface="Calibri"/>
              </a:rPr>
              <a:t>specific heat capacity of water = 4200 J/kg </a:t>
            </a:r>
            <a:r>
              <a:rPr lang="en-GB" sz="2000" b="1" baseline="30000" dirty="0">
                <a:solidFill>
                  <a:prstClr val="black"/>
                </a:solidFill>
                <a:latin typeface="Calibri"/>
              </a:rPr>
              <a:t>o</a:t>
            </a:r>
            <a:r>
              <a:rPr lang="en-GB" sz="2000" b="1" dirty="0">
                <a:solidFill>
                  <a:prstClr val="black"/>
                </a:solidFill>
                <a:latin typeface="Calibri"/>
              </a:rPr>
              <a:t>C            </a:t>
            </a:r>
            <a:r>
              <a:rPr lang="el-GR" sz="2000" b="1" dirty="0">
                <a:solidFill>
                  <a:prstClr val="black"/>
                </a:solidFill>
                <a:latin typeface="Calibri"/>
              </a:rPr>
              <a:t>Δ</a:t>
            </a:r>
            <a:r>
              <a:rPr lang="en-GB" sz="2000" b="1" dirty="0">
                <a:solidFill>
                  <a:prstClr val="black"/>
                </a:solidFill>
                <a:latin typeface="Calibri"/>
              </a:rPr>
              <a:t>E = m </a:t>
            </a:r>
            <a:r>
              <a:rPr lang="en-GB" sz="2000" b="1" i="1" dirty="0">
                <a:solidFill>
                  <a:prstClr val="black"/>
                </a:solidFill>
                <a:latin typeface="Calibri"/>
              </a:rPr>
              <a:t>c </a:t>
            </a:r>
            <a:r>
              <a:rPr lang="el-GR" sz="2000" b="1" dirty="0">
                <a:solidFill>
                  <a:prstClr val="black"/>
                </a:solidFill>
                <a:latin typeface="Calibri"/>
              </a:rPr>
              <a:t>Δθ</a:t>
            </a:r>
            <a:endParaRPr lang="en-GB" sz="2000" b="1" dirty="0">
              <a:solidFill>
                <a:prstClr val="black"/>
              </a:solidFill>
              <a:latin typeface="Calibri"/>
            </a:endParaRP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	</a:t>
            </a:r>
            <a:r>
              <a:rPr lang="el-GR" sz="2300" b="1" dirty="0">
                <a:solidFill>
                  <a:srgbClr val="00B050"/>
                </a:solidFill>
                <a:latin typeface="Calibri"/>
              </a:rPr>
              <a:t>Δθ</a:t>
            </a:r>
            <a:r>
              <a:rPr lang="en-GB" sz="2300" b="1" dirty="0">
                <a:solidFill>
                  <a:srgbClr val="00B050"/>
                </a:solidFill>
                <a:latin typeface="Calibri"/>
              </a:rPr>
              <a:t> =  </a:t>
            </a:r>
            <a:r>
              <a:rPr lang="el-GR" sz="2300" b="1" dirty="0">
                <a:solidFill>
                  <a:srgbClr val="00B050"/>
                </a:solidFill>
                <a:latin typeface="Calibri"/>
              </a:rPr>
              <a:t>Δ</a:t>
            </a:r>
            <a:r>
              <a:rPr lang="en-GB" sz="2300" b="1" dirty="0">
                <a:solidFill>
                  <a:srgbClr val="00B050"/>
                </a:solidFill>
                <a:latin typeface="Calibri"/>
              </a:rPr>
              <a:t>E         =    25 200	= 30 </a:t>
            </a:r>
            <a:r>
              <a:rPr lang="en-GB" sz="2300" b="1" baseline="30000" dirty="0">
                <a:solidFill>
                  <a:srgbClr val="00B050"/>
                </a:solidFill>
                <a:latin typeface="Calibri"/>
              </a:rPr>
              <a:t>o</a:t>
            </a:r>
            <a:r>
              <a:rPr lang="en-GB" sz="2300" b="1" dirty="0">
                <a:solidFill>
                  <a:srgbClr val="00B050"/>
                </a:solidFill>
                <a:latin typeface="Calibri"/>
              </a:rPr>
              <a:t>C</a:t>
            </a:r>
          </a:p>
          <a:p>
            <a:r>
              <a:rPr lang="en-GB" sz="2300" b="1" dirty="0">
                <a:solidFill>
                  <a:srgbClr val="00B050"/>
                </a:solidFill>
                <a:latin typeface="Calibri"/>
              </a:rPr>
              <a:t>	        m x </a:t>
            </a:r>
            <a:r>
              <a:rPr lang="en-GB" sz="2300" b="1" i="1" dirty="0">
                <a:solidFill>
                  <a:srgbClr val="00B050"/>
                </a:solidFill>
                <a:latin typeface="Calibri"/>
              </a:rPr>
              <a:t>c          </a:t>
            </a:r>
            <a:r>
              <a:rPr lang="en-GB" sz="2300" b="1" dirty="0">
                <a:solidFill>
                  <a:srgbClr val="00B050"/>
                </a:solidFill>
                <a:latin typeface="Calibri"/>
              </a:rPr>
              <a:t>0.2 x 4200 	</a:t>
            </a:r>
          </a:p>
          <a:p>
            <a:r>
              <a:rPr lang="en-GB" sz="2300" b="1" dirty="0">
                <a:solidFill>
                  <a:srgbClr val="00B050"/>
                </a:solidFill>
                <a:latin typeface="Calibri"/>
              </a:rPr>
              <a:t>	Temperature rise of the water = 30 </a:t>
            </a:r>
            <a:r>
              <a:rPr lang="en-GB" sz="2300" b="1" baseline="30000" dirty="0">
                <a:solidFill>
                  <a:srgbClr val="00B050"/>
                </a:solidFill>
                <a:latin typeface="Calibri"/>
              </a:rPr>
              <a:t>o</a:t>
            </a:r>
            <a:r>
              <a:rPr lang="en-GB" sz="2300" b="1" dirty="0">
                <a:solidFill>
                  <a:srgbClr val="00B050"/>
                </a:solidFill>
                <a:latin typeface="Calibri"/>
              </a:rPr>
              <a:t>C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5. What is latent heat?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GB" sz="2300" b="1" dirty="0">
                <a:solidFill>
                  <a:srgbClr val="00B050"/>
                </a:solidFill>
                <a:latin typeface="Calibri"/>
              </a:rPr>
              <a:t>The energy needed to change the state of a substance without</a:t>
            </a:r>
          </a:p>
          <a:p>
            <a:r>
              <a:rPr lang="en-GB" sz="2300" b="1" dirty="0">
                <a:solidFill>
                  <a:srgbClr val="00B050"/>
                </a:solidFill>
                <a:latin typeface="Calibri"/>
              </a:rPr>
              <a:t>              changing the temperature.</a:t>
            </a:r>
          </a:p>
          <a:p>
            <a:endParaRPr lang="en-GB" sz="2300" dirty="0">
              <a:solidFill>
                <a:prstClr val="black"/>
              </a:solidFill>
              <a:latin typeface="Calibri"/>
            </a:endParaRPr>
          </a:p>
          <a:p>
            <a:endParaRPr lang="en-GB" sz="2300" b="1" dirty="0">
              <a:solidFill>
                <a:srgbClr val="00B05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6A2C41-63A1-4F3A-8FD8-581B1A30DB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7" b="5405"/>
          <a:stretch/>
        </p:blipFill>
        <p:spPr>
          <a:xfrm>
            <a:off x="9310124" y="876940"/>
            <a:ext cx="1080120" cy="1235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0AAA1F-090A-4931-94EB-08FDADC708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66" y="1494525"/>
            <a:ext cx="321239" cy="29876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C27B8F-08D2-40AA-9219-B9656558B201}"/>
              </a:ext>
            </a:extLst>
          </p:cNvPr>
          <p:cNvCxnSpPr/>
          <p:nvPr/>
        </p:nvCxnSpPr>
        <p:spPr>
          <a:xfrm>
            <a:off x="3215680" y="2492896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2EA307-8DD5-4C67-AD0C-F651F3880B0F}"/>
              </a:ext>
            </a:extLst>
          </p:cNvPr>
          <p:cNvCxnSpPr/>
          <p:nvPr/>
        </p:nvCxnSpPr>
        <p:spPr>
          <a:xfrm>
            <a:off x="4583832" y="2492896"/>
            <a:ext cx="10801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B8A945-8AD7-44C0-8159-FDC4E981E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55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447"/>
    </mc:Choice>
    <mc:Fallback>
      <p:transition spd="slow" advTm="87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5639" y="33833"/>
            <a:ext cx="7812360" cy="657041"/>
          </a:xfrm>
        </p:spPr>
        <p:txBody>
          <a:bodyPr>
            <a:noAutofit/>
          </a:bodyPr>
          <a:lstStyle/>
          <a:p>
            <a:pPr marL="342900" lvl="1" algn="r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Internal energy and energy transfers – </a:t>
            </a:r>
            <a:r>
              <a:rPr lang="en-US" sz="2400" b="1" kern="1200" dirty="0" err="1">
                <a:solidFill>
                  <a:schemeClr val="tx1"/>
                </a:solidFill>
                <a:latin typeface="Calibri"/>
                <a:ea typeface=""/>
                <a:cs typeface="News Gothic MT"/>
              </a:rPr>
              <a:t>AnswerIT</a:t>
            </a:r>
            <a:endParaRPr lang="en-US" sz="2400" b="1" kern="1200" dirty="0">
              <a:solidFill>
                <a:schemeClr val="tx1"/>
              </a:solidFill>
              <a:latin typeface="Calibri"/>
              <a:ea typeface=""/>
              <a:cs typeface="News Gothic 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3087" y="802525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defRPr/>
            </a:pPr>
            <a:endParaRPr lang="en-GB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2767" y="690480"/>
            <a:ext cx="915523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6. A boiler is being used to heat water. The graph shows the temperature of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    the water every 5 minutes.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				a. What state is the water in between points 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                                                           Q and R?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				      	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				b. At which point does the water begin 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                                                            to boil?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				      </a:t>
            </a:r>
            <a:r>
              <a:rPr lang="en-GB" sz="2300" b="1" dirty="0">
                <a:solidFill>
                  <a:srgbClr val="00B050"/>
                </a:solidFill>
                <a:latin typeface="Calibri"/>
              </a:rPr>
              <a:t> </a:t>
            </a:r>
            <a:endParaRPr lang="en-GB" sz="2300" dirty="0">
              <a:solidFill>
                <a:prstClr val="black"/>
              </a:solidFill>
              <a:latin typeface="Calibri"/>
            </a:endParaRP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				c. What state is the water in at 110 </a:t>
            </a:r>
            <a:r>
              <a:rPr lang="en-GB" sz="2300" b="1" baseline="30000" dirty="0">
                <a:solidFill>
                  <a:prstClr val="black"/>
                </a:solidFill>
                <a:latin typeface="Calibri"/>
              </a:rPr>
              <a:t>o</a:t>
            </a:r>
            <a:r>
              <a:rPr lang="en-GB" sz="2300" dirty="0">
                <a:solidFill>
                  <a:prstClr val="black"/>
                </a:solidFill>
                <a:latin typeface="Calibri"/>
              </a:rPr>
              <a:t>C?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				      </a:t>
            </a:r>
            <a:r>
              <a:rPr lang="en-GB" sz="2300" b="1" dirty="0">
                <a:solidFill>
                  <a:srgbClr val="00B050"/>
                </a:solidFill>
                <a:latin typeface="Calibri"/>
              </a:rPr>
              <a:t> </a:t>
            </a:r>
            <a:endParaRPr lang="en-GB" sz="2300" dirty="0">
              <a:solidFill>
                <a:prstClr val="black"/>
              </a:solidFill>
              <a:latin typeface="Calibri"/>
            </a:endParaRP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	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	</a:t>
            </a:r>
            <a:endParaRPr lang="en-GB" sz="2300" b="1" dirty="0">
              <a:solidFill>
                <a:srgbClr val="00B050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1FE921-F17D-4A95-9CF7-990F50ADE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96" y="1484785"/>
            <a:ext cx="378760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44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5639" y="33833"/>
            <a:ext cx="7812360" cy="657041"/>
          </a:xfrm>
        </p:spPr>
        <p:txBody>
          <a:bodyPr>
            <a:noAutofit/>
          </a:bodyPr>
          <a:lstStyle/>
          <a:p>
            <a:pPr marL="342900" lvl="1" algn="r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Internal energy and energy transfers – </a:t>
            </a:r>
            <a:r>
              <a:rPr lang="en-US" sz="2400" b="1" kern="1200" dirty="0" err="1">
                <a:solidFill>
                  <a:schemeClr val="tx1"/>
                </a:solidFill>
                <a:latin typeface="Calibri"/>
                <a:ea typeface=""/>
                <a:cs typeface="News Gothic MT"/>
              </a:rPr>
              <a:t>AnswerIT</a:t>
            </a:r>
            <a:endParaRPr lang="en-US" sz="2400" b="1" kern="1200" dirty="0">
              <a:solidFill>
                <a:schemeClr val="tx1"/>
              </a:solidFill>
              <a:latin typeface="Calibri"/>
              <a:ea typeface=""/>
              <a:cs typeface="News Gothic 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3087" y="802525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defRPr/>
            </a:pPr>
            <a:endParaRPr lang="en-GB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2767" y="690480"/>
            <a:ext cx="915523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6. A boiler is being used to heat water. The graph shows the temperature of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    the water every 5 minutes.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				a. What state is the water in between points 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                                                           Q and R?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				      </a:t>
            </a:r>
            <a:r>
              <a:rPr lang="en-GB" sz="2300" b="1" dirty="0">
                <a:solidFill>
                  <a:srgbClr val="00B050"/>
                </a:solidFill>
                <a:latin typeface="Calibri"/>
              </a:rPr>
              <a:t>Liquid</a:t>
            </a:r>
            <a:r>
              <a:rPr lang="en-GB" sz="2300" dirty="0">
                <a:solidFill>
                  <a:prstClr val="black"/>
                </a:solidFill>
                <a:latin typeface="Calibri"/>
              </a:rPr>
              <a:t>	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				b. At which point does the water begin 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                                                            to boil?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				      </a:t>
            </a:r>
            <a:r>
              <a:rPr lang="en-GB" sz="2300" b="1" dirty="0">
                <a:solidFill>
                  <a:srgbClr val="00B050"/>
                </a:solidFill>
                <a:latin typeface="Calibri"/>
              </a:rPr>
              <a:t>R </a:t>
            </a:r>
            <a:r>
              <a:rPr lang="en-GB" sz="2300" dirty="0">
                <a:solidFill>
                  <a:prstClr val="black"/>
                </a:solidFill>
                <a:latin typeface="Calibri"/>
              </a:rPr>
              <a:t> 	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				c. What state is the water in at 110 </a:t>
            </a:r>
            <a:r>
              <a:rPr lang="en-GB" sz="2300" b="1" baseline="30000" dirty="0">
                <a:solidFill>
                  <a:prstClr val="black"/>
                </a:solidFill>
                <a:latin typeface="Calibri"/>
              </a:rPr>
              <a:t>o</a:t>
            </a:r>
            <a:r>
              <a:rPr lang="en-GB" sz="2300" dirty="0">
                <a:solidFill>
                  <a:prstClr val="black"/>
                </a:solidFill>
                <a:latin typeface="Calibri"/>
              </a:rPr>
              <a:t>C?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				      </a:t>
            </a:r>
            <a:r>
              <a:rPr lang="en-GB" sz="2300" b="1" dirty="0">
                <a:solidFill>
                  <a:srgbClr val="00B050"/>
                </a:solidFill>
                <a:latin typeface="Calibri"/>
              </a:rPr>
              <a:t>Gas</a:t>
            </a:r>
            <a:endParaRPr lang="en-GB" sz="23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1FE921-F17D-4A95-9CF7-990F50ADE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66" y="1484785"/>
            <a:ext cx="371913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31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14C147-2AC8-43C9-A67D-977D0D7D4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56" y="1933075"/>
            <a:ext cx="2676525" cy="1688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3E4D4D-ECEA-4F55-AF00-AA8F8B3501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5" t="-7525" r="1575" b="-2996"/>
          <a:stretch/>
        </p:blipFill>
        <p:spPr>
          <a:xfrm>
            <a:off x="3456337" y="3410095"/>
            <a:ext cx="1739561" cy="1671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35656"/>
            <a:ext cx="8172400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  <a:defRPr/>
            </a:pPr>
            <a:r>
              <a:rPr lang="en-US" sz="2100" b="1" dirty="0">
                <a:solidFill>
                  <a:schemeClr val="accent6"/>
                </a:solidFill>
              </a:rPr>
              <a:t>Internal energy and energy transfers – </a:t>
            </a:r>
            <a:br>
              <a:rPr lang="en-US" sz="2100" b="1" dirty="0">
                <a:solidFill>
                  <a:schemeClr val="accent6"/>
                </a:solidFill>
              </a:rPr>
            </a:br>
            <a:r>
              <a:rPr lang="en-US" sz="2100" b="1" dirty="0">
                <a:solidFill>
                  <a:schemeClr val="accent6"/>
                </a:solidFill>
              </a:rPr>
              <a:t>Temperature change in a system and specific heat capacity</a:t>
            </a:r>
            <a:r>
              <a:rPr lang="en-US" sz="2100" b="1" kern="1200" dirty="0">
                <a:solidFill>
                  <a:schemeClr val="accent6"/>
                </a:solidFill>
                <a:latin typeface="Calibri"/>
                <a:ea typeface=""/>
                <a:cs typeface="News Gothic M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7838B1-F549-4A08-A828-0F64B7B59FFD}"/>
              </a:ext>
            </a:extLst>
          </p:cNvPr>
          <p:cNvSpPr txBox="1"/>
          <p:nvPr/>
        </p:nvSpPr>
        <p:spPr>
          <a:xfrm>
            <a:off x="2207568" y="90872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8B4CD5-D3DA-45B6-ABF1-E5775CFCACD4}"/>
              </a:ext>
            </a:extLst>
          </p:cNvPr>
          <p:cNvSpPr txBox="1"/>
          <p:nvPr/>
        </p:nvSpPr>
        <p:spPr>
          <a:xfrm>
            <a:off x="1991544" y="908721"/>
            <a:ext cx="8424936" cy="830997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  <a:latin typeface="Calibri"/>
              </a:rPr>
              <a:t>The temperature increase of an object depends on what it is made of, the mass of the object and the amount of energy put into it.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858066E-4065-4F34-BD82-309F001D5F3D}"/>
              </a:ext>
            </a:extLst>
          </p:cNvPr>
          <p:cNvSpPr/>
          <p:nvPr/>
        </p:nvSpPr>
        <p:spPr>
          <a:xfrm rot="16200000">
            <a:off x="3397460" y="4105847"/>
            <a:ext cx="864097" cy="19973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7FC0972-55BD-43B7-8AF6-1DDF07055883}"/>
              </a:ext>
            </a:extLst>
          </p:cNvPr>
          <p:cNvSpPr/>
          <p:nvPr/>
        </p:nvSpPr>
        <p:spPr>
          <a:xfrm>
            <a:off x="2871266" y="2556867"/>
            <a:ext cx="864097" cy="19973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4E6A714-52EA-42A4-BDD8-6664D82317F7}"/>
              </a:ext>
            </a:extLst>
          </p:cNvPr>
          <p:cNvSpPr/>
          <p:nvPr/>
        </p:nvSpPr>
        <p:spPr>
          <a:xfrm rot="8910744">
            <a:off x="4856220" y="2292034"/>
            <a:ext cx="864097" cy="21479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12EBE7-7203-4E9E-A468-A330D55AD60B}"/>
              </a:ext>
            </a:extLst>
          </p:cNvPr>
          <p:cNvSpPr txBox="1"/>
          <p:nvPr/>
        </p:nvSpPr>
        <p:spPr>
          <a:xfrm>
            <a:off x="1767016" y="2067381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prstClr val="black"/>
                </a:solidFill>
                <a:latin typeface="Calibri"/>
              </a:rPr>
              <a:t>Mass of system</a:t>
            </a:r>
          </a:p>
          <a:p>
            <a:pPr algn="ctr"/>
            <a:r>
              <a:rPr lang="en-GB" b="1" dirty="0">
                <a:solidFill>
                  <a:prstClr val="black"/>
                </a:solidFill>
                <a:latin typeface="Calibri"/>
              </a:rPr>
              <a:t>(kg)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082EE6-83A2-469A-9697-45548FBF67B2}"/>
              </a:ext>
            </a:extLst>
          </p:cNvPr>
          <p:cNvSpPr txBox="1"/>
          <p:nvPr/>
        </p:nvSpPr>
        <p:spPr>
          <a:xfrm>
            <a:off x="2447797" y="3716530"/>
            <a:ext cx="1124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prstClr val="black"/>
                </a:solidFill>
                <a:latin typeface="Calibri"/>
              </a:rPr>
              <a:t>Energy input (thermal)</a:t>
            </a:r>
          </a:p>
          <a:p>
            <a:pPr algn="ctr"/>
            <a:r>
              <a:rPr lang="en-GB" b="1" dirty="0">
                <a:solidFill>
                  <a:prstClr val="black"/>
                </a:solidFill>
                <a:latin typeface="Calibri"/>
              </a:rPr>
              <a:t>(J)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EF4FA3-B23B-4AF0-9CB8-50CEF8B1CE8B}"/>
              </a:ext>
            </a:extLst>
          </p:cNvPr>
          <p:cNvSpPr txBox="1"/>
          <p:nvPr/>
        </p:nvSpPr>
        <p:spPr>
          <a:xfrm>
            <a:off x="5664380" y="1933074"/>
            <a:ext cx="482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prstClr val="black"/>
                </a:solidFill>
                <a:latin typeface="Calibri"/>
              </a:rPr>
              <a:t>Type of material (specific heat capacity) (J/kg </a:t>
            </a:r>
            <a:r>
              <a:rPr lang="en-GB" sz="2000" b="1" baseline="30000" dirty="0" err="1">
                <a:solidFill>
                  <a:prstClr val="black"/>
                </a:solidFill>
                <a:latin typeface="Calibri"/>
              </a:rPr>
              <a:t>o</a:t>
            </a:r>
            <a:r>
              <a:rPr lang="en-GB" b="1" dirty="0" err="1">
                <a:solidFill>
                  <a:prstClr val="black"/>
                </a:solidFill>
                <a:latin typeface="Calibri"/>
              </a:rPr>
              <a:t>C</a:t>
            </a:r>
            <a:r>
              <a:rPr lang="en-GB" b="1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A10B2D-DC13-48FC-8F1E-20BEEB958A1B}"/>
              </a:ext>
            </a:extLst>
          </p:cNvPr>
          <p:cNvSpPr txBox="1"/>
          <p:nvPr/>
        </p:nvSpPr>
        <p:spPr>
          <a:xfrm>
            <a:off x="5512117" y="2672569"/>
            <a:ext cx="4918991" cy="2677656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  <a:latin typeface="Calibri"/>
              </a:rPr>
              <a:t>To calculate the temperature change, the formula for </a:t>
            </a:r>
            <a:r>
              <a:rPr lang="en-GB" sz="24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specific heat capacity 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has to be re-arranged.</a:t>
            </a:r>
          </a:p>
          <a:p>
            <a:r>
              <a:rPr lang="en-GB" sz="2400" dirty="0">
                <a:solidFill>
                  <a:prstClr val="black"/>
                </a:solidFill>
                <a:latin typeface="Calibri"/>
              </a:rPr>
              <a:t>Remember, specific heat capacity (</a:t>
            </a:r>
            <a:r>
              <a:rPr lang="en-GB" sz="2400" b="1" i="1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) is the energy required to raise the temperature of 1 kg of a substance by 1</a:t>
            </a:r>
            <a:r>
              <a:rPr lang="en-GB" sz="2400" b="1" baseline="30000" dirty="0">
                <a:solidFill>
                  <a:prstClr val="black"/>
                </a:solidFill>
                <a:latin typeface="Calibri"/>
              </a:rPr>
              <a:t>o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C.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BAC16D-A832-44B6-8AC4-F34AD3E39E0C}"/>
              </a:ext>
            </a:extLst>
          </p:cNvPr>
          <p:cNvSpPr txBox="1"/>
          <p:nvPr/>
        </p:nvSpPr>
        <p:spPr>
          <a:xfrm>
            <a:off x="2624996" y="5532188"/>
            <a:ext cx="7158033" cy="707886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  <a:latin typeface="Calibri"/>
              </a:rPr>
              <a:t>Temperature change (</a:t>
            </a:r>
            <a:r>
              <a:rPr lang="el-GR" sz="2000" b="1" dirty="0">
                <a:solidFill>
                  <a:prstClr val="black"/>
                </a:solidFill>
                <a:latin typeface="Calibri"/>
              </a:rPr>
              <a:t>Δθ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) =     ___</a:t>
            </a:r>
            <a:r>
              <a:rPr lang="en-GB" sz="2000" u="sng" dirty="0">
                <a:solidFill>
                  <a:prstClr val="black"/>
                </a:solidFill>
                <a:latin typeface="Calibri"/>
              </a:rPr>
              <a:t>change in thermal energy (</a:t>
            </a:r>
            <a:r>
              <a:rPr lang="el-GR" sz="2000" b="1" u="sng" dirty="0">
                <a:solidFill>
                  <a:prstClr val="black"/>
                </a:solidFill>
                <a:latin typeface="Calibri"/>
              </a:rPr>
              <a:t>Δ</a:t>
            </a:r>
            <a:r>
              <a:rPr lang="en-GB" sz="2000" b="1" u="sng" dirty="0">
                <a:solidFill>
                  <a:prstClr val="black"/>
                </a:solidFill>
                <a:latin typeface="Calibri"/>
              </a:rPr>
              <a:t>E</a:t>
            </a:r>
            <a:r>
              <a:rPr lang="en-GB" sz="2000" u="sng" dirty="0">
                <a:solidFill>
                  <a:prstClr val="black"/>
                </a:solidFill>
                <a:latin typeface="Calibri"/>
              </a:rPr>
              <a:t>)</a:t>
            </a:r>
            <a:r>
              <a:rPr lang="en-GB" u="sng" dirty="0">
                <a:solidFill>
                  <a:prstClr val="black"/>
                </a:solidFill>
                <a:latin typeface="Calibri"/>
              </a:rPr>
              <a:t>__</a:t>
            </a:r>
          </a:p>
          <a:p>
            <a:r>
              <a:rPr lang="en-GB" sz="2000" dirty="0">
                <a:solidFill>
                  <a:prstClr val="black"/>
                </a:solidFill>
                <a:latin typeface="Calibri"/>
              </a:rPr>
              <a:t>		                      mass (</a:t>
            </a:r>
            <a:r>
              <a:rPr lang="en-GB" sz="2000" b="1" dirty="0">
                <a:solidFill>
                  <a:prstClr val="black"/>
                </a:solidFill>
                <a:latin typeface="Calibri"/>
              </a:rPr>
              <a:t>m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) x specific heat capacity (</a:t>
            </a:r>
            <a:r>
              <a:rPr lang="en-GB" sz="2000" b="1" i="1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2330643-C38E-4681-801C-3D1AE1250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76"/>
    </mc:Choice>
    <mc:Fallback>
      <p:transition spd="slow" advTm="67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35656"/>
            <a:ext cx="8172400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  <a:defRPr/>
            </a:pPr>
            <a:r>
              <a:rPr lang="en-US" sz="2100" b="1" dirty="0">
                <a:solidFill>
                  <a:schemeClr val="accent6"/>
                </a:solidFill>
              </a:rPr>
              <a:t>Internal energy and energy transfers – </a:t>
            </a:r>
            <a:br>
              <a:rPr lang="en-US" sz="2100" b="1" dirty="0">
                <a:solidFill>
                  <a:schemeClr val="accent6"/>
                </a:solidFill>
              </a:rPr>
            </a:br>
            <a:r>
              <a:rPr lang="en-US" sz="2100" b="1" dirty="0">
                <a:solidFill>
                  <a:schemeClr val="accent6"/>
                </a:solidFill>
              </a:rPr>
              <a:t>Temperature change in a system and specific heat capacity</a:t>
            </a:r>
            <a:r>
              <a:rPr lang="en-US" sz="2100" b="1" kern="1200" dirty="0">
                <a:solidFill>
                  <a:schemeClr val="accent6"/>
                </a:solidFill>
                <a:latin typeface="Calibri"/>
                <a:ea typeface=""/>
                <a:cs typeface="News Gothic MT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C5EFD0-4AF6-44B4-9388-0E3260DAFF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1304765"/>
            <a:ext cx="2232248" cy="2232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6EFB5A-F920-400B-883C-25D75F243095}"/>
              </a:ext>
            </a:extLst>
          </p:cNvPr>
          <p:cNvSpPr txBox="1"/>
          <p:nvPr/>
        </p:nvSpPr>
        <p:spPr>
          <a:xfrm>
            <a:off x="2135560" y="980729"/>
            <a:ext cx="4248472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  <a:latin typeface="Calibri"/>
              </a:rPr>
              <a:t>Calculating temperature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A93CF-C1E6-4E57-9010-3FFE5A310E7A}"/>
              </a:ext>
            </a:extLst>
          </p:cNvPr>
          <p:cNvSpPr txBox="1"/>
          <p:nvPr/>
        </p:nvSpPr>
        <p:spPr>
          <a:xfrm>
            <a:off x="2065422" y="1935068"/>
            <a:ext cx="56867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  <a:latin typeface="Calibri"/>
              </a:rPr>
              <a:t>A kettle contains 1400 g of water at 12 </a:t>
            </a:r>
            <a:r>
              <a:rPr lang="en-GB" sz="2400" b="1" baseline="30000" dirty="0">
                <a:solidFill>
                  <a:prstClr val="black"/>
                </a:solidFill>
                <a:latin typeface="Calibri"/>
              </a:rPr>
              <a:t>o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C.</a:t>
            </a:r>
          </a:p>
          <a:p>
            <a:r>
              <a:rPr lang="en-GB" sz="2400" dirty="0">
                <a:solidFill>
                  <a:prstClr val="black"/>
                </a:solidFill>
                <a:latin typeface="Calibri"/>
              </a:rPr>
              <a:t>If 400 kJ of heat energy is supplied to the water, how much will the temperature rise?</a:t>
            </a:r>
          </a:p>
          <a:p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0EB77-1FD9-410A-8770-CD4CDB5526FA}"/>
              </a:ext>
            </a:extLst>
          </p:cNvPr>
          <p:cNvSpPr txBox="1"/>
          <p:nvPr/>
        </p:nvSpPr>
        <p:spPr>
          <a:xfrm>
            <a:off x="2135560" y="3781727"/>
            <a:ext cx="7776864" cy="2677656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  <a:latin typeface="Calibri"/>
              </a:rPr>
              <a:t>Temperature change (</a:t>
            </a:r>
            <a:r>
              <a:rPr lang="el-GR" sz="2000" b="1" dirty="0">
                <a:solidFill>
                  <a:prstClr val="black"/>
                </a:solidFill>
                <a:latin typeface="Calibri"/>
              </a:rPr>
              <a:t>Δθ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) =     change in thermal energy (</a:t>
            </a:r>
            <a:r>
              <a:rPr lang="el-GR" sz="2000" b="1" dirty="0">
                <a:solidFill>
                  <a:prstClr val="black"/>
                </a:solidFill>
                <a:latin typeface="Calibri"/>
              </a:rPr>
              <a:t>Δ</a:t>
            </a:r>
            <a:r>
              <a:rPr lang="en-GB" sz="2000" b="1" dirty="0">
                <a:solidFill>
                  <a:prstClr val="black"/>
                </a:solidFill>
                <a:latin typeface="Calibri"/>
              </a:rPr>
              <a:t>E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)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		                      			  mass (</a:t>
            </a:r>
            <a:r>
              <a:rPr lang="en-GB" sz="2000" b="1" dirty="0">
                <a:solidFill>
                  <a:prstClr val="black"/>
                </a:solidFill>
                <a:latin typeface="Calibri"/>
              </a:rPr>
              <a:t>m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) x specific heat capacity </a:t>
            </a:r>
            <a:r>
              <a:rPr lang="en-GB" sz="2000" b="1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GB" sz="2000" b="1" i="1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GB" sz="2000" b="1" dirty="0">
                <a:solidFill>
                  <a:prstClr val="black"/>
                </a:solidFill>
                <a:latin typeface="Calibri"/>
              </a:rPr>
              <a:t>) </a:t>
            </a:r>
          </a:p>
          <a:p>
            <a:endParaRPr lang="en-GB" sz="2000" b="1" dirty="0">
              <a:solidFill>
                <a:prstClr val="black"/>
              </a:solidFill>
              <a:latin typeface="Calibri"/>
            </a:endParaRPr>
          </a:p>
          <a:p>
            <a:r>
              <a:rPr lang="el-GR" sz="2000" b="1" dirty="0">
                <a:solidFill>
                  <a:prstClr val="black"/>
                </a:solidFill>
                <a:latin typeface="Calibri"/>
              </a:rPr>
              <a:t>Δθ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 =  </a:t>
            </a:r>
            <a:r>
              <a:rPr lang="el-GR" sz="2000" b="1" dirty="0">
                <a:solidFill>
                  <a:prstClr val="black"/>
                </a:solidFill>
                <a:latin typeface="Calibri"/>
              </a:rPr>
              <a:t>Δ</a:t>
            </a:r>
            <a:r>
              <a:rPr lang="en-GB" sz="2000" b="1" dirty="0">
                <a:solidFill>
                  <a:prstClr val="black"/>
                </a:solidFill>
                <a:latin typeface="Calibri"/>
              </a:rPr>
              <a:t>E           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=      400 000       =   </a:t>
            </a:r>
            <a:r>
              <a:rPr lang="en-GB" sz="2000" b="1" dirty="0">
                <a:solidFill>
                  <a:prstClr val="black"/>
                </a:solidFill>
                <a:latin typeface="Calibri"/>
              </a:rPr>
              <a:t>68 </a:t>
            </a:r>
            <a:r>
              <a:rPr lang="en-GB" sz="2000" b="1" baseline="30000" dirty="0">
                <a:solidFill>
                  <a:prstClr val="black"/>
                </a:solidFill>
                <a:latin typeface="Calibri"/>
              </a:rPr>
              <a:t>o</a:t>
            </a:r>
            <a:r>
              <a:rPr lang="en-GB" sz="2000" b="1" dirty="0">
                <a:solidFill>
                  <a:prstClr val="black"/>
                </a:solidFill>
                <a:latin typeface="Calibri"/>
              </a:rPr>
              <a:t>C</a:t>
            </a:r>
          </a:p>
          <a:p>
            <a:r>
              <a:rPr lang="en-GB" sz="2000" b="1" dirty="0">
                <a:solidFill>
                  <a:prstClr val="black"/>
                </a:solidFill>
                <a:latin typeface="Calibri"/>
              </a:rPr>
              <a:t>        m x </a:t>
            </a:r>
            <a:r>
              <a:rPr lang="en-GB" sz="2000" b="1" i="1" dirty="0">
                <a:solidFill>
                  <a:prstClr val="black"/>
                </a:solidFill>
                <a:latin typeface="Calibri"/>
              </a:rPr>
              <a:t>C               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1.4 x 4200</a:t>
            </a:r>
          </a:p>
          <a:p>
            <a:endParaRPr lang="en-GB" sz="2000" dirty="0">
              <a:solidFill>
                <a:prstClr val="black"/>
              </a:solidFill>
              <a:latin typeface="Calibri"/>
            </a:endParaRPr>
          </a:p>
          <a:p>
            <a:r>
              <a:rPr lang="en-GB" sz="2400" dirty="0">
                <a:solidFill>
                  <a:prstClr val="black"/>
                </a:solidFill>
                <a:latin typeface="Calibri"/>
              </a:rPr>
              <a:t>The temperature rise will be 68 </a:t>
            </a:r>
            <a:r>
              <a:rPr lang="en-GB" sz="2400" b="1" baseline="30000" dirty="0">
                <a:solidFill>
                  <a:prstClr val="black"/>
                </a:solidFill>
                <a:latin typeface="Calibri"/>
              </a:rPr>
              <a:t>o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C.</a:t>
            </a:r>
          </a:p>
          <a:p>
            <a:r>
              <a:rPr lang="en-GB" sz="2400" dirty="0">
                <a:solidFill>
                  <a:prstClr val="black"/>
                </a:solidFill>
                <a:latin typeface="Calibri"/>
              </a:rPr>
              <a:t>The new temperature of the water will be 68 + 12 = 80 </a:t>
            </a:r>
            <a:r>
              <a:rPr lang="en-GB" sz="2400" b="1" baseline="30000" dirty="0">
                <a:solidFill>
                  <a:prstClr val="black"/>
                </a:solidFill>
                <a:latin typeface="Calibri"/>
              </a:rPr>
              <a:t>o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C.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A96BB6-5EFA-4A52-B204-C9F9A93D9659}"/>
              </a:ext>
            </a:extLst>
          </p:cNvPr>
          <p:cNvCxnSpPr/>
          <p:nvPr/>
        </p:nvCxnSpPr>
        <p:spPr>
          <a:xfrm>
            <a:off x="2639616" y="5085184"/>
            <a:ext cx="576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BC1C46-879D-4164-B073-0008E5F4947A}"/>
              </a:ext>
            </a:extLst>
          </p:cNvPr>
          <p:cNvCxnSpPr/>
          <p:nvPr/>
        </p:nvCxnSpPr>
        <p:spPr>
          <a:xfrm>
            <a:off x="5087888" y="4149080"/>
            <a:ext cx="36364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1DF724-5C23-403F-B416-55141F409064}"/>
              </a:ext>
            </a:extLst>
          </p:cNvPr>
          <p:cNvCxnSpPr>
            <a:cxnSpLocks/>
          </p:cNvCxnSpPr>
          <p:nvPr/>
        </p:nvCxnSpPr>
        <p:spPr>
          <a:xfrm flipH="1" flipV="1">
            <a:off x="4151784" y="5081010"/>
            <a:ext cx="936104" cy="4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8CEC57-E750-4A75-921F-26B5349E6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4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949"/>
    </mc:Choice>
    <mc:Fallback>
      <p:transition spd="slow" advTm="189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6528" y="0"/>
            <a:ext cx="8458200" cy="749300"/>
          </a:xfrm>
        </p:spPr>
        <p:txBody>
          <a:bodyPr/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Practical procedure: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Specific Heat Capacity</a:t>
            </a:r>
          </a:p>
        </p:txBody>
      </p:sp>
      <p:sp>
        <p:nvSpPr>
          <p:cNvPr id="13" name="Flowchart: Process 12">
            <a:hlinkClick r:id="rId5"/>
          </p:cNvPr>
          <p:cNvSpPr/>
          <p:nvPr/>
        </p:nvSpPr>
        <p:spPr>
          <a:xfrm>
            <a:off x="2807517" y="4486897"/>
            <a:ext cx="2536804" cy="840259"/>
          </a:xfrm>
          <a:prstGeom prst="flowChartProcess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black"/>
                </a:solidFill>
                <a:latin typeface="Calibri"/>
              </a:rPr>
              <a:t>Video 1</a:t>
            </a:r>
          </a:p>
        </p:txBody>
      </p:sp>
      <p:pic>
        <p:nvPicPr>
          <p:cNvPr id="3" name="Picture 2" descr="Image result for specific heat capacity">
            <a:hlinkClick r:id="rId6" invalidUrl="http://www.google.co.uk/url?sa=i&amp;rct=j&amp;q=&amp;esrc=s&amp;source=images&amp;cd=&amp;cad=rja&amp;uact=8&amp;ved=0ahUKEwjhzrvyw7vTAhVXFMAKHdEiA0QQjRwIBw&amp;url=http://www.schoolphysics.co.uk/age16-19/Thermal physics/Heat energy/text/Specific_heat_capacity_measurement/index.html&amp;psig=AFQjCNGXcSTSIHnTxx6oYoeKSzB5viaPBw&amp;ust=1493069574858628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749300"/>
            <a:ext cx="582930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1" y="6034029"/>
            <a:ext cx="89207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prstClr val="black"/>
                </a:solidFill>
                <a:latin typeface="Calibri"/>
              </a:rPr>
              <a:t>Image from: </a:t>
            </a:r>
            <a:r>
              <a:rPr lang="en-GB" sz="1200" dirty="0">
                <a:solidFill>
                  <a:prstClr val="black"/>
                </a:solidFill>
                <a:latin typeface="Calibri"/>
                <a:hlinkClick r:id="rId8" invalidUrl="http://www.schoolphysics.co.uk/age16-19/Thermal physics/Heat energy/text/Specific_heat_capacity_measurement/index.html"/>
              </a:rPr>
              <a:t>http</a:t>
            </a:r>
            <a:r>
              <a:rPr lang="en-GB" sz="1200" dirty="0">
                <a:solidFill>
                  <a:prstClr val="black"/>
                </a:solidFill>
                <a:latin typeface="Calibri"/>
                <a:hlinkClick r:id="rId8" invalidUrl="http://www.schoolphysics.co.uk/age16-19/Thermal physics/Heat energy/text/Specific_heat_capacity_measurement/index.html"/>
              </a:rPr>
              <a:t>://</a:t>
            </a:r>
            <a:r>
              <a:rPr lang="en-GB" sz="1200" dirty="0">
                <a:solidFill>
                  <a:prstClr val="black"/>
                </a:solidFill>
                <a:latin typeface="Calibri"/>
                <a:hlinkClick r:id="rId8" invalidUrl="http://www.schoolphysics.co.uk/age16-19/Thermal physics/Heat energy/text/Specific_heat_capacity_measurement/index.html"/>
              </a:rPr>
              <a:t>www.schoolphysics.co.uk/age16-19/Thermal%20physics/Heat%20energy/text/Specific_heat_capacity_measurement/index.html</a:t>
            </a:r>
            <a:endParaRPr lang="en-GB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15A613-0D56-43B9-9859-B079C3311599}"/>
              </a:ext>
            </a:extLst>
          </p:cNvPr>
          <p:cNvSpPr/>
          <p:nvPr/>
        </p:nvSpPr>
        <p:spPr>
          <a:xfrm>
            <a:off x="6096000" y="749300"/>
            <a:ext cx="3119472" cy="355375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DCBEAF0-75B1-4F56-9A36-E95C716D9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1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825"/>
    </mc:Choice>
    <mc:Fallback>
      <p:transition spd="slow" advTm="113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9576" y="35656"/>
            <a:ext cx="8388424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  <a:defRPr/>
            </a:pPr>
            <a:r>
              <a:rPr lang="en-US" sz="2100" b="1" dirty="0">
                <a:solidFill>
                  <a:schemeClr val="accent6"/>
                </a:solidFill>
              </a:rPr>
              <a:t>   Internal energy and energy transfers – </a:t>
            </a:r>
            <a:br>
              <a:rPr lang="en-US" sz="2100" b="1" dirty="0">
                <a:solidFill>
                  <a:schemeClr val="accent6"/>
                </a:solidFill>
              </a:rPr>
            </a:br>
            <a:r>
              <a:rPr lang="en-US" sz="2100" b="1" dirty="0">
                <a:solidFill>
                  <a:schemeClr val="accent6"/>
                </a:solidFill>
              </a:rPr>
              <a:t>								Changes of heat and specific latent heat</a:t>
            </a:r>
            <a:endParaRPr lang="en-US" sz="2100" b="1" kern="1200" dirty="0">
              <a:solidFill>
                <a:schemeClr val="accent6"/>
              </a:solidFill>
              <a:latin typeface="Calibri"/>
              <a:ea typeface=""/>
              <a:cs typeface="News Gothic 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CA3B38-978A-4D04-A501-3302E4A4D580}"/>
              </a:ext>
            </a:extLst>
          </p:cNvPr>
          <p:cNvSpPr txBox="1"/>
          <p:nvPr/>
        </p:nvSpPr>
        <p:spPr>
          <a:xfrm>
            <a:off x="2063552" y="1052736"/>
            <a:ext cx="8208912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Latent heat 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is the energy needed to </a:t>
            </a:r>
            <a:r>
              <a:rPr lang="en-GB" sz="24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change the state 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of a substance without a change in temperature. </a:t>
            </a:r>
          </a:p>
          <a:p>
            <a:r>
              <a:rPr lang="en-GB" sz="2400" dirty="0">
                <a:solidFill>
                  <a:prstClr val="black"/>
                </a:solidFill>
                <a:latin typeface="Calibri"/>
              </a:rPr>
              <a:t>The energy supplied is used to change the </a:t>
            </a:r>
            <a:r>
              <a:rPr lang="en-GB" sz="24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internal energy store 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of the substance.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DA27DB-C71A-4116-999E-26CDB771C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3" b="4483"/>
          <a:stretch/>
        </p:blipFill>
        <p:spPr>
          <a:xfrm>
            <a:off x="3287689" y="4135085"/>
            <a:ext cx="1444365" cy="1083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E19A75-E49F-4432-A833-5E969E60B7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1" y="3858555"/>
            <a:ext cx="1445146" cy="1445146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5DF8E48F-934A-420E-A619-6DF888236AAD}"/>
              </a:ext>
            </a:extLst>
          </p:cNvPr>
          <p:cNvSpPr/>
          <p:nvPr/>
        </p:nvSpPr>
        <p:spPr>
          <a:xfrm>
            <a:off x="5161998" y="4293096"/>
            <a:ext cx="1152128" cy="57606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A60CE8-D992-40F7-A149-B33FC9737363}"/>
              </a:ext>
            </a:extLst>
          </p:cNvPr>
          <p:cNvSpPr txBox="1"/>
          <p:nvPr/>
        </p:nvSpPr>
        <p:spPr>
          <a:xfrm>
            <a:off x="3107668" y="3658500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  <a:latin typeface="Calibri"/>
              </a:rPr>
              <a:t>1kg of ice at 0</a:t>
            </a:r>
            <a:r>
              <a:rPr lang="en-GB" sz="2000" b="1" baseline="30000" dirty="0">
                <a:solidFill>
                  <a:prstClr val="black"/>
                </a:solidFill>
                <a:latin typeface="Calibri"/>
              </a:rPr>
              <a:t>o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C                                1kg water at 0</a:t>
            </a:r>
            <a:r>
              <a:rPr lang="en-GB" sz="2000" b="1" baseline="30000" dirty="0">
                <a:solidFill>
                  <a:prstClr val="black"/>
                </a:solidFill>
                <a:latin typeface="Calibri"/>
              </a:rPr>
              <a:t>o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C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4C2ED6-2EDB-43A1-8AFA-AF8D03D8F732}"/>
              </a:ext>
            </a:extLst>
          </p:cNvPr>
          <p:cNvSpPr txBox="1"/>
          <p:nvPr/>
        </p:nvSpPr>
        <p:spPr>
          <a:xfrm>
            <a:off x="2063552" y="2780928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  <a:latin typeface="Calibri"/>
              </a:rPr>
              <a:t>Latent heat for melting is called </a:t>
            </a:r>
            <a:r>
              <a:rPr lang="en-GB" sz="20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specific latent heat of fusion 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GB" sz="2000" dirty="0" err="1">
                <a:solidFill>
                  <a:prstClr val="black"/>
                </a:solidFill>
                <a:latin typeface="Calibri"/>
              </a:rPr>
              <a:t>L</a:t>
            </a:r>
            <a:r>
              <a:rPr lang="en-GB" sz="2000" b="1" baseline="-25000" dirty="0" err="1">
                <a:solidFill>
                  <a:prstClr val="black"/>
                </a:solidFill>
                <a:latin typeface="Calibri"/>
              </a:rPr>
              <a:t>f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) </a:t>
            </a:r>
          </a:p>
          <a:p>
            <a:r>
              <a:rPr lang="en-GB" sz="2000" dirty="0">
                <a:solidFill>
                  <a:prstClr val="black"/>
                </a:solidFill>
                <a:latin typeface="Calibri"/>
              </a:rPr>
              <a:t>Latent heat for evaporating is called </a:t>
            </a:r>
            <a:r>
              <a:rPr lang="en-GB" sz="20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specific latent heat of vaporisation 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GB" sz="2000" dirty="0" err="1">
                <a:solidFill>
                  <a:prstClr val="black"/>
                </a:solidFill>
                <a:latin typeface="Calibri"/>
              </a:rPr>
              <a:t>L</a:t>
            </a:r>
            <a:r>
              <a:rPr lang="en-GB" sz="2000" b="1" baseline="-25000" dirty="0" err="1">
                <a:solidFill>
                  <a:prstClr val="black"/>
                </a:solidFill>
                <a:latin typeface="Calibri"/>
              </a:rPr>
              <a:t>v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50C38A-E146-4DCC-BB8A-68497864DE72}"/>
              </a:ext>
            </a:extLst>
          </p:cNvPr>
          <p:cNvSpPr txBox="1"/>
          <p:nvPr/>
        </p:nvSpPr>
        <p:spPr>
          <a:xfrm>
            <a:off x="2279576" y="5218360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Calibri"/>
              </a:rPr>
              <a:t>Specific latent heat of fusion for water = 336 000 J/kg</a:t>
            </a:r>
          </a:p>
          <a:p>
            <a:r>
              <a:rPr lang="en-GB" sz="2000" b="1" dirty="0">
                <a:solidFill>
                  <a:prstClr val="black"/>
                </a:solidFill>
                <a:latin typeface="Calibri"/>
              </a:rPr>
              <a:t>This means 336 000 J of energy are needed to turn 1 kg of ice into 1 kg of water with no temperature change.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8B5946-120B-4FC8-9E5B-F73944E4D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0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341"/>
    </mc:Choice>
    <mc:Fallback>
      <p:transition spd="slow" advTm="85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9576" y="35656"/>
            <a:ext cx="8388424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  <a:defRPr/>
            </a:pPr>
            <a:r>
              <a:rPr lang="en-US" sz="2100" b="1" dirty="0">
                <a:solidFill>
                  <a:schemeClr val="accent6"/>
                </a:solidFill>
              </a:rPr>
              <a:t>     Internal energy and energy transfers – </a:t>
            </a:r>
            <a:br>
              <a:rPr lang="en-US" sz="2100" b="1" dirty="0">
                <a:solidFill>
                  <a:schemeClr val="accent6"/>
                </a:solidFill>
              </a:rPr>
            </a:br>
            <a:r>
              <a:rPr lang="en-US" sz="2100" b="1" dirty="0">
                <a:solidFill>
                  <a:schemeClr val="accent6"/>
                </a:solidFill>
              </a:rPr>
              <a:t>								Changes of heat and specific latent heat</a:t>
            </a:r>
            <a:endParaRPr lang="en-US" sz="2100" b="1" kern="1200" dirty="0">
              <a:solidFill>
                <a:schemeClr val="accent6"/>
              </a:solidFill>
              <a:latin typeface="Calibri"/>
              <a:ea typeface=""/>
              <a:cs typeface="News Gothic M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EAFBB-B0B7-4F74-83CA-948807780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68" y="1124744"/>
            <a:ext cx="3549361" cy="23698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799C17-D703-4104-9690-62893B7CEBDD}"/>
              </a:ext>
            </a:extLst>
          </p:cNvPr>
          <p:cNvSpPr txBox="1"/>
          <p:nvPr/>
        </p:nvSpPr>
        <p:spPr>
          <a:xfrm>
            <a:off x="5447928" y="1124744"/>
            <a:ext cx="4968552" cy="2369880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  <a:latin typeface="Calibri"/>
              </a:rPr>
              <a:t>5 g of gold is being melted to make a ring.</a:t>
            </a:r>
          </a:p>
          <a:p>
            <a:r>
              <a:rPr lang="en-GB" sz="2400" dirty="0">
                <a:solidFill>
                  <a:prstClr val="black"/>
                </a:solidFill>
                <a:latin typeface="Calibri"/>
              </a:rPr>
              <a:t>Once the gold reaches its melting temperature, how much heat energy is needed to melt the gold?</a:t>
            </a:r>
          </a:p>
          <a:p>
            <a:endParaRPr lang="en-GB" sz="1000" dirty="0">
              <a:solidFill>
                <a:prstClr val="black"/>
              </a:solidFill>
              <a:latin typeface="Calibri"/>
            </a:endParaRPr>
          </a:p>
          <a:p>
            <a:r>
              <a:rPr lang="en-GB" b="1" dirty="0">
                <a:solidFill>
                  <a:prstClr val="black"/>
                </a:solidFill>
                <a:latin typeface="Calibri"/>
              </a:rPr>
              <a:t>Specific latent heat of fusion for gold = 64 400 J/kg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9A8C38-311F-4BF5-9175-9E08D559451D}"/>
              </a:ext>
            </a:extLst>
          </p:cNvPr>
          <p:cNvSpPr txBox="1"/>
          <p:nvPr/>
        </p:nvSpPr>
        <p:spPr>
          <a:xfrm>
            <a:off x="1524001" y="3717032"/>
            <a:ext cx="91439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prstClr val="black"/>
                </a:solidFill>
                <a:latin typeface="Calibri"/>
              </a:rPr>
              <a:t>Energy to change state (J) = mass (kg) x specific latent heat (J/kg)</a:t>
            </a:r>
          </a:p>
          <a:p>
            <a:pPr algn="ctr"/>
            <a:endParaRPr lang="en-GB" sz="1200" b="1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GB" sz="2000" b="1" dirty="0">
                <a:solidFill>
                  <a:prstClr val="black"/>
                </a:solidFill>
                <a:latin typeface="Calibri"/>
              </a:rPr>
              <a:t>Remember there are two latent heats for each substance –</a:t>
            </a:r>
            <a:r>
              <a:rPr lang="en-GB" sz="20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 fusion </a:t>
            </a:r>
            <a:r>
              <a:rPr lang="en-GB" sz="2000" b="1" dirty="0">
                <a:solidFill>
                  <a:prstClr val="black"/>
                </a:solidFill>
                <a:latin typeface="Calibri"/>
              </a:rPr>
              <a:t>and </a:t>
            </a:r>
            <a:r>
              <a:rPr lang="en-GB" sz="20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vaporisation</a:t>
            </a:r>
            <a:r>
              <a:rPr lang="en-GB" sz="2000" b="1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algn="ctr"/>
            <a:r>
              <a:rPr lang="en-GB" sz="20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Fusion</a:t>
            </a:r>
            <a:r>
              <a:rPr lang="en-GB" sz="2000" b="1" dirty="0">
                <a:solidFill>
                  <a:prstClr val="black"/>
                </a:solidFill>
                <a:latin typeface="Calibri"/>
              </a:rPr>
              <a:t> – melting and freezing  </a:t>
            </a:r>
            <a:r>
              <a:rPr lang="en-GB" sz="20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Vaporisation</a:t>
            </a:r>
            <a:r>
              <a:rPr lang="en-GB" sz="2000" b="1" dirty="0">
                <a:solidFill>
                  <a:prstClr val="black"/>
                </a:solidFill>
                <a:latin typeface="Calibri"/>
              </a:rPr>
              <a:t> – evaporating and condensing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3B1C51-4E71-45DC-B137-C87283DCF247}"/>
              </a:ext>
            </a:extLst>
          </p:cNvPr>
          <p:cNvSpPr txBox="1"/>
          <p:nvPr/>
        </p:nvSpPr>
        <p:spPr>
          <a:xfrm>
            <a:off x="2063551" y="5229201"/>
            <a:ext cx="8064896" cy="1200329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prstClr val="black"/>
                </a:solidFill>
                <a:latin typeface="Calibri"/>
              </a:rPr>
              <a:t>Energy = 0.0005 kg x 64,400 J/kg = 322 J</a:t>
            </a:r>
          </a:p>
          <a:p>
            <a:pPr algn="ctr"/>
            <a:endParaRPr lang="en-GB" sz="2400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GB" sz="2400" dirty="0">
                <a:solidFill>
                  <a:prstClr val="black"/>
                </a:solidFill>
                <a:latin typeface="Calibri"/>
              </a:rPr>
              <a:t>322 J of heat energy is needed to melt 5 g of gold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6547AC-6474-47CF-B3AE-1FB811782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6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640"/>
    </mc:Choice>
    <mc:Fallback>
      <p:transition spd="slow" advTm="199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9576" y="35656"/>
            <a:ext cx="8388424" cy="657041"/>
          </a:xfrm>
        </p:spPr>
        <p:txBody>
          <a:bodyPr>
            <a:noAutofit/>
          </a:bodyPr>
          <a:lstStyle/>
          <a:p>
            <a:pPr marL="342900" lvl="1" algn="l" defTabSz="342900" rtl="0">
              <a:spcBef>
                <a:spcPct val="20000"/>
              </a:spcBef>
              <a:defRPr/>
            </a:pPr>
            <a:r>
              <a:rPr lang="en-US" sz="2100" b="1" dirty="0">
                <a:solidFill>
                  <a:schemeClr val="accent6"/>
                </a:solidFill>
              </a:rPr>
              <a:t>     Internal energy and energy transfers – </a:t>
            </a:r>
            <a:br>
              <a:rPr lang="en-US" sz="2100" b="1" dirty="0">
                <a:solidFill>
                  <a:schemeClr val="accent6"/>
                </a:solidFill>
              </a:rPr>
            </a:br>
            <a:r>
              <a:rPr lang="en-US" sz="2100" b="1" dirty="0">
                <a:solidFill>
                  <a:schemeClr val="accent6"/>
                </a:solidFill>
              </a:rPr>
              <a:t>								Changes of heat and specific latent heat</a:t>
            </a:r>
            <a:endParaRPr lang="en-US" sz="2100" b="1" kern="1200" dirty="0">
              <a:solidFill>
                <a:schemeClr val="accent6"/>
              </a:solidFill>
              <a:latin typeface="Calibri"/>
              <a:ea typeface=""/>
              <a:cs typeface="News Gothic 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EC6E93-B336-4DBA-8FB2-C06CC7A6BC6D}"/>
              </a:ext>
            </a:extLst>
          </p:cNvPr>
          <p:cNvSpPr txBox="1"/>
          <p:nvPr/>
        </p:nvSpPr>
        <p:spPr>
          <a:xfrm>
            <a:off x="4583832" y="908721"/>
            <a:ext cx="3672408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  <a:latin typeface="Calibri"/>
              </a:rPr>
              <a:t>Heating and cooling graphs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A6F5B7-FD59-4399-B899-F6723A5A0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201" y="1370384"/>
            <a:ext cx="5513757" cy="47229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C2C7DA-D936-43A2-978C-17CAEE7D31AE}"/>
              </a:ext>
            </a:extLst>
          </p:cNvPr>
          <p:cNvSpPr txBox="1"/>
          <p:nvPr/>
        </p:nvSpPr>
        <p:spPr>
          <a:xfrm>
            <a:off x="7052254" y="1384316"/>
            <a:ext cx="36004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  <a:latin typeface="Calibri"/>
              </a:rPr>
              <a:t>As heat energy is added to a solid, the temperature rises until it reaches its </a:t>
            </a:r>
            <a:r>
              <a:rPr lang="en-GB" sz="20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melting point.</a:t>
            </a:r>
          </a:p>
          <a:p>
            <a:r>
              <a:rPr lang="en-GB" sz="2000" dirty="0">
                <a:solidFill>
                  <a:prstClr val="black"/>
                </a:solidFill>
                <a:latin typeface="Calibri"/>
              </a:rPr>
              <a:t>As the substance melts, all the heat energy added is used to </a:t>
            </a:r>
            <a:r>
              <a:rPr lang="en-GB" sz="20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change the state 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of the substance with no temperature change.</a:t>
            </a:r>
          </a:p>
          <a:p>
            <a:r>
              <a:rPr lang="en-GB" sz="2000" dirty="0">
                <a:solidFill>
                  <a:prstClr val="black"/>
                </a:solidFill>
                <a:latin typeface="Calibri"/>
              </a:rPr>
              <a:t>When all the substance is melted, the temperature will then rise until the </a:t>
            </a:r>
            <a:r>
              <a:rPr lang="en-GB" sz="20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boiling point 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is reached.</a:t>
            </a:r>
          </a:p>
          <a:p>
            <a:r>
              <a:rPr lang="en-GB" sz="2000" dirty="0">
                <a:solidFill>
                  <a:prstClr val="black"/>
                </a:solidFill>
                <a:latin typeface="Calibri"/>
              </a:rPr>
              <a:t>Again, heat energy is now required to </a:t>
            </a:r>
            <a:r>
              <a:rPr lang="en-GB" sz="20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change the state 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to a gas with no temperature change.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59376-DC63-41BF-B3F4-DA5FBEC89AE9}"/>
              </a:ext>
            </a:extLst>
          </p:cNvPr>
          <p:cNvCxnSpPr/>
          <p:nvPr/>
        </p:nvCxnSpPr>
        <p:spPr>
          <a:xfrm flipV="1">
            <a:off x="1775520" y="4005064"/>
            <a:ext cx="0" cy="13681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0415D6F-140A-4D31-AF75-43A6E29E209D}"/>
              </a:ext>
            </a:extLst>
          </p:cNvPr>
          <p:cNvCxnSpPr/>
          <p:nvPr/>
        </p:nvCxnSpPr>
        <p:spPr>
          <a:xfrm flipV="1">
            <a:off x="1798259" y="1988840"/>
            <a:ext cx="0" cy="12961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A2C7E9-9E5C-4322-B6F1-8EF56AFD0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98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981"/>
    </mc:Choice>
    <mc:Fallback>
      <p:transition spd="slow" advTm="197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3087" y="802525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defRPr/>
            </a:pPr>
            <a:endParaRPr lang="en-GB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980728"/>
            <a:ext cx="471601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prstClr val="black"/>
                </a:solidFill>
                <a:latin typeface="Calibri"/>
                <a:ea typeface="Beirut" charset="-78"/>
                <a:cs typeface="Beirut" charset="-78"/>
              </a:rPr>
              <a:t>QuestionIT!</a:t>
            </a:r>
          </a:p>
          <a:p>
            <a:endParaRPr lang="en-GB" dirty="0">
              <a:solidFill>
                <a:prstClr val="black"/>
              </a:solidFill>
              <a:latin typeface="Calibri"/>
            </a:endParaRPr>
          </a:p>
          <a:p>
            <a:endParaRPr lang="en-GB" dirty="0">
              <a:solidFill>
                <a:prstClr val="black"/>
              </a:solidFill>
              <a:latin typeface="Calibri"/>
            </a:endParaRPr>
          </a:p>
          <a:p>
            <a:r>
              <a:rPr lang="en-GB" sz="3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Internal energy and energy transfers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GB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Internal energy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Temperature change in a system and specific heat capacity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Changes of heat and specific latent heat</a:t>
            </a:r>
          </a:p>
          <a:p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5960" y="886544"/>
            <a:ext cx="4914900" cy="56388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0A3790-52F2-4652-9707-5754D2528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52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9"/>
    </mc:Choice>
    <mc:Fallback>
      <p:transition spd="slow" advTm="2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5639" y="33833"/>
            <a:ext cx="7812360" cy="657041"/>
          </a:xfrm>
        </p:spPr>
        <p:txBody>
          <a:bodyPr>
            <a:noAutofit/>
          </a:bodyPr>
          <a:lstStyle/>
          <a:p>
            <a:pPr marL="342900" lvl="1" algn="r" defTabSz="342900" rtl="0">
              <a:spcBef>
                <a:spcPct val="20000"/>
              </a:spcBef>
            </a:pPr>
            <a:r>
              <a:rPr lang="en-US" sz="2400" b="1" dirty="0">
                <a:solidFill>
                  <a:schemeClr val="accent6"/>
                </a:solidFill>
              </a:rPr>
              <a:t>Internal energy and energy transfers – </a:t>
            </a:r>
            <a:r>
              <a:rPr lang="en-US" sz="2400" b="1" dirty="0">
                <a:solidFill>
                  <a:schemeClr val="tx1"/>
                </a:solidFill>
              </a:rPr>
              <a:t>Answer</a:t>
            </a:r>
            <a:r>
              <a:rPr lang="en-US" sz="2400" b="1" kern="1200" dirty="0">
                <a:solidFill>
                  <a:schemeClr val="tx1"/>
                </a:solidFill>
                <a:latin typeface="Calibri"/>
                <a:ea typeface=""/>
                <a:cs typeface="News Gothic MT"/>
              </a:rPr>
              <a:t>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3087" y="802525"/>
            <a:ext cx="8915400" cy="55957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defRPr/>
            </a:pPr>
            <a:endParaRPr lang="en-GB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6120" y="802524"/>
            <a:ext cx="8911218" cy="520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GB" sz="2300" dirty="0">
                <a:solidFill>
                  <a:prstClr val="black"/>
                </a:solidFill>
                <a:latin typeface="Calibri"/>
              </a:rPr>
              <a:t>Define internal energy.</a:t>
            </a:r>
          </a:p>
          <a:p>
            <a:r>
              <a:rPr lang="en-GB" sz="2300" dirty="0">
                <a:solidFill>
                  <a:prstClr val="black"/>
                </a:solidFill>
                <a:latin typeface="Calibri"/>
              </a:rPr>
              <a:t>      </a:t>
            </a:r>
            <a:r>
              <a:rPr lang="en-GB" sz="2300" b="1" dirty="0">
                <a:solidFill>
                  <a:srgbClr val="00B050"/>
                </a:solidFill>
                <a:latin typeface="Calibri"/>
              </a:rPr>
              <a:t> </a:t>
            </a:r>
          </a:p>
          <a:p>
            <a:endParaRPr lang="en-GB" sz="2300" b="1" dirty="0">
              <a:solidFill>
                <a:srgbClr val="00B050"/>
              </a:solidFill>
              <a:latin typeface="Calibri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 2. Which of the following will change the internal energy of a stone?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	A. Lifting it to the top of a building.  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	B. Heating it. 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	C. Firing it from a catapult.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	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3.  Water and the chemical isooctane both boil at 100 </a:t>
            </a:r>
            <a:r>
              <a:rPr lang="en-US" sz="2400" b="1" baseline="30000" dirty="0" err="1">
                <a:solidFill>
                  <a:prstClr val="black"/>
                </a:solidFill>
                <a:latin typeface="Calibri"/>
              </a:rPr>
              <a:t>o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C.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When the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     same mass of each substance is placed on a heater, the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     isooctane boils first. Explain why this happens.</a:t>
            </a:r>
          </a:p>
          <a:p>
            <a:r>
              <a:rPr lang="en-GB" sz="2400" dirty="0">
                <a:solidFill>
                  <a:prstClr val="black"/>
                </a:solidFill>
                <a:latin typeface="Calibri"/>
              </a:rPr>
              <a:t>	</a:t>
            </a:r>
          </a:p>
          <a:p>
            <a:endParaRPr lang="en-GB" sz="2400" b="1" dirty="0">
              <a:solidFill>
                <a:srgbClr val="00B050"/>
              </a:solidFill>
              <a:latin typeface="Calibri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E8BD86-836A-4AB8-88A3-5DA13B56E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980"/>
    </mc:Choice>
    <mc:Fallback>
      <p:transition spd="slow" advTm="280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4489A17B-A778-43E8-8CAD-39AF0ABD1C3C}" vid="{5B90DF28-B678-4AF8-820C-D210C98786D7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1410</Words>
  <Application>Microsoft Office PowerPoint</Application>
  <PresentationFormat>Widescreen</PresentationFormat>
  <Paragraphs>143</Paragraphs>
  <Slides>14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Beirut</vt:lpstr>
      <vt:lpstr>Calibri</vt:lpstr>
      <vt:lpstr>Lato Medium</vt:lpstr>
      <vt:lpstr>News Gothic MT</vt:lpstr>
      <vt:lpstr>1_Office Theme</vt:lpstr>
      <vt:lpstr>2_Office Theme</vt:lpstr>
      <vt:lpstr>PowerPoint Presentation</vt:lpstr>
      <vt:lpstr>Internal energy and energy transfers –  Temperature change in a system and specific heat capacity </vt:lpstr>
      <vt:lpstr>Internal energy and energy transfers –  Temperature change in a system and specific heat capacity </vt:lpstr>
      <vt:lpstr>Practical procedure: Specific Heat Capacity</vt:lpstr>
      <vt:lpstr>   Internal energy and energy transfers –          Changes of heat and specific latent heat</vt:lpstr>
      <vt:lpstr>     Internal energy and energy transfers –          Changes of heat and specific latent heat</vt:lpstr>
      <vt:lpstr>     Internal energy and energy transfers –          Changes of heat and specific latent heat</vt:lpstr>
      <vt:lpstr>PowerPoint Presentation</vt:lpstr>
      <vt:lpstr>Internal energy and energy transfers – AnswerIT</vt:lpstr>
      <vt:lpstr>Internal energy and energy transfers – AnswerIT</vt:lpstr>
      <vt:lpstr>Internal energy and energy transfers – AnswerIT</vt:lpstr>
      <vt:lpstr>Internal energy and energy transfers – AnswerIT</vt:lpstr>
      <vt:lpstr>Internal energy and energy transfers – AnswerIT</vt:lpstr>
      <vt:lpstr>Internal energy and energy transfers – AnswerIT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 Cheney</dc:creator>
  <cp:lastModifiedBy>C Cheney</cp:lastModifiedBy>
  <cp:revision>3</cp:revision>
  <dcterms:created xsi:type="dcterms:W3CDTF">2021-01-04T12:43:48Z</dcterms:created>
  <dcterms:modified xsi:type="dcterms:W3CDTF">2021-01-04T13:54:37Z</dcterms:modified>
</cp:coreProperties>
</file>