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93" r:id="rId4"/>
  </p:sldMasterIdLst>
  <p:notesMasterIdLst>
    <p:notesMasterId r:id="rId17"/>
  </p:notesMasterIdLst>
  <p:sldIdLst>
    <p:sldId id="314" r:id="rId5"/>
    <p:sldId id="282" r:id="rId6"/>
    <p:sldId id="283" r:id="rId7"/>
    <p:sldId id="356" r:id="rId8"/>
    <p:sldId id="374" r:id="rId9"/>
    <p:sldId id="295" r:id="rId10"/>
    <p:sldId id="277" r:id="rId11"/>
    <p:sldId id="315" r:id="rId12"/>
    <p:sldId id="392" r:id="rId13"/>
    <p:sldId id="376" r:id="rId14"/>
    <p:sldId id="393" r:id="rId15"/>
    <p:sldId id="37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  <p:cmAuthor id="3" name="Microsoft Office User" initials="Office [3]" lastIdx="1" clrIdx="2">
    <p:extLst/>
  </p:cmAuthor>
  <p:cmAuthor id="4" name="Microsoft Office User" initials="Office [4]" lastIdx="1" clrIdx="3">
    <p:extLst/>
  </p:cmAuthor>
  <p:cmAuthor id="5" name="Microsoft Office User" initials="Office [5]" lastIdx="1" clrIdx="4">
    <p:extLst/>
  </p:cmAuthor>
  <p:cmAuthor id="6" name="Microsoft Office User" initials="Office [6]" lastIdx="1" clrIdx="5">
    <p:extLst/>
  </p:cmAuthor>
  <p:cmAuthor id="7" name="Microsoft Office User" initials="Office [7]" lastIdx="1" clrIdx="6">
    <p:extLst/>
  </p:cmAuthor>
  <p:cmAuthor id="8" name="Microsoft Office User" initials="Office [8]" lastIdx="1" clrIdx="7">
    <p:extLst/>
  </p:cmAuthor>
  <p:cmAuthor id="9" name="Microsoft Office User" initials="Office [9]" lastIdx="1" clrIdx="8">
    <p:extLst/>
  </p:cmAuthor>
  <p:cmAuthor id="10" name="Microsoft Office User" initials="Office [10]" lastIdx="1" clrIdx="9">
    <p:extLst/>
  </p:cmAuthor>
  <p:cmAuthor id="11" name="Microsoft Office User" initials="Office [11]" lastIdx="1" clrIdx="10">
    <p:extLst/>
  </p:cmAuthor>
  <p:cmAuthor id="12" name="Microsoft Office User" initials="Office [12]" lastIdx="1" clrIdx="11">
    <p:extLst/>
  </p:cmAuthor>
  <p:cmAuthor id="13" name="Microsoft Office User" initials="Office [13]" lastIdx="1" clrIdx="12">
    <p:extLst/>
  </p:cmAuthor>
  <p:cmAuthor id="14" name="Microsoft Office User" initials="Office [14]" lastIdx="1" clrIdx="13">
    <p:extLst/>
  </p:cmAuthor>
  <p:cmAuthor id="15" name="Microsoft Office User" initials="Office [15]" lastIdx="1" clrIdx="14">
    <p:extLst/>
  </p:cmAuthor>
  <p:cmAuthor id="16" name="Microsoft Office User" initials="Office [16]" lastIdx="1" clrIdx="15">
    <p:extLst/>
  </p:cmAuthor>
  <p:cmAuthor id="17" name="Microsoft Office User" initials="Office [17]" lastIdx="1" clrIdx="16">
    <p:extLst/>
  </p:cmAuthor>
  <p:cmAuthor id="18" name="Microsoft Office User" initials="Office [18]" lastIdx="1" clrIdx="17">
    <p:extLst/>
  </p:cmAuthor>
  <p:cmAuthor id="19" name="Microsoft Office User" initials="Office [19]" lastIdx="1" clrIdx="18">
    <p:extLst/>
  </p:cmAuthor>
  <p:cmAuthor id="20" name="Microsoft Office User" initials="Office [20]" lastIdx="1" clrIdx="19">
    <p:extLst/>
  </p:cmAuthor>
  <p:cmAuthor id="21" name="Microsoft Office User" initials="Office [21]" lastIdx="1" clrIdx="20">
    <p:extLst/>
  </p:cmAuthor>
  <p:cmAuthor id="22" name="Derek Davies" initials="DD" lastIdx="1" clrIdx="21">
    <p:extLst>
      <p:ext uri="{19B8F6BF-5375-455C-9EA6-DF929625EA0E}">
        <p15:presenceInfo xmlns:p15="http://schemas.microsoft.com/office/powerpoint/2012/main" userId="Derek Davies" providerId="None"/>
      </p:ext>
    </p:extLst>
  </p:cmAuthor>
  <p:cmAuthor id="23" name="Vicki Pugh" initials="VP" lastIdx="11" clrIdx="22">
    <p:extLst>
      <p:ext uri="{19B8F6BF-5375-455C-9EA6-DF929625EA0E}">
        <p15:presenceInfo xmlns:p15="http://schemas.microsoft.com/office/powerpoint/2012/main" userId="fb86ba5f6b82553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4" autoAdjust="0"/>
    <p:restoredTop sz="83604" autoAdjust="0"/>
  </p:normalViewPr>
  <p:slideViewPr>
    <p:cSldViewPr>
      <p:cViewPr varScale="1">
        <p:scale>
          <a:sx n="75" d="100"/>
          <a:sy n="75" d="100"/>
        </p:scale>
        <p:origin x="12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195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D2026-0859-4913-9377-3DA08F595AD2}" type="datetimeFigureOut">
              <a:rPr lang="en-US" smtClean="0"/>
              <a:t>1/4/2021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D32D9-63A9-423F-8B77-368638260D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0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47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98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34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Click</a:t>
            </a:r>
            <a:r>
              <a:rPr lang="en-GB" baseline="0" dirty="0"/>
              <a:t> on each of the tabs to take you to a YouTube clip. Please note these are external sites to </a:t>
            </a:r>
            <a:r>
              <a:rPr lang="en-GB" baseline="0" dirty="0" err="1"/>
              <a:t>PiXL</a:t>
            </a:r>
            <a:r>
              <a:rPr lang="en-GB" baseline="0" dirty="0"/>
              <a:t>, </a:t>
            </a:r>
            <a:r>
              <a:rPr lang="en-GB" baseline="0" dirty="0" err="1"/>
              <a:t>PiXL</a:t>
            </a:r>
            <a:r>
              <a:rPr lang="en-GB" baseline="0" dirty="0"/>
              <a:t> does not control the content of these sites.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78175-48A5-4EF3-966F-A94A7C5F69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38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05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6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406" y="764704"/>
            <a:ext cx="8964488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406" y="2420888"/>
            <a:ext cx="89644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64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688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606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68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07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57300"/>
            <a:ext cx="84582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133600"/>
            <a:ext cx="84582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57300"/>
            <a:ext cx="84582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133600"/>
            <a:ext cx="84582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70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457200" y="92079"/>
            <a:ext cx="8229600" cy="1508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4425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lang="en-US" sz="4425"/>
              <a:t>Click to edit Master title style</a:t>
            </a:r>
            <a:endParaRPr sz="4425"/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0" indent="240506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indent="481013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0" indent="722709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0" indent="963215" algn="ctr">
              <a:spcBef>
                <a:spcPts val="2475"/>
              </a:spcBef>
              <a:buSzTx/>
              <a:buFont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lang="en-US" sz="2250"/>
              <a:t>Click to edit Master text styles</a:t>
            </a:r>
          </a:p>
          <a:p>
            <a:pPr lvl="1">
              <a:defRPr sz="1800"/>
            </a:pPr>
            <a:r>
              <a:rPr lang="en-US" sz="2250"/>
              <a:t>Second level</a:t>
            </a:r>
          </a:p>
          <a:p>
            <a:pPr lvl="2">
              <a:defRPr sz="1800"/>
            </a:pPr>
            <a:r>
              <a:rPr lang="en-US" sz="2250"/>
              <a:t>Third level</a:t>
            </a:r>
          </a:p>
          <a:p>
            <a:pPr lvl="3">
              <a:defRPr sz="1800"/>
            </a:pPr>
            <a:r>
              <a:rPr lang="en-US" sz="2250"/>
              <a:t>Fourth level</a:t>
            </a:r>
          </a:p>
          <a:p>
            <a:pPr lvl="4">
              <a:defRPr sz="1800"/>
            </a:pPr>
            <a:r>
              <a:rPr lang="en-US" sz="2250"/>
              <a:t>Fifth level</a:t>
            </a:r>
            <a:endParaRPr sz="2250"/>
          </a:p>
        </p:txBody>
      </p:sp>
    </p:spTree>
    <p:extLst/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0427"/>
            <a:ext cx="85725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886200"/>
            <a:ext cx="85725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0427"/>
            <a:ext cx="85725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886200"/>
            <a:ext cx="85725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66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0429"/>
            <a:ext cx="8572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886200"/>
            <a:ext cx="85725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54" y="70342"/>
            <a:ext cx="1373014" cy="10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66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57300"/>
            <a:ext cx="84582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133600"/>
            <a:ext cx="84582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2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8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97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69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86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36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5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xl ppt back generic 20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938" y="774701"/>
            <a:ext cx="9116061" cy="208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29" y="2996952"/>
            <a:ext cx="9126570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hkhkjh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79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2" r:id="rId3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Lato Medium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News Gothic MT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News Gothic MT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News Gothic MT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0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F713-2110-964B-A68E-481EBA276186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13" y="16872"/>
            <a:ext cx="1029761" cy="1020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6" y="16872"/>
            <a:ext cx="2530113" cy="8315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61058"/>
            <a:ext cx="9144000" cy="2264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better hope – brighter</a:t>
            </a:r>
            <a:r>
              <a:rPr lang="en-GB" sz="900" baseline="0" dirty="0">
                <a:latin typeface="Arial" panose="020B0604020202020204" pitchFamily="34" charset="0"/>
                <a:cs typeface="Arial" panose="020B0604020202020204" pitchFamily="34" charset="0"/>
              </a:rPr>
              <a:t> future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xl ppt back generic 20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70000"/>
            <a:ext cx="8229600" cy="208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632204"/>
            <a:ext cx="8229600" cy="249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hkhkjh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54" y="70342"/>
            <a:ext cx="1373014" cy="10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6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xStyles>
    <p:titleStyle>
      <a:lvl1pPr algn="l" defTabSz="257175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Lato Medium"/>
          <a:ea typeface="+mj-ea"/>
          <a:cs typeface="Lato Medium"/>
        </a:defRPr>
      </a:lvl1pPr>
    </p:titleStyle>
    <p:bodyStyle>
      <a:lvl1pPr marL="192881" indent="-192881" algn="l" defTabSz="2571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News Gothic MT"/>
          <a:ea typeface="+mn-ea"/>
          <a:cs typeface="News Gothic MT"/>
        </a:defRPr>
      </a:lvl1pPr>
      <a:lvl2pPr marL="417910" indent="-160735" algn="l" defTabSz="257175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tx1"/>
          </a:solidFill>
          <a:latin typeface="News Gothic MT"/>
          <a:ea typeface="+mn-ea"/>
          <a:cs typeface="News Gothic MT"/>
        </a:defRPr>
      </a:lvl2pPr>
      <a:lvl3pPr marL="642938" indent="-128588" algn="l" defTabSz="257175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News Gothic MT"/>
          <a:ea typeface="+mn-ea"/>
          <a:cs typeface="News Gothic MT"/>
        </a:defRPr>
      </a:lvl3pPr>
      <a:lvl4pPr marL="900113" indent="-128588" algn="l" defTabSz="257175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News Gothic MT"/>
          <a:ea typeface="+mn-ea"/>
          <a:cs typeface="News Gothic MT"/>
        </a:defRPr>
      </a:lvl4pPr>
      <a:lvl5pPr marL="1157288" indent="-128588" algn="l" defTabSz="257175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News Gothic MT"/>
          <a:ea typeface="+mn-ea"/>
          <a:cs typeface="News Gothic MT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youtube.com/watch?v=F7uto-YfSRc" TargetMode="External"/><Relationship Id="rId5" Type="http://schemas.openxmlformats.org/officeDocument/2006/relationships/hyperlink" Target="https://www.youtube.com/watch?v=lh4W-cXcsBQ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5.tiff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2696" y="675435"/>
            <a:ext cx="457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LearnIT!</a:t>
            </a:r>
          </a:p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KnowIT!</a:t>
            </a:r>
          </a:p>
          <a:p>
            <a:endParaRPr lang="en-GB" dirty="0"/>
          </a:p>
          <a:p>
            <a:r>
              <a:rPr lang="en-GB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Changes of state and the particle model </a:t>
            </a:r>
          </a:p>
          <a:p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Density of materials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Changes of state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9872" y="0"/>
            <a:ext cx="5760640" cy="652534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BAA733-434C-4ACF-98F6-BDA35FCA1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04"/>
    </mc:Choice>
    <mc:Fallback>
      <p:transition spd="slow" advTm="18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8028384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Changes of state and the particle model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48680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400" dirty="0"/>
              <a:t>Why is it incorrect to say iron is heavier than wood?</a:t>
            </a:r>
          </a:p>
          <a:p>
            <a:r>
              <a:rPr lang="en-GB" sz="2400" dirty="0">
                <a:solidFill>
                  <a:srgbClr val="00B050"/>
                </a:solidFill>
              </a:rPr>
              <a:t>       It depends how much iron and wood you have. You should say iron</a:t>
            </a:r>
          </a:p>
          <a:p>
            <a:r>
              <a:rPr lang="en-GB" sz="2400" dirty="0">
                <a:solidFill>
                  <a:srgbClr val="00B050"/>
                </a:solidFill>
              </a:rPr>
              <a:t>       is denser than wood.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2. Water has a density of 1000 kg/m</a:t>
            </a:r>
            <a:r>
              <a:rPr lang="en-GB" sz="2400" b="1" baseline="30000" dirty="0"/>
              <a:t>3</a:t>
            </a:r>
            <a:r>
              <a:rPr lang="en-GB" sz="2400" dirty="0"/>
              <a:t>. A piece of rubber has a density</a:t>
            </a:r>
          </a:p>
          <a:p>
            <a:r>
              <a:rPr lang="en-GB" sz="2400" dirty="0"/>
              <a:t>     of 1024 kg/m</a:t>
            </a:r>
            <a:r>
              <a:rPr lang="en-GB" sz="2400" b="1" baseline="30000" dirty="0"/>
              <a:t>3</a:t>
            </a:r>
            <a:r>
              <a:rPr lang="en-GB" sz="2400" dirty="0"/>
              <a:t>. Explain what would happen if the rubber was put in</a:t>
            </a:r>
          </a:p>
          <a:p>
            <a:r>
              <a:rPr lang="en-GB" sz="2400" dirty="0"/>
              <a:t>     a pool of water? </a:t>
            </a:r>
          </a:p>
          <a:p>
            <a:r>
              <a:rPr lang="en-GB" sz="2400" dirty="0"/>
              <a:t>      </a:t>
            </a:r>
            <a:r>
              <a:rPr lang="en-GB" sz="2400" b="1" dirty="0">
                <a:solidFill>
                  <a:srgbClr val="00B050"/>
                </a:solidFill>
              </a:rPr>
              <a:t>Rubber has a higher density than water so the rubber would sink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in water.</a:t>
            </a:r>
          </a:p>
          <a:p>
            <a:pPr lvl="0"/>
            <a:r>
              <a:rPr lang="en-GB" sz="2400" dirty="0"/>
              <a:t>3. This “ready-mix” concrete waggon contains </a:t>
            </a:r>
          </a:p>
          <a:p>
            <a:pPr lvl="0"/>
            <a:r>
              <a:rPr lang="en-GB" sz="2400" dirty="0"/>
              <a:t>     9600 kg of concrete. If the density of the</a:t>
            </a:r>
          </a:p>
          <a:p>
            <a:pPr lvl="0"/>
            <a:r>
              <a:rPr lang="en-GB" sz="2400" dirty="0"/>
              <a:t>     concrete is 2400 kg/m</a:t>
            </a:r>
            <a:r>
              <a:rPr lang="en-GB" sz="2400" b="1" baseline="30000" dirty="0"/>
              <a:t>3</a:t>
            </a:r>
            <a:r>
              <a:rPr lang="en-GB" sz="2400" dirty="0"/>
              <a:t>, what volume of </a:t>
            </a:r>
          </a:p>
          <a:p>
            <a:pPr lvl="0"/>
            <a:r>
              <a:rPr lang="en-GB" sz="2400" dirty="0"/>
              <a:t>     concrete does the waggon contain?</a:t>
            </a:r>
          </a:p>
          <a:p>
            <a:pPr lvl="0"/>
            <a:r>
              <a:rPr lang="en-GB" sz="2400" dirty="0"/>
              <a:t>       </a:t>
            </a:r>
            <a:r>
              <a:rPr lang="en-GB" sz="2400" b="1" dirty="0">
                <a:solidFill>
                  <a:srgbClr val="00B050"/>
                </a:solidFill>
              </a:rPr>
              <a:t>Density = </a:t>
            </a:r>
            <a:r>
              <a:rPr lang="en-GB" sz="2400" b="1" u="sng" dirty="0">
                <a:solidFill>
                  <a:srgbClr val="00B050"/>
                </a:solidFill>
              </a:rPr>
              <a:t>m</a:t>
            </a:r>
            <a:r>
              <a:rPr lang="en-GB" sz="2400" b="1" dirty="0">
                <a:solidFill>
                  <a:srgbClr val="00B050"/>
                </a:solidFill>
              </a:rPr>
              <a:t>     v =   </a:t>
            </a:r>
            <a:r>
              <a:rPr lang="en-GB" sz="2400" b="1" u="sng" dirty="0">
                <a:solidFill>
                  <a:srgbClr val="00B050"/>
                </a:solidFill>
              </a:rPr>
              <a:t>mass </a:t>
            </a:r>
            <a:r>
              <a:rPr lang="en-GB" sz="2400" b="1" dirty="0">
                <a:solidFill>
                  <a:srgbClr val="00B050"/>
                </a:solidFill>
              </a:rPr>
              <a:t>             =  </a:t>
            </a:r>
            <a:r>
              <a:rPr lang="en-GB" sz="2400" b="1" u="sng" dirty="0">
                <a:solidFill>
                  <a:srgbClr val="00B050"/>
                </a:solidFill>
              </a:rPr>
              <a:t>9600 kg</a:t>
            </a:r>
            <a:r>
              <a:rPr lang="en-GB" sz="2400" b="1" dirty="0">
                <a:solidFill>
                  <a:srgbClr val="00B050"/>
                </a:solidFill>
              </a:rPr>
              <a:t>    =  4</a:t>
            </a:r>
          </a:p>
          <a:p>
            <a:pPr lvl="0"/>
            <a:r>
              <a:rPr lang="en-GB" sz="2400" b="1" dirty="0">
                <a:solidFill>
                  <a:srgbClr val="00B050"/>
                </a:solidFill>
              </a:rPr>
              <a:t>                          v            density	 2400 kg/m</a:t>
            </a:r>
            <a:r>
              <a:rPr lang="en-GB" sz="2400" b="1" baseline="30000" dirty="0">
                <a:solidFill>
                  <a:srgbClr val="00B050"/>
                </a:solidFill>
              </a:rPr>
              <a:t>3</a:t>
            </a:r>
          </a:p>
          <a:p>
            <a:pPr lvl="0"/>
            <a:r>
              <a:rPr lang="en-GB" sz="2400" b="1" dirty="0">
                <a:solidFill>
                  <a:srgbClr val="00B050"/>
                </a:solidFill>
              </a:rPr>
              <a:t>                        volume of concrete in the waggon = 4 m</a:t>
            </a:r>
            <a:r>
              <a:rPr lang="en-GB" sz="2400" b="1" baseline="30000" dirty="0">
                <a:solidFill>
                  <a:srgbClr val="00B050"/>
                </a:solidFill>
              </a:rPr>
              <a:t>3</a:t>
            </a:r>
            <a:endParaRPr lang="en-GB" sz="1600" b="1" baseline="30000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8332B-D9CC-4DD2-B275-7D2CF6C97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49501"/>
            <a:ext cx="2143125" cy="21431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63B7D0-426C-40E0-929B-56338BE4E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1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08"/>
    </mc:Choice>
    <mc:Fallback>
      <p:transition spd="slow" advTm="7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-10965"/>
            <a:ext cx="8028384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Changes of state and the particle model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26" y="646076"/>
            <a:ext cx="91809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4. a. A sheet of insulating foam measures 3 m x 1 m x 0.08 m. </a:t>
            </a:r>
            <a:r>
              <a:rPr lang="en-US" sz="2400" dirty="0"/>
              <a:t>It has a</a:t>
            </a:r>
          </a:p>
          <a:p>
            <a:pPr lvl="0"/>
            <a:r>
              <a:rPr lang="en-US" sz="2400" dirty="0"/>
              <a:t>        mass of 9.6 kg. </a:t>
            </a:r>
            <a:r>
              <a:rPr lang="en-GB" sz="2400" dirty="0"/>
              <a:t>Calculate the density of the insulating foam.</a:t>
            </a:r>
          </a:p>
          <a:p>
            <a:pPr lvl="0"/>
            <a:r>
              <a:rPr lang="en-GB" sz="2400" dirty="0"/>
              <a:t>   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  <a:p>
            <a:r>
              <a:rPr lang="en-GB" sz="2400" dirty="0"/>
              <a:t>     b. High density foam is made of the same material and can be used</a:t>
            </a:r>
          </a:p>
          <a:p>
            <a:r>
              <a:rPr lang="en-GB" sz="2400" dirty="0"/>
              <a:t>         to give better insulation for the same thickness of foam. Describe</a:t>
            </a:r>
          </a:p>
          <a:p>
            <a:r>
              <a:rPr lang="en-GB" sz="2400" dirty="0"/>
              <a:t>         how the arrangement of particles would differ in these two types</a:t>
            </a:r>
          </a:p>
          <a:p>
            <a:r>
              <a:rPr lang="en-GB" sz="2400" dirty="0"/>
              <a:t>         of foam (you may draw diagrams to help your answer). </a:t>
            </a:r>
          </a:p>
          <a:p>
            <a:r>
              <a:rPr lang="en-GB" sz="2400" dirty="0"/>
              <a:t>   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    </a:t>
            </a:r>
          </a:p>
          <a:p>
            <a:pPr lvl="0"/>
            <a:r>
              <a:rPr lang="en-GB" sz="2400" dirty="0"/>
              <a:t>5. When copper metal is heated to 1100 </a:t>
            </a:r>
            <a:r>
              <a:rPr lang="en-GB" sz="2400" baseline="30000" dirty="0"/>
              <a:t>o</a:t>
            </a:r>
            <a:r>
              <a:rPr lang="en-GB" sz="2400" dirty="0"/>
              <a:t>C it melts. </a:t>
            </a:r>
            <a:r>
              <a:rPr lang="en-US" sz="2400" dirty="0"/>
              <a:t> </a:t>
            </a:r>
            <a:endParaRPr lang="en-GB" sz="2400" dirty="0"/>
          </a:p>
          <a:p>
            <a:pPr lvl="0"/>
            <a:r>
              <a:rPr lang="en-GB" sz="2400" dirty="0"/>
              <a:t>     a. Is this a chemical or physical change? Explain your answer.</a:t>
            </a:r>
          </a:p>
          <a:p>
            <a:r>
              <a:rPr lang="en-US" sz="2400" dirty="0"/>
              <a:t>    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endParaRPr lang="en-GB" sz="2400" dirty="0"/>
          </a:p>
          <a:p>
            <a:pPr lvl="0"/>
            <a:r>
              <a:rPr lang="en-GB" sz="2400" dirty="0"/>
              <a:t>     b. What will happen to the mass of the sample of copper after it has</a:t>
            </a:r>
          </a:p>
          <a:p>
            <a:pPr lvl="0"/>
            <a:r>
              <a:rPr lang="en-GB" sz="2400" dirty="0"/>
              <a:t>          melted? Explain your answer.</a:t>
            </a:r>
          </a:p>
          <a:p>
            <a:pPr lvl="0"/>
            <a:r>
              <a:rPr lang="en-GB" sz="2400" b="1" dirty="0">
                <a:solidFill>
                  <a:srgbClr val="00B050"/>
                </a:solidFill>
              </a:rPr>
              <a:t>           </a:t>
            </a:r>
          </a:p>
          <a:p>
            <a:endParaRPr lang="en-GB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79A470-9C82-49DA-8C07-A49316D4A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3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958"/>
    </mc:Choice>
    <mc:Fallback>
      <p:transition spd="slow" advTm="356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-10965"/>
            <a:ext cx="8028384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Changes of state and the particle model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26" y="646076"/>
            <a:ext cx="91809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4. a. A sheet of insulating foam measures 3 m x 1 m x 0.08 m. </a:t>
            </a:r>
            <a:r>
              <a:rPr lang="en-US" sz="2400" dirty="0"/>
              <a:t>It has a</a:t>
            </a:r>
          </a:p>
          <a:p>
            <a:pPr lvl="0"/>
            <a:r>
              <a:rPr lang="en-US" sz="2400" dirty="0"/>
              <a:t>        mass of 9.6 kg. </a:t>
            </a:r>
            <a:r>
              <a:rPr lang="en-GB" sz="2400" dirty="0"/>
              <a:t>Calculate the density of the insulating foam.</a:t>
            </a:r>
          </a:p>
          <a:p>
            <a:pPr lvl="0"/>
            <a:r>
              <a:rPr lang="en-GB" sz="2400" dirty="0"/>
              <a:t>         </a:t>
            </a:r>
            <a:r>
              <a:rPr lang="en-US" sz="2400" b="1" dirty="0">
                <a:solidFill>
                  <a:srgbClr val="00B050"/>
                </a:solidFill>
              </a:rPr>
              <a:t>V = 3 x 1 x 0.08 = 0.24 m</a:t>
            </a:r>
            <a:r>
              <a:rPr lang="en-US" sz="2400" b="1" baseline="30000" dirty="0">
                <a:solidFill>
                  <a:srgbClr val="00B050"/>
                </a:solidFill>
              </a:rPr>
              <a:t>3</a:t>
            </a:r>
            <a:r>
              <a:rPr lang="en-US" sz="2400" b="1" dirty="0">
                <a:solidFill>
                  <a:srgbClr val="00B050"/>
                </a:solidFill>
              </a:rPr>
              <a:t> 	 Density = 9.6 / 0.24 = 40 kg/m</a:t>
            </a:r>
            <a:r>
              <a:rPr lang="en-US" sz="2400" b="1" baseline="30000" dirty="0">
                <a:solidFill>
                  <a:srgbClr val="00B050"/>
                </a:solidFill>
              </a:rPr>
              <a:t>3 </a:t>
            </a:r>
            <a:endParaRPr lang="en-GB" sz="2400" b="1" dirty="0">
              <a:solidFill>
                <a:srgbClr val="00B050"/>
              </a:solidFill>
            </a:endParaRPr>
          </a:p>
          <a:p>
            <a:r>
              <a:rPr lang="en-GB" sz="2400" dirty="0"/>
              <a:t>     b. High density foam is made of the same material and can be used</a:t>
            </a:r>
          </a:p>
          <a:p>
            <a:r>
              <a:rPr lang="en-GB" sz="2400" dirty="0"/>
              <a:t>         to give better insulation for the same thickness of foam. Describe</a:t>
            </a:r>
          </a:p>
          <a:p>
            <a:r>
              <a:rPr lang="en-GB" sz="2400" dirty="0"/>
              <a:t>         how the arrangement of particles would differ in these two types</a:t>
            </a:r>
          </a:p>
          <a:p>
            <a:r>
              <a:rPr lang="en-GB" sz="2400" dirty="0"/>
              <a:t>         of foam (you may draw diagrams to help your answer). </a:t>
            </a:r>
          </a:p>
          <a:p>
            <a:r>
              <a:rPr lang="en-GB" sz="2400" dirty="0"/>
              <a:t>         </a:t>
            </a:r>
            <a:r>
              <a:rPr lang="en-GB" sz="2400" b="1" dirty="0">
                <a:solidFill>
                  <a:srgbClr val="00B050"/>
                </a:solidFill>
              </a:rPr>
              <a:t>Particles in the high density foam will be closer together so there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   are more particles in a given volume, making it denser.</a:t>
            </a:r>
          </a:p>
          <a:p>
            <a:pPr lvl="0"/>
            <a:r>
              <a:rPr lang="en-GB" sz="2400" dirty="0"/>
              <a:t>5. When copper metal is heated to 1100 </a:t>
            </a:r>
            <a:r>
              <a:rPr lang="en-GB" sz="2400" baseline="30000" dirty="0"/>
              <a:t>o</a:t>
            </a:r>
            <a:r>
              <a:rPr lang="en-GB" sz="2400" dirty="0"/>
              <a:t>C it melts. </a:t>
            </a:r>
            <a:r>
              <a:rPr lang="en-US" sz="2400" dirty="0"/>
              <a:t> </a:t>
            </a:r>
            <a:endParaRPr lang="en-GB" sz="2400" dirty="0"/>
          </a:p>
          <a:p>
            <a:pPr lvl="0"/>
            <a:r>
              <a:rPr lang="en-GB" sz="2400" dirty="0"/>
              <a:t>     a. Is this a chemical or physical change? Explain your answer.</a:t>
            </a:r>
          </a:p>
          <a:p>
            <a:r>
              <a:rPr lang="en-US" sz="2400" dirty="0"/>
              <a:t>          </a:t>
            </a:r>
            <a:r>
              <a:rPr lang="en-US" sz="2400" b="1" dirty="0">
                <a:solidFill>
                  <a:srgbClr val="00B050"/>
                </a:solidFill>
              </a:rPr>
              <a:t>Physical change. No new products have been formed.</a:t>
            </a:r>
            <a:endParaRPr lang="en-GB" sz="2400" dirty="0"/>
          </a:p>
          <a:p>
            <a:pPr lvl="0"/>
            <a:r>
              <a:rPr lang="en-GB" sz="2400" dirty="0"/>
              <a:t>     b. What will happen to the mass of the sample of copper after it has</a:t>
            </a:r>
          </a:p>
          <a:p>
            <a:pPr lvl="0"/>
            <a:r>
              <a:rPr lang="en-GB" sz="2400" dirty="0"/>
              <a:t>          melted? Explain your answer.</a:t>
            </a:r>
          </a:p>
          <a:p>
            <a:pPr lvl="0"/>
            <a:r>
              <a:rPr lang="en-GB" sz="2400" b="1" dirty="0">
                <a:solidFill>
                  <a:srgbClr val="00B050"/>
                </a:solidFill>
              </a:rPr>
              <a:t>          It will stay the same. Mass is conserved when state changes. </a:t>
            </a:r>
          </a:p>
          <a:p>
            <a:endParaRPr lang="en-GB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9FC245-7F4F-4E75-9E72-36B33712C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29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00"/>
    </mc:Choice>
    <mc:Fallback>
      <p:transition spd="slow" advTm="10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99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5457"/>
            <a:ext cx="8172400" cy="657041"/>
          </a:xfrm>
        </p:spPr>
        <p:txBody>
          <a:bodyPr>
            <a:noAutofit/>
          </a:bodyPr>
          <a:lstStyle/>
          <a:p>
            <a:pPr marL="342900" marR="0" lvl="1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chemeClr val="accent6"/>
                </a:solidFill>
              </a:rPr>
              <a:t>Changes of state and the particle model – 	Density of materials</a:t>
            </a:r>
            <a:endParaRPr lang="en-GB" sz="2000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124744"/>
            <a:ext cx="8352928" cy="4616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Density is the mass of a given volume of a substance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5FE5C-4353-4B57-8042-E9E2227B3CD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77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09341"/>
            <a:ext cx="1338907" cy="1399158"/>
          </a:xfrm>
          <a:prstGeom prst="rect">
            <a:avLst/>
          </a:prstGeom>
          <a:solidFill>
            <a:schemeClr val="accent6">
              <a:lumMod val="75000"/>
              <a:alpha val="69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9DC72D-5FDD-4E89-BBD2-D9B19E10741F}"/>
              </a:ext>
            </a:extLst>
          </p:cNvPr>
          <p:cNvSpPr txBox="1"/>
          <p:nvPr/>
        </p:nvSpPr>
        <p:spPr>
          <a:xfrm>
            <a:off x="323528" y="1739424"/>
            <a:ext cx="8327177" cy="193899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The density of a substance is</a:t>
            </a:r>
          </a:p>
          <a:p>
            <a:r>
              <a:rPr lang="en-US" sz="2400" dirty="0"/>
              <a:t>determined by the mass of                              </a:t>
            </a:r>
          </a:p>
          <a:p>
            <a:r>
              <a:rPr lang="en-US" sz="2400" dirty="0"/>
              <a:t>the atoms it is made from and                                          </a:t>
            </a:r>
          </a:p>
          <a:p>
            <a:r>
              <a:rPr lang="en-US" sz="2400" dirty="0"/>
              <a:t>how closely these atoms are    		  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mass in kg </a:t>
            </a:r>
            <a:r>
              <a:rPr lang="en-US" sz="2400" dirty="0"/>
              <a:t>                      </a:t>
            </a:r>
          </a:p>
          <a:p>
            <a:r>
              <a:rPr lang="en-US" sz="2400" dirty="0"/>
              <a:t>packed together.                                                    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volume in m</a:t>
            </a:r>
            <a:r>
              <a:rPr lang="en-US" sz="2800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796EE6-BE11-4EC2-A554-22DDF64FC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41" y="1844824"/>
            <a:ext cx="2791584" cy="1052826"/>
          </a:xfrm>
          <a:prstGeom prst="rect">
            <a:avLst/>
          </a:prstGeom>
          <a:solidFill>
            <a:schemeClr val="accent6">
              <a:lumMod val="60000"/>
              <a:lumOff val="40000"/>
              <a:alpha val="76000"/>
            </a:schemeClr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C76B79-2211-4E0B-AAC2-1FC953A3B487}"/>
              </a:ext>
            </a:extLst>
          </p:cNvPr>
          <p:cNvSpPr txBox="1"/>
          <p:nvPr/>
        </p:nvSpPr>
        <p:spPr>
          <a:xfrm>
            <a:off x="323528" y="3861048"/>
            <a:ext cx="4752528" cy="224676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2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GB" dirty="0"/>
              <a:t>What is the density of a bar of gold if its volume is 350 cm</a:t>
            </a:r>
            <a:r>
              <a:rPr lang="en-GB" b="1" baseline="30000" dirty="0"/>
              <a:t>3</a:t>
            </a:r>
            <a:r>
              <a:rPr lang="en-GB" dirty="0"/>
              <a:t> (0.00035 m</a:t>
            </a:r>
            <a:r>
              <a:rPr lang="en-GB" b="1" baseline="30000" dirty="0"/>
              <a:t>3</a:t>
            </a:r>
            <a:r>
              <a:rPr lang="en-GB" dirty="0"/>
              <a:t>) and its mass is 6.76 kg?</a:t>
            </a:r>
          </a:p>
          <a:p>
            <a:endParaRPr lang="en-GB" dirty="0"/>
          </a:p>
          <a:p>
            <a:r>
              <a:rPr lang="en-GB" dirty="0"/>
              <a:t>Density </a:t>
            </a:r>
            <a:r>
              <a:rPr lang="en-GB" sz="3200" dirty="0"/>
              <a:t>ᵨ </a:t>
            </a:r>
            <a:r>
              <a:rPr lang="en-GB" dirty="0"/>
              <a:t>=   mass (kg)      =         6.76</a:t>
            </a:r>
            <a:endParaRPr lang="en-GB" u="sng" dirty="0"/>
          </a:p>
          <a:p>
            <a:r>
              <a:rPr lang="en-GB" dirty="0"/>
              <a:t>                      volume (m</a:t>
            </a:r>
            <a:r>
              <a:rPr lang="en-GB" sz="2000" baseline="30000" dirty="0"/>
              <a:t>3</a:t>
            </a:r>
            <a:r>
              <a:rPr lang="en-GB" dirty="0"/>
              <a:t>)           0.00035  </a:t>
            </a:r>
          </a:p>
          <a:p>
            <a:endParaRPr lang="en-GB" dirty="0"/>
          </a:p>
          <a:p>
            <a:r>
              <a:rPr lang="en-GB" dirty="0"/>
              <a:t>            Density of gold = 19 314 kg/m</a:t>
            </a:r>
            <a:r>
              <a:rPr lang="en-GB" sz="2000" baseline="30000" dirty="0"/>
              <a:t>3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FF1AE3A-304C-4D2A-B2FA-31398381D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959420"/>
              </p:ext>
            </p:extLst>
          </p:nvPr>
        </p:nvGraphicFramePr>
        <p:xfrm>
          <a:off x="5266329" y="3861048"/>
          <a:ext cx="338437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959">
                  <a:extLst>
                    <a:ext uri="{9D8B030D-6E8A-4147-A177-3AD203B41FA5}">
                      <a16:colId xmlns:a16="http://schemas.microsoft.com/office/drawing/2014/main" val="1378892910"/>
                    </a:ext>
                  </a:extLst>
                </a:gridCol>
                <a:gridCol w="1486417">
                  <a:extLst>
                    <a:ext uri="{9D8B030D-6E8A-4147-A177-3AD203B41FA5}">
                      <a16:colId xmlns:a16="http://schemas.microsoft.com/office/drawing/2014/main" val="41059176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      Substance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Density (kg/m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814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Water (l)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828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Glass 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3 140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699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Iron 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7 700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132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Aluminium 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2 800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442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Hydrogen (g)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0.085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158336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662C3E-C911-464B-BCA2-BAB41487E4E3}"/>
              </a:ext>
            </a:extLst>
          </p:cNvPr>
          <p:cNvCxnSpPr/>
          <p:nvPr/>
        </p:nvCxnSpPr>
        <p:spPr>
          <a:xfrm>
            <a:off x="3275856" y="5204284"/>
            <a:ext cx="7920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41C688-8EB7-4586-A1F2-0358309DF698}"/>
              </a:ext>
            </a:extLst>
          </p:cNvPr>
          <p:cNvCxnSpPr/>
          <p:nvPr/>
        </p:nvCxnSpPr>
        <p:spPr>
          <a:xfrm>
            <a:off x="1619672" y="5208639"/>
            <a:ext cx="1080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F6C0B0-1F44-4444-835E-81D086AC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8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01"/>
    </mc:Choice>
    <mc:Fallback>
      <p:transition spd="slow" advTm="167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0"/>
            <a:ext cx="8604448" cy="672120"/>
          </a:xfrm>
        </p:spPr>
        <p:txBody>
          <a:bodyPr>
            <a:noAutofit/>
          </a:bodyPr>
          <a:lstStyle/>
          <a:p>
            <a:pPr marL="342900" marR="0" lvl="1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chemeClr val="accent6"/>
                </a:solidFill>
              </a:rPr>
              <a:t>     </a:t>
            </a:r>
            <a:r>
              <a:rPr lang="en-US" sz="2000" b="1" dirty="0">
                <a:solidFill>
                  <a:schemeClr val="accent6"/>
                </a:solidFill>
              </a:rPr>
              <a:t>Changes of state and the particle model –  Density of materials</a:t>
            </a:r>
            <a:endParaRPr lang="en-GB" sz="2000" b="1" dirty="0">
              <a:solidFill>
                <a:schemeClr val="accent6"/>
              </a:solidFill>
            </a:endParaRPr>
          </a:p>
        </p:txBody>
      </p:sp>
      <p:pic>
        <p:nvPicPr>
          <p:cNvPr id="5" name="Picture 4" descr=" density of solid liquid and gas" title="sdgdf">
            <a:extLst>
              <a:ext uri="{FF2B5EF4-FFF2-40B4-BE49-F238E27FC236}">
                <a16:creationId xmlns:a16="http://schemas.microsoft.com/office/drawing/2014/main" id="{460C2CC9-3F6A-4CC5-B7F2-D31CD9164250}"/>
              </a:ext>
            </a:extLst>
          </p:cNvPr>
          <p:cNvPicPr/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" r="-1869" b="22755"/>
          <a:stretch/>
        </p:blipFill>
        <p:spPr bwMode="auto">
          <a:xfrm>
            <a:off x="179512" y="1519153"/>
            <a:ext cx="4918075" cy="2483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9D78BF-2761-4AA0-97A4-FD50F549416C}"/>
              </a:ext>
            </a:extLst>
          </p:cNvPr>
          <p:cNvSpPr txBox="1"/>
          <p:nvPr/>
        </p:nvSpPr>
        <p:spPr>
          <a:xfrm>
            <a:off x="395536" y="1052736"/>
            <a:ext cx="8519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Density also depends on the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state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/>
              <a:t>of a substance. </a:t>
            </a:r>
          </a:p>
          <a:p>
            <a:r>
              <a:rPr lang="en-GB" sz="2400" dirty="0"/>
              <a:t>                                                                 In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solids</a:t>
            </a:r>
            <a:r>
              <a:rPr lang="en-GB" sz="2400" dirty="0"/>
              <a:t> the particles are 					            packed close together.</a:t>
            </a:r>
          </a:p>
          <a:p>
            <a:r>
              <a:rPr lang="en-GB" sz="2400" dirty="0"/>
              <a:t>				            In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liquids</a:t>
            </a:r>
            <a:r>
              <a:rPr lang="en-GB" sz="2400" dirty="0"/>
              <a:t> the particles are free 				            to move so the same mass 					            takes up more space.</a:t>
            </a:r>
          </a:p>
          <a:p>
            <a:r>
              <a:rPr lang="en-GB" sz="2400" dirty="0"/>
              <a:t>				            In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gases</a:t>
            </a:r>
            <a:r>
              <a:rPr lang="en-GB" sz="2400" dirty="0"/>
              <a:t> the particles take up 				             	            a much greater volume than in 				            liquids and solids.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81368-5D99-4A74-9739-4B340974A044}"/>
              </a:ext>
            </a:extLst>
          </p:cNvPr>
          <p:cNvSpPr txBox="1"/>
          <p:nvPr/>
        </p:nvSpPr>
        <p:spPr>
          <a:xfrm>
            <a:off x="539552" y="3501008"/>
            <a:ext cx="41044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Solid	              Liquid	          Gas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470C0-4A36-4F58-ABC3-1F89A1E82CDE}"/>
              </a:ext>
            </a:extLst>
          </p:cNvPr>
          <p:cNvSpPr txBox="1"/>
          <p:nvPr/>
        </p:nvSpPr>
        <p:spPr>
          <a:xfrm>
            <a:off x="395536" y="4581128"/>
            <a:ext cx="8424936" cy="175432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For any particular substance, a 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solid is usually denser than its liquid </a:t>
            </a:r>
            <a:r>
              <a:rPr lang="en-GB" sz="2400" dirty="0"/>
              <a:t>and the 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liquid is usually denser than the gas</a:t>
            </a:r>
            <a:r>
              <a:rPr lang="en-GB" sz="2400" dirty="0"/>
              <a:t>.</a:t>
            </a:r>
          </a:p>
          <a:p>
            <a:endParaRPr lang="en-GB" sz="1200" dirty="0"/>
          </a:p>
          <a:p>
            <a:r>
              <a:rPr lang="en-GB" sz="2400" dirty="0"/>
              <a:t>However, 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there are exceptions </a:t>
            </a:r>
            <a:r>
              <a:rPr lang="en-GB" sz="2400" dirty="0"/>
              <a:t>to this. Solid water (ice) is less dense than liquid water. This is why ice floats on water.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BB7535-0CC8-4AED-9C3E-4BA394A4D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05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24"/>
    </mc:Choice>
    <mc:Fallback>
      <p:transition spd="slow" advTm="6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35655"/>
            <a:ext cx="8388424" cy="657041"/>
          </a:xfrm>
        </p:spPr>
        <p:txBody>
          <a:bodyPr>
            <a:noAutofit/>
          </a:bodyPr>
          <a:lstStyle/>
          <a:p>
            <a:pPr marL="342900" marR="0" lvl="1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chemeClr val="accent6"/>
                </a:solidFill>
              </a:rPr>
              <a:t>Internal energy and energy transfers – Internal energy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E9F94F-0ED3-49B5-9206-D535894D4189}"/>
              </a:ext>
            </a:extLst>
          </p:cNvPr>
          <p:cNvSpPr txBox="1"/>
          <p:nvPr/>
        </p:nvSpPr>
        <p:spPr>
          <a:xfrm>
            <a:off x="683568" y="959937"/>
            <a:ext cx="8235607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When heat is added to a system the </a:t>
            </a:r>
            <a:r>
              <a:rPr lang="en-GB" sz="2400" b="1" dirty="0"/>
              <a:t>internal energy </a:t>
            </a:r>
            <a:r>
              <a:rPr lang="en-GB" sz="2400" dirty="0"/>
              <a:t>of the particles increases. This can result in the material </a:t>
            </a:r>
            <a:r>
              <a:rPr lang="en-GB" sz="2400" b="1" dirty="0"/>
              <a:t>changing state</a:t>
            </a:r>
            <a:r>
              <a:rPr lang="en-GB" sz="2400" dirty="0"/>
              <a:t>.</a:t>
            </a:r>
          </a:p>
        </p:txBody>
      </p:sp>
      <p:pic>
        <p:nvPicPr>
          <p:cNvPr id="4" name="Picture 3" descr="Image result for particles in solids, liquids and gases">
            <a:extLst>
              <a:ext uri="{FF2B5EF4-FFF2-40B4-BE49-F238E27FC236}">
                <a16:creationId xmlns:a16="http://schemas.microsoft.com/office/drawing/2014/main" id="{AFACA1DC-7D49-4FBA-831C-45C67F8124C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85210" y="2872392"/>
            <a:ext cx="5145668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4D1BEA-6930-4478-A492-DDFB8D24C7D7}"/>
              </a:ext>
            </a:extLst>
          </p:cNvPr>
          <p:cNvSpPr txBox="1"/>
          <p:nvPr/>
        </p:nvSpPr>
        <p:spPr>
          <a:xfrm>
            <a:off x="2078415" y="2058176"/>
            <a:ext cx="6912768" cy="407803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/>
              <a:t>In a </a:t>
            </a: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</a:rPr>
              <a:t>solid</a:t>
            </a:r>
            <a:r>
              <a:rPr lang="en-GB" sz="2200" dirty="0"/>
              <a:t>, particles can only </a:t>
            </a: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</a:rPr>
              <a:t>vibrate</a:t>
            </a:r>
            <a:r>
              <a:rPr lang="en-GB" sz="2200" dirty="0"/>
              <a:t> so they cannot move relative to each other. When the solid is heated the particles gain kinetic energy and vibrate faster and faster.</a:t>
            </a:r>
          </a:p>
          <a:p>
            <a:endParaRPr lang="en-GB" sz="2200" dirty="0"/>
          </a:p>
          <a:p>
            <a:endParaRPr lang="en-GB" sz="1100" dirty="0"/>
          </a:p>
          <a:p>
            <a:r>
              <a:rPr lang="en-GB" sz="2200" dirty="0"/>
              <a:t>In a</a:t>
            </a: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</a:rPr>
              <a:t> liquid</a:t>
            </a:r>
            <a:r>
              <a:rPr lang="en-GB" sz="2200" dirty="0"/>
              <a:t>, the particles are </a:t>
            </a: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</a:rPr>
              <a:t>moving</a:t>
            </a:r>
            <a:r>
              <a:rPr lang="en-GB" sz="2200" dirty="0"/>
              <a:t> fast enough to break free from the solid. They are free to move relative to each other but are held within a container.</a:t>
            </a:r>
          </a:p>
          <a:p>
            <a:endParaRPr lang="en-GB" sz="2800" dirty="0"/>
          </a:p>
          <a:p>
            <a:r>
              <a:rPr lang="en-GB" sz="2200" dirty="0"/>
              <a:t>In a</a:t>
            </a: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</a:rPr>
              <a:t> gas</a:t>
            </a:r>
            <a:r>
              <a:rPr lang="en-GB" sz="2200" dirty="0"/>
              <a:t>, the particles have sufficient energy to </a:t>
            </a: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</a:rPr>
              <a:t>break free </a:t>
            </a:r>
            <a:r>
              <a:rPr lang="en-GB" sz="2200" dirty="0"/>
              <a:t>from their container. Gas particles can move away from their container and away from other gas particles.</a:t>
            </a:r>
            <a:endParaRPr lang="en-GB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D47568-8FDD-46DE-9F11-D8A9C010D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6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46"/>
    </mc:Choice>
    <mc:Fallback>
      <p:transition spd="slow" advTm="43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7418"/>
            <a:ext cx="8532440" cy="657041"/>
          </a:xfrm>
        </p:spPr>
        <p:txBody>
          <a:bodyPr>
            <a:noAutofit/>
          </a:bodyPr>
          <a:lstStyle/>
          <a:p>
            <a:pPr marL="342900" marR="0" lvl="1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chemeClr val="accent6"/>
                </a:solidFill>
              </a:rPr>
              <a:t>Changes of state and the particle model – Changes of state</a:t>
            </a:r>
            <a:endParaRPr lang="en-GB" sz="2000" b="1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1830A-2376-446B-81B5-475CA51A4D33}"/>
              </a:ext>
            </a:extLst>
          </p:cNvPr>
          <p:cNvSpPr txBox="1"/>
          <p:nvPr/>
        </p:nvSpPr>
        <p:spPr>
          <a:xfrm>
            <a:off x="395536" y="745249"/>
            <a:ext cx="864096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 change of state can be brought about by changing the </a:t>
            </a:r>
            <a:r>
              <a:rPr lang="en-GB" sz="2400" b="1" dirty="0"/>
              <a:t>temperature</a:t>
            </a:r>
            <a:r>
              <a:rPr lang="en-GB" sz="2400" dirty="0"/>
              <a:t> or</a:t>
            </a:r>
            <a:r>
              <a:rPr lang="en-GB" sz="2400" b="1" dirty="0"/>
              <a:t> pressure </a:t>
            </a:r>
            <a:r>
              <a:rPr lang="en-GB" sz="2400" dirty="0"/>
              <a:t>of a material.</a:t>
            </a:r>
          </a:p>
        </p:txBody>
      </p:sp>
      <p:pic>
        <p:nvPicPr>
          <p:cNvPr id="11" name="Picture 10" descr="Image result for change of state diagram">
            <a:extLst>
              <a:ext uri="{FF2B5EF4-FFF2-40B4-BE49-F238E27FC236}">
                <a16:creationId xmlns:a16="http://schemas.microsoft.com/office/drawing/2014/main" id="{70954E79-30A8-4237-8AFC-6A74CB12C6E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5"/>
          <a:stretch/>
        </p:blipFill>
        <p:spPr bwMode="auto">
          <a:xfrm>
            <a:off x="2843809" y="1772816"/>
            <a:ext cx="3456384" cy="3383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04EE17-4414-4033-86DF-AE18FEE2D974}"/>
              </a:ext>
            </a:extLst>
          </p:cNvPr>
          <p:cNvSpPr txBox="1"/>
          <p:nvPr/>
        </p:nvSpPr>
        <p:spPr>
          <a:xfrm>
            <a:off x="395536" y="1657036"/>
            <a:ext cx="2448269" cy="4801314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If the solid shown has a mass of 1kg, then the liquid and gas will both have a mass of</a:t>
            </a:r>
          </a:p>
          <a:p>
            <a:r>
              <a:rPr lang="en-GB" sz="2400" dirty="0"/>
              <a:t>1 kg.</a:t>
            </a:r>
          </a:p>
          <a:p>
            <a:endParaRPr lang="en-GB" dirty="0"/>
          </a:p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Mass is conserved when a substance changes state, only the volume changes.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15C1D8-71DC-41A8-BBE4-D2B3C1CDBD8D}"/>
              </a:ext>
            </a:extLst>
          </p:cNvPr>
          <p:cNvSpPr txBox="1"/>
          <p:nvPr/>
        </p:nvSpPr>
        <p:spPr>
          <a:xfrm>
            <a:off x="6228184" y="1657036"/>
            <a:ext cx="2808312" cy="483209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Changes of state are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physical changes </a:t>
            </a:r>
            <a:r>
              <a:rPr lang="en-GB" sz="2400" b="1" dirty="0"/>
              <a:t>not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/>
              <a:t>chemical changes.</a:t>
            </a:r>
          </a:p>
          <a:p>
            <a:r>
              <a:rPr lang="en-GB" sz="2400" dirty="0"/>
              <a:t>The change can be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reversed</a:t>
            </a:r>
            <a:r>
              <a:rPr lang="en-GB" sz="2400" dirty="0"/>
              <a:t> in a physical change so the material recovers its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original properties</a:t>
            </a:r>
            <a:r>
              <a:rPr lang="en-GB" sz="2400" dirty="0"/>
              <a:t>.</a:t>
            </a:r>
          </a:p>
          <a:p>
            <a:r>
              <a:rPr lang="en-GB" sz="2400" dirty="0"/>
              <a:t>This does not happen with a chemical change.</a:t>
            </a:r>
          </a:p>
          <a:p>
            <a:endParaRPr lang="en-GB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FFAD2-27C6-4A39-9E66-DFFB66CD57C2}"/>
              </a:ext>
            </a:extLst>
          </p:cNvPr>
          <p:cNvSpPr txBox="1"/>
          <p:nvPr/>
        </p:nvSpPr>
        <p:spPr>
          <a:xfrm>
            <a:off x="2843807" y="5272511"/>
            <a:ext cx="338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The arrows show the direction in change of state.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07F8C6-6DF6-4BD9-A67E-C2DF61F04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0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57"/>
    </mc:Choice>
    <mc:Fallback>
      <p:transition spd="slow" advTm="5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143" y="82930"/>
            <a:ext cx="8436859" cy="657041"/>
          </a:xfrm>
        </p:spPr>
        <p:txBody>
          <a:bodyPr>
            <a:noAutofit/>
          </a:bodyPr>
          <a:lstStyle/>
          <a:p>
            <a:pPr marL="342900" marR="0" lvl="1" algn="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chemeClr val="accent6"/>
                </a:solidFill>
              </a:rPr>
              <a:t>Changes of state and the particle model –Density of materials</a:t>
            </a:r>
            <a:endParaRPr lang="en-GB" sz="2000" b="1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E06A3-0F9F-487E-A2AC-CD368BE5D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" y="1700808"/>
            <a:ext cx="2806466" cy="3240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A177B9-55EB-4DBB-B815-605A814E63F7}"/>
              </a:ext>
            </a:extLst>
          </p:cNvPr>
          <p:cNvSpPr txBox="1"/>
          <p:nvPr/>
        </p:nvSpPr>
        <p:spPr>
          <a:xfrm>
            <a:off x="2195737" y="836712"/>
            <a:ext cx="525658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Finding the density of an irregular object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B36E3-1EAB-4D6D-A2EA-518854407A86}"/>
              </a:ext>
            </a:extLst>
          </p:cNvPr>
          <p:cNvSpPr txBox="1"/>
          <p:nvPr/>
        </p:nvSpPr>
        <p:spPr>
          <a:xfrm>
            <a:off x="2795372" y="1700808"/>
            <a:ext cx="601862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 find the density of an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irregular </a:t>
            </a:r>
            <a:r>
              <a:rPr lang="en-GB" sz="2400" dirty="0"/>
              <a:t>shaped object, you need to determine its volume.</a:t>
            </a:r>
          </a:p>
          <a:p>
            <a:r>
              <a:rPr lang="en-GB" sz="2400" dirty="0"/>
              <a:t>To do this, it is placed in a known volume of water and the amount of water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displaced</a:t>
            </a:r>
            <a:r>
              <a:rPr lang="en-GB" sz="2400" dirty="0"/>
              <a:t> equals the volume of the object.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    </a:t>
            </a:r>
            <a:r>
              <a:rPr lang="en-GB" sz="1900" dirty="0"/>
              <a:t>Piece of</a:t>
            </a:r>
            <a:r>
              <a:rPr lang="en-GB" sz="1900" b="1" dirty="0">
                <a:solidFill>
                  <a:schemeClr val="accent6">
                    <a:lumMod val="75000"/>
                  </a:schemeClr>
                </a:solidFill>
              </a:rPr>
              <a:t> granite </a:t>
            </a:r>
            <a:r>
              <a:rPr lang="en-GB" sz="1900" dirty="0"/>
              <a:t>stone with a mass of 13.5 g (0.0135 kg)</a:t>
            </a:r>
          </a:p>
          <a:p>
            <a:r>
              <a:rPr lang="en-GB" sz="1900" dirty="0"/>
              <a:t>			     </a:t>
            </a:r>
          </a:p>
          <a:p>
            <a:r>
              <a:rPr lang="en-GB" sz="1900" dirty="0"/>
              <a:t>		 Volume = 0.000005 m</a:t>
            </a:r>
            <a:r>
              <a:rPr lang="en-GB" sz="2000" b="1" baseline="30000" dirty="0"/>
              <a:t>3 </a:t>
            </a:r>
            <a:r>
              <a:rPr lang="en-GB" sz="1900" dirty="0"/>
              <a:t>	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FB6101-1AD8-4E7C-BC95-4B397C8BB58B}"/>
              </a:ext>
            </a:extLst>
          </p:cNvPr>
          <p:cNvCxnSpPr>
            <a:cxnSpLocks/>
          </p:cNvCxnSpPr>
          <p:nvPr/>
        </p:nvCxnSpPr>
        <p:spPr>
          <a:xfrm flipH="1">
            <a:off x="2339752" y="4005064"/>
            <a:ext cx="612068" cy="49651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Left Brace 11">
            <a:extLst>
              <a:ext uri="{FF2B5EF4-FFF2-40B4-BE49-F238E27FC236}">
                <a16:creationId xmlns:a16="http://schemas.microsoft.com/office/drawing/2014/main" id="{EDE38B68-D82D-41C4-B7D6-96732E6AA5BA}"/>
              </a:ext>
            </a:extLst>
          </p:cNvPr>
          <p:cNvSpPr/>
          <p:nvPr/>
        </p:nvSpPr>
        <p:spPr>
          <a:xfrm>
            <a:off x="1891796" y="3055314"/>
            <a:ext cx="210889" cy="21602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6B368-460C-4CE6-B624-0513F024F716}"/>
              </a:ext>
            </a:extLst>
          </p:cNvPr>
          <p:cNvSpPr txBox="1"/>
          <p:nvPr/>
        </p:nvSpPr>
        <p:spPr>
          <a:xfrm>
            <a:off x="1043608" y="2470829"/>
            <a:ext cx="1059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Increase in water level = volume of granite</a:t>
            </a:r>
          </a:p>
          <a:p>
            <a:r>
              <a:rPr lang="en-GB" sz="1600" b="1" dirty="0"/>
              <a:t>(5 cm</a:t>
            </a:r>
            <a:r>
              <a:rPr lang="en-GB" sz="1600" b="1" baseline="30000" dirty="0"/>
              <a:t>3</a:t>
            </a:r>
            <a:r>
              <a:rPr lang="en-GB" sz="1600" b="1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A0702B-A1FC-4949-9A11-AF12BC9EE118}"/>
              </a:ext>
            </a:extLst>
          </p:cNvPr>
          <p:cNvSpPr txBox="1"/>
          <p:nvPr/>
        </p:nvSpPr>
        <p:spPr>
          <a:xfrm>
            <a:off x="707141" y="5208154"/>
            <a:ext cx="777686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Density of granite =     </a:t>
            </a:r>
            <a:r>
              <a:rPr lang="en-GB" sz="2400" u="sng" dirty="0"/>
              <a:t>  0.0135 kg  </a:t>
            </a:r>
            <a:r>
              <a:rPr lang="en-GB" sz="2400" dirty="0"/>
              <a:t>       = 2 690 kg/m</a:t>
            </a:r>
            <a:r>
              <a:rPr lang="en-GB" sz="2400" b="1" baseline="30000" dirty="0"/>
              <a:t>3</a:t>
            </a:r>
            <a:r>
              <a:rPr lang="en-GB" sz="2400" dirty="0"/>
              <a:t> </a:t>
            </a:r>
          </a:p>
          <a:p>
            <a:r>
              <a:rPr lang="en-GB" sz="2400" dirty="0"/>
              <a:t>		              0.000005 m</a:t>
            </a:r>
            <a:r>
              <a:rPr lang="en-GB" sz="2400" b="1" baseline="30000" dirty="0"/>
              <a:t>3</a:t>
            </a:r>
            <a:r>
              <a:rPr lang="en-GB" dirty="0"/>
              <a:t>	   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8E274BD-E8CF-4838-B419-B748A3C65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8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40"/>
    </mc:Choice>
    <mc:Fallback>
      <p:transition spd="slow" advTm="47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2528" y="0"/>
            <a:ext cx="8458200" cy="749300"/>
          </a:xfrm>
        </p:spPr>
        <p:txBody>
          <a:bodyPr/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Practical procedure: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Densities</a:t>
            </a:r>
          </a:p>
        </p:txBody>
      </p:sp>
      <p:sp>
        <p:nvSpPr>
          <p:cNvPr id="9" name="Flowchart: Process 8">
            <a:hlinkClick r:id="rId5"/>
          </p:cNvPr>
          <p:cNvSpPr/>
          <p:nvPr/>
        </p:nvSpPr>
        <p:spPr>
          <a:xfrm>
            <a:off x="1016230" y="3214495"/>
            <a:ext cx="2536804" cy="840259"/>
          </a:xfrm>
          <a:prstGeom prst="flowChartProcess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Video 2</a:t>
            </a:r>
          </a:p>
        </p:txBody>
      </p:sp>
      <p:sp>
        <p:nvSpPr>
          <p:cNvPr id="13" name="Flowchart: Process 12">
            <a:hlinkClick r:id="rId6"/>
          </p:cNvPr>
          <p:cNvSpPr/>
          <p:nvPr/>
        </p:nvSpPr>
        <p:spPr>
          <a:xfrm>
            <a:off x="1016230" y="1771833"/>
            <a:ext cx="2536804" cy="840259"/>
          </a:xfrm>
          <a:prstGeom prst="flowChartProcess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Video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25" y="944405"/>
            <a:ext cx="2256645" cy="2074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0" b="74891"/>
          <a:stretch/>
        </p:blipFill>
        <p:spPr>
          <a:xfrm>
            <a:off x="4260792" y="3327037"/>
            <a:ext cx="2117690" cy="84025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EFDC8F-DE24-432F-ACBC-11C2C176B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18"/>
    </mc:Choice>
    <mc:Fallback>
      <p:transition spd="slow" advTm="27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49" x="2036763" y="2097088"/>
          <p14:tracePt t="899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80728"/>
            <a:ext cx="471601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QuestionIT!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Changes of state and the particle model</a:t>
            </a:r>
          </a:p>
          <a:p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Density of materials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Changes of state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1960" y="886544"/>
            <a:ext cx="4914900" cy="5638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33E8E3-7B3C-478B-9222-A80D967BD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55"/>
    </mc:Choice>
    <mc:Fallback>
      <p:transition spd="slow" advTm="22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8028384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Changes of state and the particle model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630" y="599567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400" dirty="0"/>
              <a:t>Why is it incorrect to say iron is heavier than wood?</a:t>
            </a:r>
          </a:p>
          <a:p>
            <a:r>
              <a:rPr lang="en-GB" sz="2400" dirty="0">
                <a:solidFill>
                  <a:srgbClr val="00B050"/>
                </a:solidFill>
              </a:rPr>
              <a:t>        </a:t>
            </a:r>
          </a:p>
          <a:p>
            <a:r>
              <a:rPr lang="en-GB" sz="2400" dirty="0">
                <a:solidFill>
                  <a:srgbClr val="00B050"/>
                </a:solidFill>
              </a:rPr>
              <a:t>        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2. Water has a density of 1000 kg/m</a:t>
            </a:r>
            <a:r>
              <a:rPr lang="en-GB" sz="2400" b="1" baseline="30000" dirty="0"/>
              <a:t>3</a:t>
            </a:r>
            <a:r>
              <a:rPr lang="en-GB" sz="2400" dirty="0"/>
              <a:t>. A piece of rubber has a density</a:t>
            </a:r>
          </a:p>
          <a:p>
            <a:r>
              <a:rPr lang="en-GB" sz="2400" dirty="0"/>
              <a:t>     of 1024 kg/m</a:t>
            </a:r>
            <a:r>
              <a:rPr lang="en-GB" sz="2400" b="1" baseline="30000" dirty="0"/>
              <a:t>3</a:t>
            </a:r>
            <a:r>
              <a:rPr lang="en-GB" sz="2400" dirty="0"/>
              <a:t>. Explain what would happen if the rubber was put in</a:t>
            </a:r>
          </a:p>
          <a:p>
            <a:r>
              <a:rPr lang="en-GB" sz="2400" dirty="0"/>
              <a:t>     a pool of water? </a:t>
            </a:r>
          </a:p>
          <a:p>
            <a:r>
              <a:rPr lang="en-GB" sz="2400" dirty="0"/>
              <a:t>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 </a:t>
            </a:r>
          </a:p>
          <a:p>
            <a:pPr lvl="0"/>
            <a:r>
              <a:rPr lang="en-GB" sz="2400" dirty="0"/>
              <a:t>3. This “ready-mix” concrete waggon contains </a:t>
            </a:r>
          </a:p>
          <a:p>
            <a:pPr lvl="0"/>
            <a:r>
              <a:rPr lang="en-GB" sz="2400" dirty="0"/>
              <a:t>     9600 kg of concrete. If the density of the</a:t>
            </a:r>
          </a:p>
          <a:p>
            <a:pPr lvl="0"/>
            <a:r>
              <a:rPr lang="en-GB" sz="2400" dirty="0"/>
              <a:t>     concrete is 2400 kg/m</a:t>
            </a:r>
            <a:r>
              <a:rPr lang="en-GB" sz="2400" b="1" baseline="30000" dirty="0"/>
              <a:t>3</a:t>
            </a:r>
            <a:r>
              <a:rPr lang="en-GB" sz="2400" dirty="0"/>
              <a:t>, what volume of </a:t>
            </a:r>
          </a:p>
          <a:p>
            <a:pPr lvl="0"/>
            <a:r>
              <a:rPr lang="en-GB" sz="2400" dirty="0"/>
              <a:t>     concrete does the waggon contain?</a:t>
            </a:r>
          </a:p>
          <a:p>
            <a:pPr lvl="0"/>
            <a:r>
              <a:rPr lang="en-GB" sz="2400" dirty="0"/>
              <a:t> 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  <a:p>
            <a:pPr lvl="0"/>
            <a:r>
              <a:rPr lang="en-GB" sz="2400" b="1" dirty="0">
                <a:solidFill>
                  <a:srgbClr val="00B050"/>
                </a:solidFill>
              </a:rPr>
              <a:t>                           </a:t>
            </a:r>
            <a:endParaRPr lang="en-GB" sz="2400" b="1" baseline="30000" dirty="0">
              <a:solidFill>
                <a:srgbClr val="00B050"/>
              </a:solidFill>
            </a:endParaRPr>
          </a:p>
          <a:p>
            <a:pPr lvl="0"/>
            <a:r>
              <a:rPr lang="en-GB" sz="2400" b="1" dirty="0">
                <a:solidFill>
                  <a:srgbClr val="00B050"/>
                </a:solidFill>
              </a:rPr>
              <a:t>                         </a:t>
            </a:r>
            <a:endParaRPr lang="en-GB" sz="1600" b="1" baseline="30000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8332B-D9CC-4DD2-B275-7D2CF6C97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49501"/>
            <a:ext cx="2143125" cy="21431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7C91B2-FB95-4A99-B013-52851718C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0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835"/>
    </mc:Choice>
    <mc:Fallback>
      <p:transition spd="slow" advTm="330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489A17B-A778-43E8-8CAD-39AF0ABD1C3C}" vid="{5B90DF28-B678-4AF8-820C-D210C98786D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IXL Sci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99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XL Sci" id="{2CFE4A30-D880-BA4E-B779-8E17F61ECAC9}" vid="{3D4DF9ED-AD7F-6943-859C-106C4E33968D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25292</TotalTime>
  <Words>1412</Words>
  <Application>Microsoft Office PowerPoint</Application>
  <PresentationFormat>On-screen Show (4:3)</PresentationFormat>
  <Paragraphs>155</Paragraphs>
  <Slides>12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Beirut</vt:lpstr>
      <vt:lpstr>Calibri</vt:lpstr>
      <vt:lpstr>Calibri Light</vt:lpstr>
      <vt:lpstr>Gill Sans</vt:lpstr>
      <vt:lpstr>Lato Medium</vt:lpstr>
      <vt:lpstr>News Gothic MT</vt:lpstr>
      <vt:lpstr>1_Office Theme</vt:lpstr>
      <vt:lpstr>Custom Design</vt:lpstr>
      <vt:lpstr>PIXL Sci</vt:lpstr>
      <vt:lpstr>2_Office Theme</vt:lpstr>
      <vt:lpstr>PowerPoint Presentation</vt:lpstr>
      <vt:lpstr>Changes of state and the particle model –  Density of materials</vt:lpstr>
      <vt:lpstr>     Changes of state and the particle model –  Density of materials</vt:lpstr>
      <vt:lpstr>Internal energy and energy transfers – Internal energy </vt:lpstr>
      <vt:lpstr>Changes of state and the particle model – Changes of state</vt:lpstr>
      <vt:lpstr>Changes of state and the particle model –Density of materials</vt:lpstr>
      <vt:lpstr>Practical procedure: Densities</vt:lpstr>
      <vt:lpstr>PowerPoint Presentation</vt:lpstr>
      <vt:lpstr>Changes of state and the particle model – AnswerIT</vt:lpstr>
      <vt:lpstr>Changes of state and the particle model – AnswerIT</vt:lpstr>
      <vt:lpstr>Changes of state and the particle model – AnswerIT</vt:lpstr>
      <vt:lpstr>Changes of state and the particle model – AnswerIT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zarina shaffi</dc:creator>
  <cp:lastModifiedBy>C Cheney</cp:lastModifiedBy>
  <cp:revision>442</cp:revision>
  <cp:lastPrinted>2017-05-23T14:15:43Z</cp:lastPrinted>
  <dcterms:created xsi:type="dcterms:W3CDTF">2016-03-05T09:38:04Z</dcterms:created>
  <dcterms:modified xsi:type="dcterms:W3CDTF">2021-01-04T13:21:46Z</dcterms:modified>
</cp:coreProperties>
</file>