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ink/inkAction1.xml" ContentType="application/vnd.ms-office.inkAction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Action2.xml" ContentType="application/vnd.ms-office.inkAction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7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8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1-04T20:56:41.5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5158">
    <iact:property name="dataType"/>
    <iact:actionData xml:id="d0">
      <inkml:trace xmlns:inkml="http://www.w3.org/2003/InkML" xml:id="stk0" contextRef="#ctx0" brushRef="#br0">13242 5784 0,'-26'51'344,"26"-26"-337,0 1 1,-25-26-2,25 25 7,-25 0-6,-1 1 7,26-1 2,0 0-10,0 26 2,-25-25 6,25-1-6,0 0 6,-51-25-7,51 26 8,0-1-8,-25 0 0,25 1 1,0-1 0,0 0-1,0 1 1,0-1 123,-26 1-124,26-1 0,0 0 0,0 1 0,0-1 1,0 0 1,0 1 5,0-1 7,0 1 1,0-1-7,0 26 6,0-26-13,0 0 6,0 1 1,26-26-7,24 25-1,-24-25 0,-26 25 0,25-25 0,1 0 1,-1 0 4,-25 26-10,25-26 7,1 51-2,-1-51 0,0 0 0,1 0 0,-1 0 1,0 0-1,1 0 0,-1 0 9,1 0-9,-1 0 0,0 0 7,1 0-7,-1 0 1,0 0 7,1 0-8,-1 0-1,1 0 10,-1 0-9,0 0 15,1 0-1,-1-26 2,0 1-16,1 25 0,-26-26 1,25 1-2,-25 0 3,25-1 4,-25 1-6,0-26 0,26 1 1,-26 24 9,0 1-12,0-1 3,0 1 6,0-26-5,0 26-4,0-26 11,0 26-9,0-1 7,0 1-6,0-26-1,0 26 1,0 0-1,0-1 1,0 1-2,0 0 9,0-1-1,-26 26 3,26-51-11,-25 51 9,0 0-9,25-25 2,0 0-1,-26-1 1,1 1-1,0 25-1,-1 0 2,26-25 6,-50-1-6,24 26-1,1-25 24,-1 0 12,1 25-28,0 0-1,-1-26 15,1 26-21,0 0 6,-1 0 1,1 0 21,-1 0-28,1 0-1,-26 0 15,26 0-14,0 0-1,-1 0 14,1 0-5,0 0-10,-1 0 9,1 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1-04T20:56:41.55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64689">
    <iact:property name="dataType"/>
    <iact:actionData xml:id="d0">
      <inkml:trace xmlns:inkml="http://www.w3.org/2003/InkML" xml:id="stk0" contextRef="#ctx0" brushRef="#br0">21968 8245 0,'-25'50'163,"0"1"-153,25-25-3,0 24-2,0 26-2,0-25 3,0 0 1,0-26 8,0 1-7,0-1-2,0 0 3,0 1-3,0-1 2,0 0 0,0 1 6,0-1-8,0 0 2,25-25 0,0 51 0,1-25-2,-26-1 1,25 0 8,0 1-8,1-26 1,-26 25 0,25-25-2,26 0 10,-51 25-10,25-25 68,-50 0 203,0 0-270,-1 0 1,1 0 7,-26-25-8,0 25 8,26 0-9,0 0 2,-1 0 7,1-51 321,25 26-330,0 0 2,-26-1 0,26 1-1</inkml:trace>
    </iact:actionData>
  </iact:action>
  <iact:action type="add" startTime="68528">
    <iact:property name="dataType" value="strokeEraser"/>
    <iact:actionData xml:id="d1">
      <inkml:trace xmlns:inkml="http://www.w3.org/2003/InkML" xml:id="stk1" contextRef="#ctx0" brushRef="#br1">29148 13216 0,'0'76'212,"-25"25"-206,-1 102 2,1-76-1,25 25 1,0-76-2,0 0 2,0 26-1,0-26 0,0-51 1,0 52-1,0-27 1,0-24-2,0-1 2,0 0 7,0 1-7,0-1-2,0-101 104,25-127-103,-25 51 0,0-26 1,0 77-1,0-51 0,0 50 1,0-50-1,0 51 1,0-1-1,0-76 0,0-75 0,0 151 0,0-24 1,0 24-1,0 51 0,0-25 1,0 51 6,0 50 212,26 102-218,-26-25 0,25 24-1,-25-75 0,0 25 1,0-25-1,0-26 7,0 1-6,0-1-1</inkml:trace>
    </iact:actionData>
  </iact:action>
  <iact:action type="remove" startTime="70052">
    <iact:property name="style" value="instant"/>
    <iact:actionData xml:id="d2" ref="#d0"/>
  </iact:action>
  <iact:action type="add" startTime="70065">
    <iact:property name="dataType" value="strokeEraser"/>
    <iact:actionData xml:id="d3">
      <inkml:trace xmlns:inkml="http://www.w3.org/2003/InkML" xml:id="stk2" contextRef="#ctx0" brushRef="#br1">29300 13038 0,'0'26'213,"0"24"-199,0-24 66,26-1-51,-1-25-14,0 25 8,1-25-2</inkml:trace>
    </iact:actionData>
  </iact:action>
  <iact:action type="add" startTime="74809">
    <iact:property name="dataType"/>
    <iact:actionData xml:id="d4">
      <inkml:trace xmlns:inkml="http://www.w3.org/2003/InkML" xml:id="stk3" contextRef="#ctx0" brushRef="#br0">31938 7839 0,'-51'0'147,"26"0"-139,-26 0-1,0 0-1,-25 0 3,26 0-3,24 0 1,1 0 1,0 0-1,-1 0 0,1 0 0,-1 0 1,1 0-1,0 0 7,-26 25-6,26 1 0,-26-26-2,25 0 1,-24 25 1,24 0-1,1 1 1,0-1-1,-1 0 0,-50 1 0,51-1 1,-1 0 0,1-25-1,-26 26 0,-25-1 0,76 1 1,-51-26-1,26 0 0,-26 25 0,51 0 1,-25 26-1,-26-51 0,26 25 1,0-25 7,-1 0-9,1 26 2,-1-1-1,26 1 0,-25-26 1,-51 0 0,76 25-2,-51 0 1,26 26 1,-1-26 0,-24 1-1,-1-1 9,0 0-11,1 1 3,50-1 0,-51 1-2,25 50 3,-24-26-3,24 1 2,1 0-2,0 25 2,-1-25 0,1-1-1,-1 1 0,1-25 1,0 50-1,25-26 0,0 1 1,0 0-2,0 0 2,0-1 0,0 1-2,0 0 2,0 25 7,0-51-9,25 1 3,0-1-3,1 26 3,25-1-3,-1 26 2,26-50-1,-50-1 1,25 1-2,-1-1 1,-24 0 1,50-25 0,-51 26-2,26 24 2,0-50-1,25 26 1,-26-26-2,-24 0 3,50 0-2,-25 25-1,25-25 2,-26 0-1,1 0 1,-25 0-1,-1 0 1,51 0-2,-51 0 9,26 0-6,-25 0-3,-1 0 2,26 0-1,-1 0 0,-24 0 0,24 0 0,1 0 1,25 0-1,-25 0 7,-26 0-6,26-25 0,0 25-1,0-26 0,-1 26 1,1-25-1,-26 25-1,26-25 2,0-1-1,-26 26 1,1 0-1,-1-25 0,0 0 8,1 25-8,-1 0 1,1 0 6,-1-26 1,0 1-8,1-26 0,-1 26 9,26-1-9,-26 1-1,-25-26 2,25 51-1,1-25 0,-1-26 1,1 0-1,-1 26 1,-25 0-2,0-26 2,0-25-1,51 25 1,-51 0 7,0 1-9,25-26 2,-25 25-1,0 26 0,0-26 1,0 0-1,0-25 0,0 25 10,0 0-12,0 26 3,0-26-1,0 1 1,0 24-2,0 1 2,0 0 0,0-1-2,0 1 1,0-26 10,0 0-11,0 26 9,0 0-7,0-1-2,0 1 2,0-26-2,0 26 2,0-1-2,0 1 3,0 0-2,0-1 1,0 1-3,-25 25 3,25-25 1,0-26-2,-26 25 0,1 1 14,25 0 47,-25-1-47,-1 26-7,1-25 0,25 0 1,-26 25-8,-24-26 15,24 26-6,1-25-2,0 25-7,-1 0 8,1 0-8,0 0 16,-1 0-17,1 0 2,-1 0 14,1 0-15,0 0 1,-1 0 13,-24 0 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FD904-7647-49CA-B5D9-35261E99E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80B6F9-7EAB-48DB-BAD5-29A3960D9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832DF-69B5-4652-9DE8-ED81F7C54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A5089-C8F4-4B2D-B572-20838C2C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722AC-0673-44CB-8264-9F08E5A7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5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DFB59-69F3-46F6-A485-555FDD47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DB5D7-9DFD-4D01-A8B8-14EECB83A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6EC00-3118-4C5E-9264-FFB84A30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2673A-A71A-4C8D-B339-DE1F2B4A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617F1-9929-4473-B688-48787682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1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4CB4F6-9889-43D4-998C-7642BBD6D9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1BF85-9ED4-4F4E-AD42-8A809C1DD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C035-B7AB-422A-9A40-1AD7E3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CA349-35D4-4E8C-AF9D-816BDB25E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B4BC8-E784-4E82-9492-DE0DC3B4F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80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2992-76CD-4184-8EEB-CB664CB4A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26D48-1A14-4130-8F7C-BFAF87190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EB0D7-ED70-4E0F-9111-D9AAA96C8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37503-ABE1-43C7-95EB-FB91FA90C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888A-92B7-4F28-9167-11210CA8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31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E3985-8D8E-4277-BF8F-494521F3E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7CE06-9C02-49B8-91CD-9FFF654A7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BE37B-5EF2-4482-A845-5395866E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82260-EB19-432E-B77B-4F0CFC1A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CBDB8-DB08-43AA-9758-EBBD5E93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53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CB404-570A-42D1-81E3-8A7EE09A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9F578-631F-4EC5-94C3-82F7C0CBD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D17FC-841D-4F5A-A358-FA2C1B524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DC24C-881B-4E70-B3BC-D02E61A8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C966D-0E68-4CE3-8943-47FA0DA9C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D3561-1368-48BD-B915-49297D5A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97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AC8DF-52B1-499B-955E-5C6288AD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40497-763C-439A-B76D-2762BC4EC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8EC19-B13F-423A-B385-B8FE938FD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81288E-E0B7-43E1-8390-A043BE86F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D81786-DA9F-48AA-8E91-D1FBDDAC83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01A82-272A-4B54-8C32-79E8D199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4E608-AE84-4399-86B6-0811A9DFC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ADF9A3-3A6E-43A0-920B-7CF627A7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06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BD61-6E23-4327-ACA8-F01F7E2B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D8AAD-8566-4568-8986-CD479B5F8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19523-0C25-4BFE-9CEA-DE311487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F076F-882E-463B-AA13-355CC0F6A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17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6E445-D751-4D56-9454-FBBD357C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7CEC91-54FD-45EB-B546-743347C2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4C560-783C-4B4A-ADF8-D8C54995A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71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9E676-CF81-4CFD-8FF0-661ED233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1157D-60A4-4365-B77A-A2B19773F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638F5-D150-4CAE-8D31-8040000D3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71BA8-8456-4430-B5B7-9532061F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89A4F-1CF0-42D8-93B1-62C99674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EBFE4-4EC7-43D0-8832-465423F4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86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84D3B-5667-433E-AF8E-D99D57AAA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1DB601-90F4-4E3B-9317-6F2643759E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DAAD1-6BDA-4624-9572-DFFE92E64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0A716-4CA3-4A2B-AAE2-822E1E8C5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E6836-CF09-44DD-AAB7-822C365D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086ED-9376-43E7-8D9A-BC46E34D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35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DF2BE-14B8-4F97-8541-C0916EDDB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DAC13-5428-463A-BFEB-6DC2D8C7F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22814-454F-4898-8F65-CA56B80D7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4037B-008E-4D36-B7EB-72DBAD5BAB69}" type="datetimeFigureOut">
              <a:rPr lang="en-GB" smtClean="0"/>
              <a:t>04/01/2021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B97F4-2432-47E7-A953-378B94856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FC9CC-F65C-4F9B-AE87-A0DEDEFF5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40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rgbClr val="BA8CDC"/>
          </a:solidFill>
        </p:spPr>
        <p:txBody>
          <a:bodyPr>
            <a:normAutofit fontScale="90000"/>
          </a:bodyPr>
          <a:lstStyle/>
          <a:p>
            <a:r>
              <a:rPr lang="en-GB" dirty="0"/>
              <a:t>C4 – Chemical Changes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ED1830-7E37-4172-AB91-5FB1BAC9B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5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02"/>
    </mc:Choice>
    <mc:Fallback>
      <p:transition spd="slow" advTm="2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rgbClr val="BA8CDC"/>
          </a:solidFill>
        </p:spPr>
        <p:txBody>
          <a:bodyPr>
            <a:normAutofit/>
          </a:bodyPr>
          <a:lstStyle/>
          <a:p>
            <a:r>
              <a:rPr lang="en-GB" sz="4800" dirty="0"/>
              <a:t>Neutralisation with Alkalis and pH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60946-7574-4679-B8F1-359C0B2D9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5551" y="984672"/>
            <a:ext cx="9826305" cy="416289"/>
          </a:xfrm>
          <a:solidFill>
            <a:schemeClr val="accent4"/>
          </a:solidFill>
        </p:spPr>
        <p:txBody>
          <a:bodyPr anchor="ctr">
            <a:normAutofit lnSpcReduction="10000"/>
          </a:bodyPr>
          <a:lstStyle/>
          <a:p>
            <a:r>
              <a:rPr lang="en-GB" b="1" dirty="0"/>
              <a:t>Starter:</a:t>
            </a:r>
            <a:r>
              <a:rPr lang="en-GB" dirty="0"/>
              <a:t> Use the formulae of common ions to write formulae for these salts.</a:t>
            </a:r>
            <a:endParaRPr lang="en-GB" b="1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FEA0DD0-8A19-4CCF-9E98-04AC0FD9D61E}"/>
              </a:ext>
            </a:extLst>
          </p:cNvPr>
          <p:cNvGrpSpPr/>
          <p:nvPr/>
        </p:nvGrpSpPr>
        <p:grpSpPr>
          <a:xfrm>
            <a:off x="830510" y="1771614"/>
            <a:ext cx="7877671" cy="4527377"/>
            <a:chOff x="830510" y="1771614"/>
            <a:chExt cx="7877671" cy="452737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911890-8C20-468F-B284-16C9BBFD8955}"/>
                </a:ext>
              </a:extLst>
            </p:cNvPr>
            <p:cNvSpPr txBox="1"/>
            <p:nvPr/>
          </p:nvSpPr>
          <p:spPr>
            <a:xfrm>
              <a:off x="830510" y="1771615"/>
              <a:ext cx="2516523" cy="3477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lphaLcParenR"/>
              </a:pPr>
              <a:r>
                <a:rPr lang="en-GB" sz="2000" dirty="0"/>
                <a:t>Calcium chloride</a:t>
              </a:r>
              <a:br>
                <a:rPr lang="en-GB" sz="2000" dirty="0"/>
              </a:br>
              <a:br>
                <a:rPr lang="en-GB" sz="2000" dirty="0"/>
              </a:br>
              <a:br>
                <a:rPr lang="en-GB" sz="2000" dirty="0"/>
              </a:br>
              <a:br>
                <a:rPr lang="en-GB" sz="2000" dirty="0"/>
              </a:br>
              <a:endParaRPr lang="en-GB" sz="2000" dirty="0"/>
            </a:p>
            <a:p>
              <a:pPr marL="342900" indent="-342900">
                <a:buAutoNum type="alphaLcParenR"/>
              </a:pPr>
              <a:r>
                <a:rPr lang="en-GB" sz="2000" dirty="0"/>
                <a:t>Magnesium sulfate</a:t>
              </a:r>
              <a:br>
                <a:rPr lang="en-GB" sz="2000" dirty="0"/>
              </a:br>
              <a:br>
                <a:rPr lang="en-GB" sz="2000" dirty="0"/>
              </a:br>
              <a:br>
                <a:rPr lang="en-GB" sz="2000" dirty="0"/>
              </a:br>
              <a:br>
                <a:rPr lang="en-GB" sz="2000" dirty="0"/>
              </a:br>
              <a:endParaRPr lang="en-GB" sz="2000" dirty="0"/>
            </a:p>
            <a:p>
              <a:pPr marL="342900" indent="-342900">
                <a:buAutoNum type="alphaLcParenR"/>
              </a:pPr>
              <a:r>
                <a:rPr lang="en-GB" sz="2000" dirty="0"/>
                <a:t>Magnesium nitrate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78CB53-F432-4D7B-B877-6C54265935E6}"/>
                </a:ext>
              </a:extLst>
            </p:cNvPr>
            <p:cNvSpPr txBox="1"/>
            <p:nvPr/>
          </p:nvSpPr>
          <p:spPr>
            <a:xfrm>
              <a:off x="6168703" y="1771614"/>
              <a:ext cx="2539478" cy="3477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lphaLcParenR" startAt="4"/>
              </a:pPr>
              <a:r>
                <a:rPr lang="en-GB" sz="2000" dirty="0"/>
                <a:t>Sodium sulfate</a:t>
              </a:r>
              <a:br>
                <a:rPr lang="en-GB" sz="2000" dirty="0"/>
              </a:br>
              <a:br>
                <a:rPr lang="en-GB" sz="2000" dirty="0"/>
              </a:br>
              <a:br>
                <a:rPr lang="en-GB" sz="2000" dirty="0"/>
              </a:br>
              <a:br>
                <a:rPr lang="en-GB" sz="2000" dirty="0"/>
              </a:br>
              <a:endParaRPr lang="en-GB" sz="2000" dirty="0"/>
            </a:p>
            <a:p>
              <a:pPr marL="342900" indent="-342900">
                <a:buAutoNum type="alphaLcParenR" startAt="4"/>
              </a:pPr>
              <a:r>
                <a:rPr lang="en-GB" sz="2000" dirty="0"/>
                <a:t>Copper (II) sulfate</a:t>
              </a:r>
              <a:br>
                <a:rPr lang="en-GB" sz="2000" dirty="0"/>
              </a:br>
              <a:br>
                <a:rPr lang="en-GB" sz="2000" dirty="0"/>
              </a:br>
              <a:br>
                <a:rPr lang="en-GB" sz="2000" dirty="0"/>
              </a:br>
              <a:br>
                <a:rPr lang="en-GB" sz="2000" dirty="0"/>
              </a:br>
              <a:endParaRPr lang="en-GB" sz="2000" dirty="0"/>
            </a:p>
            <a:p>
              <a:pPr marL="342900" indent="-342900">
                <a:buAutoNum type="alphaLcParenR" startAt="4"/>
              </a:pPr>
              <a:r>
                <a:rPr lang="en-GB" sz="2000" dirty="0"/>
                <a:t>Copper (II) chloride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2F8F31C-436F-4888-85EF-8A272C567124}"/>
                </a:ext>
              </a:extLst>
            </p:cNvPr>
            <p:cNvGrpSpPr/>
            <p:nvPr/>
          </p:nvGrpSpPr>
          <p:grpSpPr>
            <a:xfrm>
              <a:off x="1255551" y="2576764"/>
              <a:ext cx="697684" cy="536896"/>
              <a:chOff x="3640822" y="2407640"/>
              <a:chExt cx="697684" cy="53689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45FB12F-9C5E-4C42-99E0-AE080D910970}"/>
                  </a:ext>
                </a:extLst>
              </p:cNvPr>
              <p:cNvSpPr/>
              <p:nvPr/>
            </p:nvSpPr>
            <p:spPr>
              <a:xfrm>
                <a:off x="4068661" y="2466363"/>
                <a:ext cx="260058" cy="13422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EC29D6F-62D2-42CA-A940-0CC60E340C64}"/>
                  </a:ext>
                </a:extLst>
              </p:cNvPr>
              <p:cNvSpPr/>
              <p:nvPr/>
            </p:nvSpPr>
            <p:spPr>
              <a:xfrm>
                <a:off x="4078448" y="2752987"/>
                <a:ext cx="260058" cy="13422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98B61F7-A713-419A-8CB1-6C46BD1B5E52}"/>
                  </a:ext>
                </a:extLst>
              </p:cNvPr>
              <p:cNvSpPr/>
              <p:nvPr/>
            </p:nvSpPr>
            <p:spPr>
              <a:xfrm>
                <a:off x="3640822" y="2407640"/>
                <a:ext cx="536896" cy="53689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Ca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2+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DFD98B9-7B60-4B46-9B33-54EB39A37FDD}"/>
                </a:ext>
              </a:extLst>
            </p:cNvPr>
            <p:cNvGrpSpPr/>
            <p:nvPr/>
          </p:nvGrpSpPr>
          <p:grpSpPr>
            <a:xfrm>
              <a:off x="1943448" y="2515537"/>
              <a:ext cx="597101" cy="372084"/>
              <a:chOff x="4198091" y="2589009"/>
              <a:chExt cx="597101" cy="372084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5C0980F7-8995-4F40-915F-774FA151690F}"/>
                  </a:ext>
                </a:extLst>
              </p:cNvPr>
              <p:cNvSpPr/>
              <p:nvPr/>
            </p:nvSpPr>
            <p:spPr>
              <a:xfrm>
                <a:off x="4198091" y="2706919"/>
                <a:ext cx="260058" cy="136264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60C81BE-6531-4ED0-8166-2CA94745EF77}"/>
                  </a:ext>
                </a:extLst>
              </p:cNvPr>
              <p:cNvSpPr/>
              <p:nvPr/>
            </p:nvSpPr>
            <p:spPr>
              <a:xfrm>
                <a:off x="4423108" y="2589009"/>
                <a:ext cx="372084" cy="372084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Cl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-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B829E20-8B83-4753-AD14-EFAA827DC948}"/>
                </a:ext>
              </a:extLst>
            </p:cNvPr>
            <p:cNvGrpSpPr/>
            <p:nvPr/>
          </p:nvGrpSpPr>
          <p:grpSpPr>
            <a:xfrm>
              <a:off x="1957602" y="2803271"/>
              <a:ext cx="597101" cy="372084"/>
              <a:chOff x="4212245" y="2876743"/>
              <a:chExt cx="597101" cy="372084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F43DA0E1-D2A4-45A8-BDBF-6398A3EFAC57}"/>
                  </a:ext>
                </a:extLst>
              </p:cNvPr>
              <p:cNvSpPr/>
              <p:nvPr/>
            </p:nvSpPr>
            <p:spPr>
              <a:xfrm>
                <a:off x="4212245" y="2994653"/>
                <a:ext cx="260058" cy="136264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215188B-6832-4D31-8544-3DB399E8ADC2}"/>
                  </a:ext>
                </a:extLst>
              </p:cNvPr>
              <p:cNvSpPr/>
              <p:nvPr/>
            </p:nvSpPr>
            <p:spPr>
              <a:xfrm>
                <a:off x="4437262" y="2876743"/>
                <a:ext cx="372084" cy="372084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Cl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-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88B7B9B-7D6B-4F6B-B31B-9D79CC9677AB}"/>
                </a:ext>
              </a:extLst>
            </p:cNvPr>
            <p:cNvGrpSpPr/>
            <p:nvPr/>
          </p:nvGrpSpPr>
          <p:grpSpPr>
            <a:xfrm>
              <a:off x="1270186" y="4114923"/>
              <a:ext cx="697684" cy="536896"/>
              <a:chOff x="3640822" y="2407640"/>
              <a:chExt cx="697684" cy="536896"/>
            </a:xfrm>
            <a:solidFill>
              <a:schemeClr val="bg1">
                <a:lumMod val="95000"/>
              </a:schemeClr>
            </a:solidFill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E83862C7-4C56-4EBD-AD27-D16FB01ACD42}"/>
                  </a:ext>
                </a:extLst>
              </p:cNvPr>
              <p:cNvSpPr/>
              <p:nvPr/>
            </p:nvSpPr>
            <p:spPr>
              <a:xfrm>
                <a:off x="4068661" y="2466363"/>
                <a:ext cx="260058" cy="13422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75C5359-664A-40B5-A4CC-BD58C452C950}"/>
                  </a:ext>
                </a:extLst>
              </p:cNvPr>
              <p:cNvSpPr/>
              <p:nvPr/>
            </p:nvSpPr>
            <p:spPr>
              <a:xfrm>
                <a:off x="4078448" y="2752987"/>
                <a:ext cx="260058" cy="13422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1C815C0-4892-4ACC-821F-17CDA6B6511B}"/>
                  </a:ext>
                </a:extLst>
              </p:cNvPr>
              <p:cNvSpPr/>
              <p:nvPr/>
            </p:nvSpPr>
            <p:spPr>
              <a:xfrm>
                <a:off x="3640822" y="2407640"/>
                <a:ext cx="536896" cy="536896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Mg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2+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AA1F3D-D64E-4F60-844C-565E6F835EC8}"/>
                </a:ext>
              </a:extLst>
            </p:cNvPr>
            <p:cNvGrpSpPr/>
            <p:nvPr/>
          </p:nvGrpSpPr>
          <p:grpSpPr>
            <a:xfrm>
              <a:off x="1958539" y="4114923"/>
              <a:ext cx="705763" cy="536896"/>
              <a:chOff x="3443962" y="2407640"/>
              <a:chExt cx="705763" cy="53689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7E12FDA-D173-41F2-A618-1382FB3FB5A0}"/>
                  </a:ext>
                </a:extLst>
              </p:cNvPr>
              <p:cNvSpPr/>
              <p:nvPr/>
            </p:nvSpPr>
            <p:spPr>
              <a:xfrm>
                <a:off x="3452840" y="2466363"/>
                <a:ext cx="260058" cy="13422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3964F01F-F2D4-4623-BE2E-78D5A5A4B729}"/>
                  </a:ext>
                </a:extLst>
              </p:cNvPr>
              <p:cNvSpPr/>
              <p:nvPr/>
            </p:nvSpPr>
            <p:spPr>
              <a:xfrm>
                <a:off x="3443962" y="2752987"/>
                <a:ext cx="260058" cy="13422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63342EC-7D8C-4090-9C29-8FF14FB2B211}"/>
                  </a:ext>
                </a:extLst>
              </p:cNvPr>
              <p:cNvSpPr/>
              <p:nvPr/>
            </p:nvSpPr>
            <p:spPr>
              <a:xfrm>
                <a:off x="3612829" y="2407640"/>
                <a:ext cx="536896" cy="536896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SO</a:t>
                </a:r>
                <a:r>
                  <a:rPr lang="en-GB" baseline="-25000" dirty="0">
                    <a:solidFill>
                      <a:schemeClr val="tx1"/>
                    </a:solidFill>
                  </a:rPr>
                  <a:t>4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2-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91ED35F-A57C-484B-817E-64172DF4B6E4}"/>
                </a:ext>
              </a:extLst>
            </p:cNvPr>
            <p:cNvGrpSpPr/>
            <p:nvPr/>
          </p:nvGrpSpPr>
          <p:grpSpPr>
            <a:xfrm>
              <a:off x="1188994" y="5700490"/>
              <a:ext cx="697684" cy="536896"/>
              <a:chOff x="3640822" y="2407640"/>
              <a:chExt cx="697684" cy="536896"/>
            </a:xfrm>
            <a:solidFill>
              <a:schemeClr val="bg1">
                <a:lumMod val="95000"/>
              </a:schemeClr>
            </a:solidFill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4E470739-FCE3-4CDC-9938-88E44E1794E0}"/>
                  </a:ext>
                </a:extLst>
              </p:cNvPr>
              <p:cNvSpPr/>
              <p:nvPr/>
            </p:nvSpPr>
            <p:spPr>
              <a:xfrm>
                <a:off x="4068661" y="2466363"/>
                <a:ext cx="260058" cy="13422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D4A88083-4FB2-4A47-AC7E-7C8CD4D5751C}"/>
                  </a:ext>
                </a:extLst>
              </p:cNvPr>
              <p:cNvSpPr/>
              <p:nvPr/>
            </p:nvSpPr>
            <p:spPr>
              <a:xfrm>
                <a:off x="4078448" y="2752987"/>
                <a:ext cx="260058" cy="13422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0754952-0749-4896-8BF8-1696FAEA74E6}"/>
                  </a:ext>
                </a:extLst>
              </p:cNvPr>
              <p:cNvSpPr/>
              <p:nvPr/>
            </p:nvSpPr>
            <p:spPr>
              <a:xfrm>
                <a:off x="3640822" y="2407640"/>
                <a:ext cx="536896" cy="536896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Mg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2+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61F5E81-A5AD-4B5C-8AAC-B5F37EDF4CFF}"/>
                </a:ext>
              </a:extLst>
            </p:cNvPr>
            <p:cNvGrpSpPr/>
            <p:nvPr/>
          </p:nvGrpSpPr>
          <p:grpSpPr>
            <a:xfrm>
              <a:off x="1886678" y="5641267"/>
              <a:ext cx="844523" cy="372084"/>
              <a:chOff x="4364645" y="3029143"/>
              <a:chExt cx="844523" cy="372084"/>
            </a:xfrm>
            <a:solidFill>
              <a:schemeClr val="accent5"/>
            </a:solidFill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70251950-0B95-4164-8257-1BC9D64E34DD}"/>
                  </a:ext>
                </a:extLst>
              </p:cNvPr>
              <p:cNvSpPr/>
              <p:nvPr/>
            </p:nvSpPr>
            <p:spPr>
              <a:xfrm>
                <a:off x="4364645" y="3147053"/>
                <a:ext cx="260058" cy="13626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E69226B-8390-4C9F-BE80-533A814CB94E}"/>
                  </a:ext>
                </a:extLst>
              </p:cNvPr>
              <p:cNvSpPr/>
              <p:nvPr/>
            </p:nvSpPr>
            <p:spPr>
              <a:xfrm>
                <a:off x="4589661" y="3029143"/>
                <a:ext cx="619507" cy="372084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NO</a:t>
                </a:r>
                <a:r>
                  <a:rPr lang="en-GB" baseline="-25000" dirty="0">
                    <a:solidFill>
                      <a:schemeClr val="tx1"/>
                    </a:solidFill>
                  </a:rPr>
                  <a:t>3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-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466CD60-B2BD-4F11-B4E6-1158FF34BFDE}"/>
                </a:ext>
              </a:extLst>
            </p:cNvPr>
            <p:cNvGrpSpPr/>
            <p:nvPr/>
          </p:nvGrpSpPr>
          <p:grpSpPr>
            <a:xfrm>
              <a:off x="1892002" y="5926907"/>
              <a:ext cx="844523" cy="372084"/>
              <a:chOff x="4364645" y="3029143"/>
              <a:chExt cx="844523" cy="372084"/>
            </a:xfrm>
            <a:solidFill>
              <a:schemeClr val="accent5"/>
            </a:solidFill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36E091A-CC30-4F9A-8FD5-EE6C0E29DB44}"/>
                  </a:ext>
                </a:extLst>
              </p:cNvPr>
              <p:cNvSpPr/>
              <p:nvPr/>
            </p:nvSpPr>
            <p:spPr>
              <a:xfrm>
                <a:off x="4364645" y="3147053"/>
                <a:ext cx="260058" cy="13626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4B7E3F4-F875-4EB1-BD19-0EF0C48F96AD}"/>
                  </a:ext>
                </a:extLst>
              </p:cNvPr>
              <p:cNvSpPr/>
              <p:nvPr/>
            </p:nvSpPr>
            <p:spPr>
              <a:xfrm>
                <a:off x="4589661" y="3029143"/>
                <a:ext cx="619507" cy="372084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NO</a:t>
                </a:r>
                <a:r>
                  <a:rPr lang="en-GB" baseline="-25000" dirty="0">
                    <a:solidFill>
                      <a:schemeClr val="tx1"/>
                    </a:solidFill>
                  </a:rPr>
                  <a:t>3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-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41786D-C32C-4E84-A95F-715AD7262D7B}"/>
                </a:ext>
              </a:extLst>
            </p:cNvPr>
            <p:cNvGrpSpPr/>
            <p:nvPr/>
          </p:nvGrpSpPr>
          <p:grpSpPr>
            <a:xfrm>
              <a:off x="7133055" y="2529715"/>
              <a:ext cx="705763" cy="536896"/>
              <a:chOff x="3443962" y="2407640"/>
              <a:chExt cx="705763" cy="53689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F87A8427-D103-420C-96AD-4407077CBF6D}"/>
                  </a:ext>
                </a:extLst>
              </p:cNvPr>
              <p:cNvSpPr/>
              <p:nvPr/>
            </p:nvSpPr>
            <p:spPr>
              <a:xfrm>
                <a:off x="3452840" y="2466363"/>
                <a:ext cx="260058" cy="13422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E4F3A8C-7D19-46E1-A714-3642DFAFC037}"/>
                  </a:ext>
                </a:extLst>
              </p:cNvPr>
              <p:cNvSpPr/>
              <p:nvPr/>
            </p:nvSpPr>
            <p:spPr>
              <a:xfrm>
                <a:off x="3443962" y="2752987"/>
                <a:ext cx="260058" cy="13422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DF877AC-87D5-495A-A3EA-BE2B1D8728A3}"/>
                  </a:ext>
                </a:extLst>
              </p:cNvPr>
              <p:cNvSpPr/>
              <p:nvPr/>
            </p:nvSpPr>
            <p:spPr>
              <a:xfrm>
                <a:off x="3612829" y="2407640"/>
                <a:ext cx="536896" cy="536896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SO</a:t>
                </a:r>
                <a:r>
                  <a:rPr lang="en-GB" baseline="-25000" dirty="0">
                    <a:solidFill>
                      <a:schemeClr val="tx1"/>
                    </a:solidFill>
                  </a:rPr>
                  <a:t>4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2-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B3BCB7B-B100-4B6F-BDF9-6BA1C2DDBB13}"/>
                </a:ext>
              </a:extLst>
            </p:cNvPr>
            <p:cNvGrpSpPr/>
            <p:nvPr/>
          </p:nvGrpSpPr>
          <p:grpSpPr>
            <a:xfrm>
              <a:off x="6534280" y="2452181"/>
              <a:ext cx="607653" cy="406737"/>
              <a:chOff x="3809100" y="2472719"/>
              <a:chExt cx="607653" cy="406737"/>
            </a:xfrm>
            <a:solidFill>
              <a:schemeClr val="bg1">
                <a:lumMod val="95000"/>
              </a:schemeClr>
            </a:solidFill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7C32D401-30B6-4759-88C6-D7A935012D58}"/>
                  </a:ext>
                </a:extLst>
              </p:cNvPr>
              <p:cNvSpPr/>
              <p:nvPr/>
            </p:nvSpPr>
            <p:spPr>
              <a:xfrm>
                <a:off x="4156695" y="2608976"/>
                <a:ext cx="260058" cy="13422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BE94160-6871-40CF-91BE-94B3D206B257}"/>
                  </a:ext>
                </a:extLst>
              </p:cNvPr>
              <p:cNvSpPr/>
              <p:nvPr/>
            </p:nvSpPr>
            <p:spPr>
              <a:xfrm>
                <a:off x="3809100" y="2472719"/>
                <a:ext cx="397391" cy="406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Na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+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9B03C69-B44A-42AC-8828-0681B570F0CA}"/>
                </a:ext>
              </a:extLst>
            </p:cNvPr>
            <p:cNvGrpSpPr/>
            <p:nvPr/>
          </p:nvGrpSpPr>
          <p:grpSpPr>
            <a:xfrm>
              <a:off x="6525402" y="2743425"/>
              <a:ext cx="607653" cy="406737"/>
              <a:chOff x="3809100" y="2472719"/>
              <a:chExt cx="607653" cy="406737"/>
            </a:xfrm>
            <a:solidFill>
              <a:schemeClr val="bg1">
                <a:lumMod val="95000"/>
              </a:schemeClr>
            </a:solidFill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DA6FB9F9-77EB-4D5C-A3F0-5DDDB09D5A88}"/>
                  </a:ext>
                </a:extLst>
              </p:cNvPr>
              <p:cNvSpPr/>
              <p:nvPr/>
            </p:nvSpPr>
            <p:spPr>
              <a:xfrm>
                <a:off x="4156695" y="2608976"/>
                <a:ext cx="260058" cy="13422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8232235-9A4D-4672-83CE-41C7D1980A1A}"/>
                  </a:ext>
                </a:extLst>
              </p:cNvPr>
              <p:cNvSpPr/>
              <p:nvPr/>
            </p:nvSpPr>
            <p:spPr>
              <a:xfrm>
                <a:off x="3809100" y="2472719"/>
                <a:ext cx="397391" cy="40673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Na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+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DF61B24-4EBB-49CC-97F5-22714C9F2E8F}"/>
                </a:ext>
              </a:extLst>
            </p:cNvPr>
            <p:cNvGrpSpPr/>
            <p:nvPr/>
          </p:nvGrpSpPr>
          <p:grpSpPr>
            <a:xfrm>
              <a:off x="7293044" y="4077563"/>
              <a:ext cx="705763" cy="536896"/>
              <a:chOff x="3443962" y="2407640"/>
              <a:chExt cx="705763" cy="536896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94706D6B-C0B3-4A0F-B592-4075CA53C959}"/>
                  </a:ext>
                </a:extLst>
              </p:cNvPr>
              <p:cNvSpPr/>
              <p:nvPr/>
            </p:nvSpPr>
            <p:spPr>
              <a:xfrm>
                <a:off x="3452840" y="2466363"/>
                <a:ext cx="260058" cy="13422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r>
                  <a:rPr lang="en-GB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C53FFC74-797B-494E-AA83-B1987312D014}"/>
                  </a:ext>
                </a:extLst>
              </p:cNvPr>
              <p:cNvSpPr/>
              <p:nvPr/>
            </p:nvSpPr>
            <p:spPr>
              <a:xfrm>
                <a:off x="3443962" y="2752987"/>
                <a:ext cx="260058" cy="13422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2EFE948-1977-46E1-A4D1-2E9277E1D75E}"/>
                  </a:ext>
                </a:extLst>
              </p:cNvPr>
              <p:cNvSpPr/>
              <p:nvPr/>
            </p:nvSpPr>
            <p:spPr>
              <a:xfrm>
                <a:off x="3612829" y="2407640"/>
                <a:ext cx="536896" cy="536896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SO</a:t>
                </a:r>
                <a:r>
                  <a:rPr lang="en-GB" baseline="-25000" dirty="0">
                    <a:solidFill>
                      <a:schemeClr val="tx1"/>
                    </a:solidFill>
                  </a:rPr>
                  <a:t>4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2-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A38F16A-98F1-46DD-BF03-2BECFC260759}"/>
                </a:ext>
              </a:extLst>
            </p:cNvPr>
            <p:cNvGrpSpPr/>
            <p:nvPr/>
          </p:nvGrpSpPr>
          <p:grpSpPr>
            <a:xfrm>
              <a:off x="6604238" y="4075214"/>
              <a:ext cx="697684" cy="536896"/>
              <a:chOff x="3640822" y="2407640"/>
              <a:chExt cx="697684" cy="536896"/>
            </a:xfrm>
            <a:solidFill>
              <a:srgbClr val="0070C0"/>
            </a:solidFill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9F9A9D48-9C0C-40E7-AC58-B779B1294612}"/>
                  </a:ext>
                </a:extLst>
              </p:cNvPr>
              <p:cNvSpPr/>
              <p:nvPr/>
            </p:nvSpPr>
            <p:spPr>
              <a:xfrm>
                <a:off x="4068661" y="2466363"/>
                <a:ext cx="260058" cy="13422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4F4F29AE-C31F-4035-8ADE-51AA4C84F661}"/>
                  </a:ext>
                </a:extLst>
              </p:cNvPr>
              <p:cNvSpPr/>
              <p:nvPr/>
            </p:nvSpPr>
            <p:spPr>
              <a:xfrm>
                <a:off x="4078448" y="2752987"/>
                <a:ext cx="260058" cy="13422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57106F75-38CA-40E9-A46E-847EDE6CB622}"/>
                  </a:ext>
                </a:extLst>
              </p:cNvPr>
              <p:cNvSpPr/>
              <p:nvPr/>
            </p:nvSpPr>
            <p:spPr>
              <a:xfrm>
                <a:off x="3640822" y="2407640"/>
                <a:ext cx="536896" cy="536896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Cu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2+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5777EB1-8654-4D73-8F8C-1FF1BB4B5627}"/>
                </a:ext>
              </a:extLst>
            </p:cNvPr>
            <p:cNvGrpSpPr/>
            <p:nvPr/>
          </p:nvGrpSpPr>
          <p:grpSpPr>
            <a:xfrm>
              <a:off x="6573951" y="5556394"/>
              <a:ext cx="697684" cy="536896"/>
              <a:chOff x="3640822" y="2407640"/>
              <a:chExt cx="697684" cy="536896"/>
            </a:xfrm>
            <a:solidFill>
              <a:srgbClr val="0070C0"/>
            </a:solidFill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26DE9BE7-D6AC-4E9C-9E9C-B18F15553A39}"/>
                  </a:ext>
                </a:extLst>
              </p:cNvPr>
              <p:cNvSpPr/>
              <p:nvPr/>
            </p:nvSpPr>
            <p:spPr>
              <a:xfrm>
                <a:off x="4068661" y="2466363"/>
                <a:ext cx="260058" cy="13422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C57CFE73-CB1A-4AE2-BC01-F70F2195C460}"/>
                  </a:ext>
                </a:extLst>
              </p:cNvPr>
              <p:cNvSpPr/>
              <p:nvPr/>
            </p:nvSpPr>
            <p:spPr>
              <a:xfrm>
                <a:off x="4078448" y="2752987"/>
                <a:ext cx="260058" cy="134224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5FAC306-0364-4DDB-84D8-25D721872156}"/>
                  </a:ext>
                </a:extLst>
              </p:cNvPr>
              <p:cNvSpPr/>
              <p:nvPr/>
            </p:nvSpPr>
            <p:spPr>
              <a:xfrm>
                <a:off x="3640822" y="2407640"/>
                <a:ext cx="536896" cy="536896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Cu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2+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1898E72-873E-4449-9013-3475ECF389B7}"/>
                </a:ext>
              </a:extLst>
            </p:cNvPr>
            <p:cNvGrpSpPr/>
            <p:nvPr/>
          </p:nvGrpSpPr>
          <p:grpSpPr>
            <a:xfrm>
              <a:off x="7272249" y="5499813"/>
              <a:ext cx="597101" cy="372084"/>
              <a:chOff x="4198091" y="2589009"/>
              <a:chExt cx="597101" cy="372084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53BCC59D-2CD1-4733-80B8-ED7C972A78B9}"/>
                  </a:ext>
                </a:extLst>
              </p:cNvPr>
              <p:cNvSpPr/>
              <p:nvPr/>
            </p:nvSpPr>
            <p:spPr>
              <a:xfrm>
                <a:off x="4198091" y="2706919"/>
                <a:ext cx="260058" cy="136264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D59F910-1FAD-433C-AA90-125D935DD5A2}"/>
                  </a:ext>
                </a:extLst>
              </p:cNvPr>
              <p:cNvSpPr/>
              <p:nvPr/>
            </p:nvSpPr>
            <p:spPr>
              <a:xfrm>
                <a:off x="4423108" y="2589009"/>
                <a:ext cx="372084" cy="372084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Cl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-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73A4F0F-75C3-465D-879A-B57C777F107B}"/>
                </a:ext>
              </a:extLst>
            </p:cNvPr>
            <p:cNvGrpSpPr/>
            <p:nvPr/>
          </p:nvGrpSpPr>
          <p:grpSpPr>
            <a:xfrm>
              <a:off x="7277072" y="5778216"/>
              <a:ext cx="597101" cy="372084"/>
              <a:chOff x="4212245" y="2876743"/>
              <a:chExt cx="597101" cy="372084"/>
            </a:xfrm>
          </p:grpSpPr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C9F8750D-BA4E-4BB5-9BCC-4AC757FCB8D1}"/>
                  </a:ext>
                </a:extLst>
              </p:cNvPr>
              <p:cNvSpPr/>
              <p:nvPr/>
            </p:nvSpPr>
            <p:spPr>
              <a:xfrm>
                <a:off x="4212245" y="2994653"/>
                <a:ext cx="260058" cy="136264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just"/>
                <a:r>
                  <a:rPr lang="en-GB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B4E517B8-6912-438F-BA34-DC2E2E420456}"/>
                  </a:ext>
                </a:extLst>
              </p:cNvPr>
              <p:cNvSpPr/>
              <p:nvPr/>
            </p:nvSpPr>
            <p:spPr>
              <a:xfrm>
                <a:off x="4437262" y="2876743"/>
                <a:ext cx="372084" cy="372084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Cl</a:t>
                </a:r>
                <a:r>
                  <a:rPr lang="en-GB" baseline="30000" dirty="0">
                    <a:solidFill>
                      <a:schemeClr val="tx1"/>
                    </a:solidFill>
                  </a:rPr>
                  <a:t>-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39DB2E0-1CCE-42E1-B14A-8B1581330FE2}"/>
                </a:ext>
              </a:extLst>
            </p:cNvPr>
            <p:cNvSpPr txBox="1"/>
            <p:nvPr/>
          </p:nvSpPr>
          <p:spPr>
            <a:xfrm>
              <a:off x="1170331" y="2087099"/>
              <a:ext cx="1178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Ca</a:t>
              </a:r>
              <a:r>
                <a:rPr lang="en-GB" baseline="30000" dirty="0"/>
                <a:t>+</a:t>
              </a:r>
              <a:r>
                <a:rPr lang="en-GB" dirty="0"/>
                <a:t> and Cl</a:t>
              </a:r>
              <a:r>
                <a:rPr lang="en-GB" baseline="30000" dirty="0"/>
                <a:t>-</a:t>
              </a:r>
              <a:endParaRPr lang="en-GB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3DD72F9-EC0D-46E5-B2FA-DEE3EF9CAF65}"/>
                </a:ext>
              </a:extLst>
            </p:cNvPr>
            <p:cNvSpPr txBox="1"/>
            <p:nvPr/>
          </p:nvSpPr>
          <p:spPr>
            <a:xfrm>
              <a:off x="1170331" y="3640290"/>
              <a:ext cx="1568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Mg</a:t>
              </a:r>
              <a:r>
                <a:rPr lang="en-GB" baseline="30000" dirty="0"/>
                <a:t>2+</a:t>
              </a:r>
              <a:r>
                <a:rPr lang="en-GB" dirty="0"/>
                <a:t> and SO</a:t>
              </a:r>
              <a:r>
                <a:rPr lang="en-GB" baseline="-25000" dirty="0"/>
                <a:t>4</a:t>
              </a:r>
              <a:r>
                <a:rPr lang="en-GB" baseline="30000" dirty="0"/>
                <a:t>2-</a:t>
              </a:r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FDC3FD2-FB88-4C8F-B80C-F94084D2AE30}"/>
                </a:ext>
              </a:extLst>
            </p:cNvPr>
            <p:cNvSpPr txBox="1"/>
            <p:nvPr/>
          </p:nvSpPr>
          <p:spPr>
            <a:xfrm>
              <a:off x="1178674" y="5165324"/>
              <a:ext cx="1532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Mg</a:t>
              </a:r>
              <a:r>
                <a:rPr lang="en-GB" baseline="30000" dirty="0"/>
                <a:t>2+</a:t>
              </a:r>
              <a:r>
                <a:rPr lang="en-GB" dirty="0"/>
                <a:t> and NO</a:t>
              </a:r>
              <a:r>
                <a:rPr lang="en-GB" baseline="-25000" dirty="0"/>
                <a:t>3</a:t>
              </a:r>
              <a:r>
                <a:rPr lang="en-GB" baseline="30000" dirty="0"/>
                <a:t>-</a:t>
              </a:r>
              <a:endParaRPr lang="en-GB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89EF122-EDD3-44D0-A35F-FCD108F39A28}"/>
                </a:ext>
              </a:extLst>
            </p:cNvPr>
            <p:cNvSpPr txBox="1"/>
            <p:nvPr/>
          </p:nvSpPr>
          <p:spPr>
            <a:xfrm>
              <a:off x="6510760" y="2103941"/>
              <a:ext cx="1443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Na</a:t>
              </a:r>
              <a:r>
                <a:rPr lang="en-GB" baseline="30000" dirty="0"/>
                <a:t>+</a:t>
              </a:r>
              <a:r>
                <a:rPr lang="en-GB" dirty="0"/>
                <a:t> and SO</a:t>
              </a:r>
              <a:r>
                <a:rPr lang="en-GB" baseline="-25000" dirty="0"/>
                <a:t>4</a:t>
              </a:r>
              <a:r>
                <a:rPr lang="en-GB" baseline="30000" dirty="0"/>
                <a:t>2-</a:t>
              </a:r>
              <a:endParaRPr lang="en-GB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BC3524B-1E88-4EF3-9FCF-09088E0DCFAB}"/>
                </a:ext>
              </a:extLst>
            </p:cNvPr>
            <p:cNvSpPr txBox="1"/>
            <p:nvPr/>
          </p:nvSpPr>
          <p:spPr>
            <a:xfrm>
              <a:off x="6522966" y="3661062"/>
              <a:ext cx="1507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Cu</a:t>
              </a:r>
              <a:r>
                <a:rPr lang="en-GB" baseline="30000" dirty="0"/>
                <a:t>2+</a:t>
              </a:r>
              <a:r>
                <a:rPr lang="en-GB" dirty="0"/>
                <a:t> and SO</a:t>
              </a:r>
              <a:r>
                <a:rPr lang="en-GB" baseline="-25000" dirty="0"/>
                <a:t>4</a:t>
              </a:r>
              <a:r>
                <a:rPr lang="en-GB" baseline="30000" dirty="0"/>
                <a:t>2-</a:t>
              </a:r>
              <a:endParaRPr lang="en-GB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4EC16B2-AFD1-4D1A-B2C8-2A68E5477D95}"/>
                </a:ext>
              </a:extLst>
            </p:cNvPr>
            <p:cNvSpPr txBox="1"/>
            <p:nvPr/>
          </p:nvSpPr>
          <p:spPr>
            <a:xfrm>
              <a:off x="6522966" y="5140546"/>
              <a:ext cx="1268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Cu</a:t>
              </a:r>
              <a:r>
                <a:rPr lang="en-GB" baseline="30000" dirty="0"/>
                <a:t>2+</a:t>
              </a:r>
              <a:r>
                <a:rPr lang="en-GB" dirty="0"/>
                <a:t> and Cl</a:t>
              </a:r>
              <a:r>
                <a:rPr lang="en-GB" baseline="30000" dirty="0"/>
                <a:t>-</a:t>
              </a:r>
              <a:endParaRPr lang="en-GB" dirty="0"/>
            </a:p>
          </p:txBody>
        </p:sp>
      </p:grpSp>
      <p:sp>
        <p:nvSpPr>
          <p:cNvPr id="79" name="TextBox 17">
            <a:extLst>
              <a:ext uri="{FF2B5EF4-FFF2-40B4-BE49-F238E27FC236}">
                <a16:creationId xmlns:a16="http://schemas.microsoft.com/office/drawing/2014/main" id="{33B46503-C5B7-4C23-A55F-E317ECCEBC14}"/>
              </a:ext>
            </a:extLst>
          </p:cNvPr>
          <p:cNvSpPr txBox="1"/>
          <p:nvPr/>
        </p:nvSpPr>
        <p:spPr>
          <a:xfrm>
            <a:off x="0" y="-4620"/>
            <a:ext cx="1042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/>
              <a:t>4.4.2.4</a:t>
            </a:r>
          </a:p>
        </p:txBody>
      </p:sp>
      <p:sp>
        <p:nvSpPr>
          <p:cNvPr id="83" name="Date Placeholder 18">
            <a:extLst>
              <a:ext uri="{FF2B5EF4-FFF2-40B4-BE49-F238E27FC236}">
                <a16:creationId xmlns:a16="http://schemas.microsoft.com/office/drawing/2014/main" id="{3ED0D7AD-66D6-435C-B26B-61573CAC2338}"/>
              </a:ext>
            </a:extLst>
          </p:cNvPr>
          <p:cNvSpPr>
            <a:spLocks noGrp="1"/>
          </p:cNvSpPr>
          <p:nvPr/>
        </p:nvSpPr>
        <p:spPr>
          <a:xfrm>
            <a:off x="8044108" y="-30886"/>
            <a:ext cx="4088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4298756-4312-408F-A5BA-7276AD86A334}" type="datetime2">
              <a:rPr lang="en-GB" sz="1600" b="1" smtClean="0">
                <a:solidFill>
                  <a:schemeClr val="tx1"/>
                </a:solidFill>
              </a:rPr>
              <a:pPr algn="r"/>
              <a:t>Monday, 04 January 2021</a:t>
            </a:fld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721C86C-14F9-421A-B7C4-BB03A541691E}"/>
              </a:ext>
            </a:extLst>
          </p:cNvPr>
          <p:cNvSpPr txBox="1"/>
          <p:nvPr/>
        </p:nvSpPr>
        <p:spPr>
          <a:xfrm>
            <a:off x="3578717" y="1682740"/>
            <a:ext cx="13789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CaCl</a:t>
            </a:r>
            <a:r>
              <a:rPr lang="en-GB" sz="4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GB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D381F91-AB45-43A1-84DB-79FE5E8533B3}"/>
              </a:ext>
            </a:extLst>
          </p:cNvPr>
          <p:cNvSpPr txBox="1"/>
          <p:nvPr/>
        </p:nvSpPr>
        <p:spPr>
          <a:xfrm>
            <a:off x="3578717" y="3240181"/>
            <a:ext cx="17844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MgSO</a:t>
            </a:r>
            <a:r>
              <a:rPr lang="en-GB" sz="4400" b="1" baseline="-25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GB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7A25ED8-BEEC-44C5-AB8D-E74B9BEC5A4E}"/>
              </a:ext>
            </a:extLst>
          </p:cNvPr>
          <p:cNvSpPr txBox="1"/>
          <p:nvPr/>
        </p:nvSpPr>
        <p:spPr>
          <a:xfrm>
            <a:off x="3578717" y="4755825"/>
            <a:ext cx="2433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Mg(NO</a:t>
            </a:r>
            <a:r>
              <a:rPr lang="en-GB" sz="4400" b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n-GB" sz="4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GB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A18F8A9-49B6-4213-BF01-31773A7A7527}"/>
              </a:ext>
            </a:extLst>
          </p:cNvPr>
          <p:cNvSpPr txBox="1"/>
          <p:nvPr/>
        </p:nvSpPr>
        <p:spPr>
          <a:xfrm>
            <a:off x="9437041" y="1656682"/>
            <a:ext cx="18646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GB" sz="4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SO</a:t>
            </a:r>
            <a:r>
              <a:rPr lang="en-GB" sz="4400" b="1" baseline="-25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GB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8C407D5-7DD8-4179-9356-E7E1679C21D7}"/>
              </a:ext>
            </a:extLst>
          </p:cNvPr>
          <p:cNvSpPr txBox="1"/>
          <p:nvPr/>
        </p:nvSpPr>
        <p:spPr>
          <a:xfrm>
            <a:off x="9437041" y="3214123"/>
            <a:ext cx="1624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CuSO</a:t>
            </a:r>
            <a:r>
              <a:rPr lang="en-GB" sz="4400" b="1" baseline="-25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GB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91B2104-18E4-4494-8978-C4D682AAC8AB}"/>
              </a:ext>
            </a:extLst>
          </p:cNvPr>
          <p:cNvSpPr txBox="1"/>
          <p:nvPr/>
        </p:nvSpPr>
        <p:spPr>
          <a:xfrm>
            <a:off x="9437041" y="4729767"/>
            <a:ext cx="14125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accent6">
                    <a:lumMod val="75000"/>
                  </a:schemeClr>
                </a:solidFill>
              </a:rPr>
              <a:t>CuCl</a:t>
            </a:r>
            <a:r>
              <a:rPr lang="en-GB" sz="4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GB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FE0328B-0FAE-4AFF-BD9B-19F4742CDB6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84680" y="2082240"/>
              <a:ext cx="311040" cy="3841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FE0328B-0FAE-4AFF-BD9B-19F4742CDB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75320" y="2072880"/>
                <a:ext cx="329760" cy="402840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6B7E7699-E8AF-4872-8B3E-C87E4B2A28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39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770"/>
    </mc:Choice>
    <mc:Fallback>
      <p:transition spd="slow" advTm="320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76" grpId="0"/>
      <p:bldP spid="77" grpId="0"/>
      <p:bldP spid="78" grpId="0"/>
      <p:bldP spid="80" grpId="0"/>
      <p:bldP spid="81" grpId="0"/>
      <p:bldP spid="8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rgbClr val="BA8CDC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Alkalis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60946-7574-4679-B8F1-359C0B2D9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541" y="1003315"/>
            <a:ext cx="3213812" cy="416289"/>
          </a:xfrm>
          <a:solidFill>
            <a:schemeClr val="accent4"/>
          </a:solidFill>
        </p:spPr>
        <p:txBody>
          <a:bodyPr anchor="ctr">
            <a:normAutofit lnSpcReduction="10000"/>
          </a:bodyPr>
          <a:lstStyle/>
          <a:p>
            <a:r>
              <a:rPr lang="en-GB" b="1" dirty="0"/>
              <a:t>Recap: </a:t>
            </a:r>
            <a:r>
              <a:rPr lang="en-GB" dirty="0"/>
              <a:t>What is a base?</a:t>
            </a:r>
            <a:endParaRPr lang="en-GB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8F0DB67-E75B-4313-BE7C-7B91286CE99B}"/>
              </a:ext>
            </a:extLst>
          </p:cNvPr>
          <p:cNvSpPr txBox="1"/>
          <p:nvPr/>
        </p:nvSpPr>
        <p:spPr>
          <a:xfrm>
            <a:off x="1792447" y="1744304"/>
            <a:ext cx="8788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Bases are a group of compounds that are able to </a:t>
            </a:r>
            <a:r>
              <a:rPr lang="en-GB" sz="2400" b="1" dirty="0"/>
              <a:t>neutralise</a:t>
            </a:r>
            <a:r>
              <a:rPr lang="en-GB" sz="2400" dirty="0"/>
              <a:t> acids.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There are </a:t>
            </a:r>
            <a:r>
              <a:rPr lang="en-GB" sz="2400" b="1" dirty="0"/>
              <a:t>two key types</a:t>
            </a:r>
            <a:r>
              <a:rPr lang="en-GB" sz="2400" dirty="0"/>
              <a:t> of </a:t>
            </a:r>
            <a:r>
              <a:rPr lang="en-GB" sz="2400" b="1" dirty="0"/>
              <a:t>base</a:t>
            </a:r>
            <a:r>
              <a:rPr lang="en-GB" sz="2400" dirty="0"/>
              <a:t>: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02448E7-9AE3-4427-8370-68EA3663313D}"/>
              </a:ext>
            </a:extLst>
          </p:cNvPr>
          <p:cNvSpPr txBox="1"/>
          <p:nvPr/>
        </p:nvSpPr>
        <p:spPr>
          <a:xfrm>
            <a:off x="1738651" y="3415949"/>
            <a:ext cx="3028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Bases soluble in water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DE77F23-E310-46AA-A24A-E7F5A4E9A575}"/>
              </a:ext>
            </a:extLst>
          </p:cNvPr>
          <p:cNvSpPr txBox="1"/>
          <p:nvPr/>
        </p:nvSpPr>
        <p:spPr>
          <a:xfrm>
            <a:off x="7239546" y="3415949"/>
            <a:ext cx="326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Bases insoluble in water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ACA9932-5957-403B-A0DF-3D6BADAF3F8E}"/>
              </a:ext>
            </a:extLst>
          </p:cNvPr>
          <p:cNvSpPr txBox="1"/>
          <p:nvPr/>
        </p:nvSpPr>
        <p:spPr>
          <a:xfrm>
            <a:off x="2569571" y="3819535"/>
            <a:ext cx="12235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7030A0"/>
                </a:solidFill>
              </a:rPr>
              <a:t>Alkalis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74660CE-0C94-4E24-AAAF-CB085C6F3B10}"/>
              </a:ext>
            </a:extLst>
          </p:cNvPr>
          <p:cNvSpPr txBox="1"/>
          <p:nvPr/>
        </p:nvSpPr>
        <p:spPr>
          <a:xfrm>
            <a:off x="7602299" y="3877614"/>
            <a:ext cx="26644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7030A0"/>
                </a:solidFill>
              </a:rPr>
              <a:t>Insoluble bases</a:t>
            </a:r>
          </a:p>
        </p:txBody>
      </p:sp>
      <p:sp>
        <p:nvSpPr>
          <p:cNvPr id="87" name="Right Brace 86">
            <a:extLst>
              <a:ext uri="{FF2B5EF4-FFF2-40B4-BE49-F238E27FC236}">
                <a16:creationId xmlns:a16="http://schemas.microsoft.com/office/drawing/2014/main" id="{62A5AE05-0975-4B4B-88CC-386F63A83C60}"/>
              </a:ext>
            </a:extLst>
          </p:cNvPr>
          <p:cNvSpPr/>
          <p:nvPr/>
        </p:nvSpPr>
        <p:spPr>
          <a:xfrm rot="16200000">
            <a:off x="5707420" y="139938"/>
            <a:ext cx="889092" cy="5759815"/>
          </a:xfrm>
          <a:prstGeom prst="rightBrace">
            <a:avLst>
              <a:gd name="adj1" fmla="val 0"/>
              <a:gd name="adj2" fmla="val 4525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8" name="Picture 2" descr="Image result for water drop">
            <a:extLst>
              <a:ext uri="{FF2B5EF4-FFF2-40B4-BE49-F238E27FC236}">
                <a16:creationId xmlns:a16="http://schemas.microsoft.com/office/drawing/2014/main" id="{75097596-C740-4F12-8F01-9833F18E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989" y="3602281"/>
            <a:ext cx="593103" cy="98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Image result for powder">
            <a:extLst>
              <a:ext uri="{FF2B5EF4-FFF2-40B4-BE49-F238E27FC236}">
                <a16:creationId xmlns:a16="http://schemas.microsoft.com/office/drawing/2014/main" id="{3CC72993-A24B-46DD-9ECD-962CB299A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8005" y="3836642"/>
            <a:ext cx="1005525" cy="7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48EC707D-ED42-49A8-993D-86FD5141ACAF}"/>
              </a:ext>
            </a:extLst>
          </p:cNvPr>
          <p:cNvSpPr txBox="1"/>
          <p:nvPr/>
        </p:nvSpPr>
        <p:spPr>
          <a:xfrm>
            <a:off x="2205374" y="4303777"/>
            <a:ext cx="20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We use as solutions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D65603-9797-4581-9264-D27C59A0681D}"/>
              </a:ext>
            </a:extLst>
          </p:cNvPr>
          <p:cNvSpPr txBox="1"/>
          <p:nvPr/>
        </p:nvSpPr>
        <p:spPr>
          <a:xfrm>
            <a:off x="7337906" y="4303777"/>
            <a:ext cx="3071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Typically used as solid powders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1D41E8A-7079-4517-A83A-C6CCBD631AFE}"/>
              </a:ext>
            </a:extLst>
          </p:cNvPr>
          <p:cNvSpPr/>
          <p:nvPr/>
        </p:nvSpPr>
        <p:spPr>
          <a:xfrm>
            <a:off x="753480" y="3265714"/>
            <a:ext cx="4795935" cy="1651519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AAFA5E-B60A-4606-971D-5CF061831D42}"/>
              </a:ext>
            </a:extLst>
          </p:cNvPr>
          <p:cNvSpPr txBox="1"/>
          <p:nvPr/>
        </p:nvSpPr>
        <p:spPr>
          <a:xfrm>
            <a:off x="1306743" y="4965157"/>
            <a:ext cx="368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Today we are going to look at alkalis.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15CA9A-1878-4BB5-8438-BD15F4F49A2B}"/>
              </a:ext>
            </a:extLst>
          </p:cNvPr>
          <p:cNvSpPr txBox="1"/>
          <p:nvPr/>
        </p:nvSpPr>
        <p:spPr>
          <a:xfrm>
            <a:off x="1176996" y="5777086"/>
            <a:ext cx="3684253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Q: How can we recognise alkalis?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3CDDA3-0DAC-4FAF-BC46-D1EA623925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89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88"/>
    </mc:Choice>
    <mc:Fallback>
      <p:transition spd="slow" advTm="107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9" grpId="0" build="p"/>
      <p:bldP spid="83" grpId="0"/>
      <p:bldP spid="84" grpId="0"/>
      <p:bldP spid="85" grpId="0"/>
      <p:bldP spid="86" grpId="0"/>
      <p:bldP spid="87" grpId="0" animBg="1"/>
      <p:bldP spid="90" grpId="0"/>
      <p:bldP spid="91" grpId="0"/>
      <p:bldP spid="39" grpId="0" animBg="1"/>
      <p:bldP spid="45" grpId="0"/>
      <p:bldP spid="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rgbClr val="BA8CDC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Alkalis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15CA9A-1878-4BB5-8438-BD15F4F49A2B}"/>
              </a:ext>
            </a:extLst>
          </p:cNvPr>
          <p:cNvSpPr txBox="1"/>
          <p:nvPr/>
        </p:nvSpPr>
        <p:spPr>
          <a:xfrm>
            <a:off x="4167338" y="1414650"/>
            <a:ext cx="3684253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Q: How can we recognise alkalis?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9D4CD9-9D53-4CB4-B4AA-DBF6BB6B48D8}"/>
              </a:ext>
            </a:extLst>
          </p:cNvPr>
          <p:cNvSpPr txBox="1"/>
          <p:nvPr/>
        </p:nvSpPr>
        <p:spPr>
          <a:xfrm>
            <a:off x="4638049" y="2217863"/>
            <a:ext cx="3028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Bases soluble in 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F4408F-3A5A-4862-BC2C-C425C019BAC7}"/>
              </a:ext>
            </a:extLst>
          </p:cNvPr>
          <p:cNvSpPr txBox="1"/>
          <p:nvPr/>
        </p:nvSpPr>
        <p:spPr>
          <a:xfrm>
            <a:off x="5468969" y="2621449"/>
            <a:ext cx="12235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7030A0"/>
                </a:solidFill>
              </a:rPr>
              <a:t>Alkalis</a:t>
            </a:r>
          </a:p>
        </p:txBody>
      </p:sp>
      <p:pic>
        <p:nvPicPr>
          <p:cNvPr id="21" name="Picture 2" descr="Image result for water drop">
            <a:extLst>
              <a:ext uri="{FF2B5EF4-FFF2-40B4-BE49-F238E27FC236}">
                <a16:creationId xmlns:a16="http://schemas.microsoft.com/office/drawing/2014/main" id="{14C5007F-6B1D-4716-BF18-F45428A6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9387" y="2404195"/>
            <a:ext cx="593103" cy="98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50860C-EC54-411D-AEB0-E9E47E7B2F13}"/>
              </a:ext>
            </a:extLst>
          </p:cNvPr>
          <p:cNvSpPr txBox="1"/>
          <p:nvPr/>
        </p:nvSpPr>
        <p:spPr>
          <a:xfrm>
            <a:off x="5104772" y="3105691"/>
            <a:ext cx="20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We use as solutions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7B948E-6857-41B8-BB06-0A14740DC995}"/>
              </a:ext>
            </a:extLst>
          </p:cNvPr>
          <p:cNvSpPr txBox="1"/>
          <p:nvPr/>
        </p:nvSpPr>
        <p:spPr>
          <a:xfrm>
            <a:off x="4346975" y="3666889"/>
            <a:ext cx="368793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Sodium hydroxide – NaOH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Lithium hydroxide – LiOH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Potassium hydroxide – KOH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Calcium hydroxide – Ca(OH)</a:t>
            </a:r>
            <a:r>
              <a:rPr lang="en-GB" baseline="-25000" dirty="0"/>
              <a:t>2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Magnesium hydroxide – Mg(OH)</a:t>
            </a:r>
            <a:r>
              <a:rPr lang="en-GB" baseline="-25000" dirty="0"/>
              <a:t>2</a:t>
            </a:r>
            <a:br>
              <a:rPr lang="en-GB" baseline="-25000" dirty="0"/>
            </a:br>
            <a:endParaRPr lang="en-GB" baseline="-25000" dirty="0"/>
          </a:p>
          <a:p>
            <a:r>
              <a:rPr lang="en-GB" sz="2400" i="1" dirty="0">
                <a:solidFill>
                  <a:srgbClr val="7030A0"/>
                </a:solidFill>
              </a:rPr>
              <a:t>It’s the hydroxide anion OH</a:t>
            </a:r>
            <a:r>
              <a:rPr lang="en-GB" sz="2400" i="1" baseline="30000" dirty="0">
                <a:solidFill>
                  <a:srgbClr val="7030A0"/>
                </a:solidFill>
              </a:rPr>
              <a:t>-</a:t>
            </a:r>
            <a:r>
              <a:rPr lang="en-GB" sz="2400" i="1" dirty="0">
                <a:solidFill>
                  <a:srgbClr val="7030A0"/>
                </a:solidFill>
              </a:rPr>
              <a:t> </a:t>
            </a:r>
            <a:br>
              <a:rPr lang="en-GB" sz="2400" i="1" dirty="0">
                <a:solidFill>
                  <a:srgbClr val="7030A0"/>
                </a:solidFill>
              </a:rPr>
            </a:br>
            <a:r>
              <a:rPr lang="en-GB" sz="2400" i="1" dirty="0">
                <a:solidFill>
                  <a:srgbClr val="7030A0"/>
                </a:solidFill>
              </a:rPr>
              <a:t>that makes them alkalis!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6C3894-CCDB-45FA-A52F-FBADC52443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996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76"/>
    </mc:Choice>
    <mc:Fallback>
      <p:transition spd="slow" advTm="10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rgbClr val="BA8CDC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Alkalis and pH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F3A36-E1D5-4E28-801A-4E24F8210134}"/>
              </a:ext>
            </a:extLst>
          </p:cNvPr>
          <p:cNvSpPr txBox="1"/>
          <p:nvPr/>
        </p:nvSpPr>
        <p:spPr>
          <a:xfrm>
            <a:off x="232930" y="1013210"/>
            <a:ext cx="4898907" cy="400110"/>
          </a:xfrm>
          <a:prstGeom prst="rect">
            <a:avLst/>
          </a:prstGeom>
          <a:solidFill>
            <a:srgbClr val="BA8CDC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How the hydroxide ion makes them alkaline: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C5BA7-2657-4D89-AD11-8ED19FF208E8}"/>
              </a:ext>
            </a:extLst>
          </p:cNvPr>
          <p:cNvSpPr txBox="1"/>
          <p:nvPr/>
        </p:nvSpPr>
        <p:spPr>
          <a:xfrm>
            <a:off x="232930" y="1505263"/>
            <a:ext cx="7379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When dissolved in water, alkalis </a:t>
            </a:r>
            <a:r>
              <a:rPr lang="en-GB" b="1" dirty="0"/>
              <a:t>ionise</a:t>
            </a:r>
            <a:r>
              <a:rPr lang="en-GB" dirty="0"/>
              <a:t> into metal ions and hydroxide 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6FFEF6-D87B-4777-B081-E03ED5D6D0E3}"/>
              </a:ext>
            </a:extLst>
          </p:cNvPr>
          <p:cNvSpPr txBox="1"/>
          <p:nvPr/>
        </p:nvSpPr>
        <p:spPr>
          <a:xfrm>
            <a:off x="1007705" y="218720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DF6D9-1B80-4C17-BCF1-F5B5B8DFAD27}"/>
              </a:ext>
            </a:extLst>
          </p:cNvPr>
          <p:cNvSpPr txBox="1"/>
          <p:nvPr/>
        </p:nvSpPr>
        <p:spPr>
          <a:xfrm>
            <a:off x="1346716" y="2201976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C3D05-E664-4931-8DE0-4F82E65492BF}"/>
              </a:ext>
            </a:extLst>
          </p:cNvPr>
          <p:cNvSpPr txBox="1"/>
          <p:nvPr/>
        </p:nvSpPr>
        <p:spPr>
          <a:xfrm>
            <a:off x="1499983" y="281162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F675F3-5302-4365-9FC8-089F5F7DF1DD}"/>
              </a:ext>
            </a:extLst>
          </p:cNvPr>
          <p:cNvSpPr txBox="1"/>
          <p:nvPr/>
        </p:nvSpPr>
        <p:spPr>
          <a:xfrm>
            <a:off x="1838994" y="2826396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2B2E4-99F0-49AB-A87E-135182BBC08C}"/>
              </a:ext>
            </a:extLst>
          </p:cNvPr>
          <p:cNvSpPr txBox="1"/>
          <p:nvPr/>
        </p:nvSpPr>
        <p:spPr>
          <a:xfrm>
            <a:off x="2746309" y="193024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71E163-79A4-4888-AE58-F3411C8FD67C}"/>
              </a:ext>
            </a:extLst>
          </p:cNvPr>
          <p:cNvSpPr txBox="1"/>
          <p:nvPr/>
        </p:nvSpPr>
        <p:spPr>
          <a:xfrm>
            <a:off x="3085320" y="1945017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3858F0-56E6-46AF-BE75-B3CF9071715B}"/>
              </a:ext>
            </a:extLst>
          </p:cNvPr>
          <p:cNvSpPr txBox="1"/>
          <p:nvPr/>
        </p:nvSpPr>
        <p:spPr>
          <a:xfrm>
            <a:off x="3219925" y="248237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6F0DC8-8E0D-419F-8189-B76F5DAA7534}"/>
              </a:ext>
            </a:extLst>
          </p:cNvPr>
          <p:cNvSpPr txBox="1"/>
          <p:nvPr/>
        </p:nvSpPr>
        <p:spPr>
          <a:xfrm>
            <a:off x="3558936" y="249714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12B3E7-835C-424F-B0DD-4DE76BF184BE}"/>
              </a:ext>
            </a:extLst>
          </p:cNvPr>
          <p:cNvSpPr txBox="1"/>
          <p:nvPr/>
        </p:nvSpPr>
        <p:spPr>
          <a:xfrm>
            <a:off x="4085617" y="288612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171204-0F90-431A-B2A2-25B8561F18DC}"/>
              </a:ext>
            </a:extLst>
          </p:cNvPr>
          <p:cNvSpPr txBox="1"/>
          <p:nvPr/>
        </p:nvSpPr>
        <p:spPr>
          <a:xfrm>
            <a:off x="4424628" y="290089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5B495A-C469-41E6-A893-95AFACC46461}"/>
              </a:ext>
            </a:extLst>
          </p:cNvPr>
          <p:cNvSpPr txBox="1"/>
          <p:nvPr/>
        </p:nvSpPr>
        <p:spPr>
          <a:xfrm>
            <a:off x="4747711" y="224018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312878-68B9-4F11-BEC2-187790801185}"/>
              </a:ext>
            </a:extLst>
          </p:cNvPr>
          <p:cNvSpPr txBox="1"/>
          <p:nvPr/>
        </p:nvSpPr>
        <p:spPr>
          <a:xfrm>
            <a:off x="5086722" y="2254953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EFB581-E5D7-4205-BDC3-F3124ADF0A3A}"/>
              </a:ext>
            </a:extLst>
          </p:cNvPr>
          <p:cNvSpPr txBox="1"/>
          <p:nvPr/>
        </p:nvSpPr>
        <p:spPr>
          <a:xfrm>
            <a:off x="6249396" y="204075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7C99CE-E6E8-4D2E-BCFF-25F6C9AD792B}"/>
              </a:ext>
            </a:extLst>
          </p:cNvPr>
          <p:cNvSpPr txBox="1"/>
          <p:nvPr/>
        </p:nvSpPr>
        <p:spPr>
          <a:xfrm>
            <a:off x="6588407" y="2055519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35BE7D-07CC-4941-B2DD-FE41B948DBC5}"/>
              </a:ext>
            </a:extLst>
          </p:cNvPr>
          <p:cNvSpPr txBox="1"/>
          <p:nvPr/>
        </p:nvSpPr>
        <p:spPr>
          <a:xfrm>
            <a:off x="5942056" y="2626962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EA541E-D58A-4E77-9DFB-52468E38619C}"/>
              </a:ext>
            </a:extLst>
          </p:cNvPr>
          <p:cNvSpPr txBox="1"/>
          <p:nvPr/>
        </p:nvSpPr>
        <p:spPr>
          <a:xfrm>
            <a:off x="6281067" y="264173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E69434-EA00-4EC1-9BEE-79018A14BEC0}"/>
              </a:ext>
            </a:extLst>
          </p:cNvPr>
          <p:cNvSpPr txBox="1"/>
          <p:nvPr/>
        </p:nvSpPr>
        <p:spPr>
          <a:xfrm>
            <a:off x="6713682" y="301336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0B4866-6933-47F7-BEFB-A458737D5E54}"/>
              </a:ext>
            </a:extLst>
          </p:cNvPr>
          <p:cNvSpPr txBox="1"/>
          <p:nvPr/>
        </p:nvSpPr>
        <p:spPr>
          <a:xfrm>
            <a:off x="7052693" y="302813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988CC2-8102-422C-80F0-A37BCB413A02}"/>
              </a:ext>
            </a:extLst>
          </p:cNvPr>
          <p:cNvSpPr txBox="1"/>
          <p:nvPr/>
        </p:nvSpPr>
        <p:spPr>
          <a:xfrm>
            <a:off x="7791919" y="235710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4AFFB3-527F-44F0-91D9-94515FAA1CE5}"/>
              </a:ext>
            </a:extLst>
          </p:cNvPr>
          <p:cNvSpPr txBox="1"/>
          <p:nvPr/>
        </p:nvSpPr>
        <p:spPr>
          <a:xfrm>
            <a:off x="8130930" y="237187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D3A5EA-D84B-4521-B618-82FC435BF6DE}"/>
              </a:ext>
            </a:extLst>
          </p:cNvPr>
          <p:cNvSpPr txBox="1"/>
          <p:nvPr/>
        </p:nvSpPr>
        <p:spPr>
          <a:xfrm>
            <a:off x="8764554" y="2738073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E14B34-24FA-4E64-B3B9-62CC0757AA27}"/>
              </a:ext>
            </a:extLst>
          </p:cNvPr>
          <p:cNvSpPr txBox="1"/>
          <p:nvPr/>
        </p:nvSpPr>
        <p:spPr>
          <a:xfrm>
            <a:off x="9103565" y="2752841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38185D-6AD2-4976-9EC9-752BF66581CA}"/>
              </a:ext>
            </a:extLst>
          </p:cNvPr>
          <p:cNvSpPr txBox="1"/>
          <p:nvPr/>
        </p:nvSpPr>
        <p:spPr>
          <a:xfrm>
            <a:off x="9455019" y="211491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88C45B-8C29-4262-AC91-EA5CC0844F92}"/>
              </a:ext>
            </a:extLst>
          </p:cNvPr>
          <p:cNvSpPr txBox="1"/>
          <p:nvPr/>
        </p:nvSpPr>
        <p:spPr>
          <a:xfrm>
            <a:off x="9794030" y="2129683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5B08D8-37C4-459D-A07D-C2C16EC3E12D}"/>
              </a:ext>
            </a:extLst>
          </p:cNvPr>
          <p:cNvSpPr txBox="1"/>
          <p:nvPr/>
        </p:nvSpPr>
        <p:spPr>
          <a:xfrm>
            <a:off x="10130992" y="305602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8204ED-57B5-4A08-B553-87D5DAEF9CA1}"/>
              </a:ext>
            </a:extLst>
          </p:cNvPr>
          <p:cNvSpPr txBox="1"/>
          <p:nvPr/>
        </p:nvSpPr>
        <p:spPr>
          <a:xfrm>
            <a:off x="10470003" y="3070792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96E7B2-661D-40B2-849F-04270AB088E0}"/>
              </a:ext>
            </a:extLst>
          </p:cNvPr>
          <p:cNvSpPr txBox="1"/>
          <p:nvPr/>
        </p:nvSpPr>
        <p:spPr>
          <a:xfrm>
            <a:off x="253515" y="3345487"/>
            <a:ext cx="64885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presence of hydroxide OH</a:t>
            </a:r>
            <a:r>
              <a:rPr lang="en-GB" baseline="30000" dirty="0"/>
              <a:t>-</a:t>
            </a:r>
            <a:r>
              <a:rPr lang="en-GB" dirty="0"/>
              <a:t> ions in solution makes it alkaline.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higher the concentration of OH</a:t>
            </a:r>
            <a:r>
              <a:rPr lang="en-GB" baseline="30000" dirty="0"/>
              <a:t>-</a:t>
            </a:r>
            <a:r>
              <a:rPr lang="en-GB" dirty="0"/>
              <a:t> the higher the 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 is a scale of how acidic or alkaline a solution 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Alkalis pH ranges between 8-14.</a:t>
            </a:r>
            <a:br>
              <a:rPr lang="en-GB" dirty="0"/>
            </a:br>
            <a:endParaRPr lang="en-GB" dirty="0"/>
          </a:p>
        </p:txBody>
      </p:sp>
      <p:sp>
        <p:nvSpPr>
          <p:cNvPr id="44" name="Left-Right Arrow 3">
            <a:extLst>
              <a:ext uri="{FF2B5EF4-FFF2-40B4-BE49-F238E27FC236}">
                <a16:creationId xmlns:a16="http://schemas.microsoft.com/office/drawing/2014/main" id="{C373788F-ECD2-495C-B9E8-B0A4A4BF4BC7}"/>
              </a:ext>
            </a:extLst>
          </p:cNvPr>
          <p:cNvSpPr/>
          <p:nvPr/>
        </p:nvSpPr>
        <p:spPr>
          <a:xfrm>
            <a:off x="2038011" y="4897455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5BEE92F-9432-47D2-80C3-798478E2B110}"/>
              </a:ext>
            </a:extLst>
          </p:cNvPr>
          <p:cNvCxnSpPr>
            <a:cxnSpLocks/>
          </p:cNvCxnSpPr>
          <p:nvPr/>
        </p:nvCxnSpPr>
        <p:spPr>
          <a:xfrm flipV="1">
            <a:off x="6204211" y="6054844"/>
            <a:ext cx="0" cy="3208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C354EB4-BFB6-41FF-8DA6-8A3E219CDD6E}"/>
              </a:ext>
            </a:extLst>
          </p:cNvPr>
          <p:cNvSpPr txBox="1"/>
          <p:nvPr/>
        </p:nvSpPr>
        <p:spPr>
          <a:xfrm>
            <a:off x="5425119" y="6408442"/>
            <a:ext cx="155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 7 is </a:t>
            </a:r>
            <a:r>
              <a:rPr lang="en-GB" b="1" dirty="0"/>
              <a:t>neutral</a:t>
            </a:r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172556-54E3-4E1F-912E-5BF44BD3418E}"/>
              </a:ext>
            </a:extLst>
          </p:cNvPr>
          <p:cNvSpPr txBox="1"/>
          <p:nvPr/>
        </p:nvSpPr>
        <p:spPr>
          <a:xfrm>
            <a:off x="8533663" y="4218417"/>
            <a:ext cx="3194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pH 14 = Strong alkali </a:t>
            </a:r>
            <a:br>
              <a:rPr lang="en-GB" dirty="0"/>
            </a:br>
            <a:r>
              <a:rPr lang="en-GB" dirty="0"/>
              <a:t>High concentration of hydroxide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AF6413-8BE2-485E-94A1-3286F16EEF29}"/>
              </a:ext>
            </a:extLst>
          </p:cNvPr>
          <p:cNvSpPr txBox="1"/>
          <p:nvPr/>
        </p:nvSpPr>
        <p:spPr>
          <a:xfrm>
            <a:off x="5189226" y="4203217"/>
            <a:ext cx="310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pH 8 = Weak alkali </a:t>
            </a:r>
            <a:br>
              <a:rPr lang="en-GB" dirty="0"/>
            </a:br>
            <a:r>
              <a:rPr lang="en-GB" dirty="0"/>
              <a:t>low concentration of hydroxide</a:t>
            </a:r>
          </a:p>
        </p:txBody>
      </p:sp>
      <p:sp>
        <p:nvSpPr>
          <p:cNvPr id="50" name="Left Bracket 49">
            <a:extLst>
              <a:ext uri="{FF2B5EF4-FFF2-40B4-BE49-F238E27FC236}">
                <a16:creationId xmlns:a16="http://schemas.microsoft.com/office/drawing/2014/main" id="{30E1F5EB-A6E1-4D4B-AB24-A13064E244B8}"/>
              </a:ext>
            </a:extLst>
          </p:cNvPr>
          <p:cNvSpPr/>
          <p:nvPr/>
        </p:nvSpPr>
        <p:spPr>
          <a:xfrm rot="5400000">
            <a:off x="8013712" y="3331332"/>
            <a:ext cx="283975" cy="3416221"/>
          </a:xfrm>
          <a:prstGeom prst="leftBracke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3AA0E2-7082-4BA3-A3C5-31F17A272ECA}"/>
              </a:ext>
            </a:extLst>
          </p:cNvPr>
          <p:cNvSpPr txBox="1"/>
          <p:nvPr/>
        </p:nvSpPr>
        <p:spPr>
          <a:xfrm>
            <a:off x="485214" y="4774722"/>
            <a:ext cx="146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The pH Scale: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D199CC-F68F-4F07-BE5E-E9113AC0827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721520" y="2822040"/>
              <a:ext cx="950040" cy="831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D199CC-F68F-4F07-BE5E-E9113AC082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712160" y="2812680"/>
                <a:ext cx="968760" cy="849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72F045-857D-427C-9102-5E3A69AD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009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195"/>
    </mc:Choice>
    <mc:Fallback>
      <p:transition spd="slow" advTm="181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4974 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04948 -0.000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0497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04948 -0.000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4973 0.0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04948 -0.0004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4974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04948 -0.000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04974 0.000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4947 -0.000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04974 0.000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04948 -0.000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0.04974 0.0002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04948 -0.0004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04974 0.0002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0.04948 -0.000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04974 0.0002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0.04948 -0.0004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04974 0.00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04948 -0.000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04974 0.0002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04948 -0.0004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4973 0.0002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0.04948 -0.0004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04974 0.0002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04948 -0.0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3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uiExpand="1" build="p"/>
      <p:bldP spid="44" grpId="0" animBg="1"/>
      <p:bldP spid="46" grpId="0"/>
      <p:bldP spid="48" grpId="0"/>
      <p:bldP spid="49" grpId="0"/>
      <p:bldP spid="50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rgbClr val="BA8CDC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Alkalis and pH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F3A36-E1D5-4E28-801A-4E24F8210134}"/>
              </a:ext>
            </a:extLst>
          </p:cNvPr>
          <p:cNvSpPr txBox="1"/>
          <p:nvPr/>
        </p:nvSpPr>
        <p:spPr>
          <a:xfrm>
            <a:off x="232931" y="1013210"/>
            <a:ext cx="2395970" cy="400110"/>
          </a:xfrm>
          <a:prstGeom prst="rect">
            <a:avLst/>
          </a:prstGeom>
          <a:solidFill>
            <a:srgbClr val="BA8CDC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Testing for alkalinity: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C5BA7-2657-4D89-AD11-8ED19FF208E8}"/>
              </a:ext>
            </a:extLst>
          </p:cNvPr>
          <p:cNvSpPr txBox="1"/>
          <p:nvPr/>
        </p:nvSpPr>
        <p:spPr>
          <a:xfrm>
            <a:off x="399220" y="3573054"/>
            <a:ext cx="1179278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Universal indicator can be added to a solution to determine it’s pH.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colours on this chart show that universal indicator turns blue in weak alkalis pH 8 , and purple in strong alkalis pH 14.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Green indicates a neutral solution (neither acidic nor alkaline).</a:t>
            </a:r>
          </a:p>
        </p:txBody>
      </p:sp>
      <p:sp>
        <p:nvSpPr>
          <p:cNvPr id="44" name="Left-Right Arrow 3">
            <a:extLst>
              <a:ext uri="{FF2B5EF4-FFF2-40B4-BE49-F238E27FC236}">
                <a16:creationId xmlns:a16="http://schemas.microsoft.com/office/drawing/2014/main" id="{C373788F-ECD2-495C-B9E8-B0A4A4BF4BC7}"/>
              </a:ext>
            </a:extLst>
          </p:cNvPr>
          <p:cNvSpPr/>
          <p:nvPr/>
        </p:nvSpPr>
        <p:spPr>
          <a:xfrm>
            <a:off x="2006873" y="3942386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956AD-0FC5-4FCF-8E5E-ED8758156E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576" y="1325395"/>
            <a:ext cx="2488531" cy="2150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8AD33E-E857-445B-839B-B3AD8B13D9F8}"/>
              </a:ext>
            </a:extLst>
          </p:cNvPr>
          <p:cNvSpPr txBox="1"/>
          <p:nvPr/>
        </p:nvSpPr>
        <p:spPr>
          <a:xfrm>
            <a:off x="2943139" y="1140729"/>
            <a:ext cx="258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Universal indicator paper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7A58FA-4950-4072-A051-093981A5C594}"/>
              </a:ext>
            </a:extLst>
          </p:cNvPr>
          <p:cNvSpPr txBox="1"/>
          <p:nvPr/>
        </p:nvSpPr>
        <p:spPr>
          <a:xfrm>
            <a:off x="6472584" y="1140729"/>
            <a:ext cx="2809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Universal indicator solution</a:t>
            </a:r>
          </a:p>
        </p:txBody>
      </p:sp>
      <p:pic>
        <p:nvPicPr>
          <p:cNvPr id="3" name="Picture 2" descr="Bottle, Liquid, Clean, Equipment, Glass, Brew, Shiny">
            <a:extLst>
              <a:ext uri="{FF2B5EF4-FFF2-40B4-BE49-F238E27FC236}">
                <a16:creationId xmlns:a16="http://schemas.microsoft.com/office/drawing/2014/main" id="{65CC1AB8-F721-4CD7-8983-14362A102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6" t="3032" r="56199" b="5511"/>
          <a:stretch/>
        </p:blipFill>
        <p:spPr bwMode="auto">
          <a:xfrm>
            <a:off x="7259782" y="1562390"/>
            <a:ext cx="984816" cy="18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AFE0525-8F61-4FD0-972D-1AFC83CCBD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89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572"/>
    </mc:Choice>
    <mc:Fallback>
      <p:transition spd="slow" advTm="117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uiExpand="1" build="p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Task: </a:t>
            </a:r>
            <a:r>
              <a:rPr lang="en-GB" dirty="0"/>
              <a:t>Complete the questions on Alkalis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0F6E2-FF95-47EC-8087-0299C7C82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692" y="1080655"/>
            <a:ext cx="3833417" cy="55591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96CF8C-1B87-4EB9-AC39-F7E9C908EC84}"/>
              </a:ext>
            </a:extLst>
          </p:cNvPr>
          <p:cNvSpPr/>
          <p:nvPr/>
        </p:nvSpPr>
        <p:spPr>
          <a:xfrm>
            <a:off x="83127" y="880843"/>
            <a:ext cx="7775565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/>
              <a:t>Q1. Recognising alkalis.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do we recognise alkalis by name?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do we recognise alkalis by their formulae?</a:t>
            </a:r>
          </a:p>
          <a:p>
            <a:pPr>
              <a:lnSpc>
                <a:spcPct val="150000"/>
              </a:lnSpc>
            </a:pPr>
            <a:r>
              <a:rPr lang="en-GB" sz="1600" b="1" dirty="0"/>
              <a:t>Q2. Alkalis in solution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are alkalis different to insoluble bases?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process do alkalis undergo when dissolved in water?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Which ion makes alkalis alkaline?</a:t>
            </a:r>
          </a:p>
          <a:p>
            <a:pPr>
              <a:lnSpc>
                <a:spcPct val="150000"/>
              </a:lnSpc>
            </a:pPr>
            <a:r>
              <a:rPr lang="en-GB" sz="1600" b="1" dirty="0"/>
              <a:t>Q3. Alkalis and pH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is pH a measure of?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Where on the pH scale would we find alkalis?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pH would a strongly alkaline solution have and why?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pH would a weakly alkaline have and why?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can we use to test the pH of a solution?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result would a strongly alkaline solution give with this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result would a weakly alkaline solution give with this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Where on the pH scale is neutral and what colour does it give with your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endParaRPr lang="en-GB" sz="16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3ADB9D-C47D-4181-BD30-9AFD43A6D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1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536"/>
    </mc:Choice>
    <mc:Fallback>
      <p:transition spd="slow" advTm="351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96CF8C-1B87-4EB9-AC39-F7E9C908EC84}"/>
              </a:ext>
            </a:extLst>
          </p:cNvPr>
          <p:cNvSpPr/>
          <p:nvPr/>
        </p:nvSpPr>
        <p:spPr>
          <a:xfrm>
            <a:off x="83127" y="880843"/>
            <a:ext cx="7775565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/>
              <a:t>Q1. Recognising alkalis.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do we recognise alkalis by name?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do we recognise alkalis by their formulae?</a:t>
            </a:r>
          </a:p>
          <a:p>
            <a:pPr>
              <a:lnSpc>
                <a:spcPct val="150000"/>
              </a:lnSpc>
            </a:pPr>
            <a:r>
              <a:rPr lang="en-GB" sz="1600" b="1" dirty="0"/>
              <a:t>Q2. Alkalis in solution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are alkalis different to insoluble bases?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process do alkalis undergo when dissolved in water?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Which ion makes alkalis alkaline?</a:t>
            </a:r>
          </a:p>
          <a:p>
            <a:pPr>
              <a:lnSpc>
                <a:spcPct val="150000"/>
              </a:lnSpc>
            </a:pPr>
            <a:r>
              <a:rPr lang="en-GB" sz="1600" b="1" dirty="0"/>
              <a:t>Q3. Alkalis and pH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is pH a measure of?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Where on the pH scale would we find alkalis?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pH would a strongly alkaline solution have and why?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pH would a weakly alkaline have and why?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can we use to test the pH of a solution?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result would a strongly alkaline solution give with this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result would a weakly alkaline solution give with this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Where on the pH scale is neutral and what colour does it give with your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endParaRPr lang="en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9F79EA-9BF0-49A2-9570-A9C454600ABD}"/>
              </a:ext>
            </a:extLst>
          </p:cNvPr>
          <p:cNvSpPr txBox="1"/>
          <p:nvPr/>
        </p:nvSpPr>
        <p:spPr>
          <a:xfrm>
            <a:off x="5884420" y="1132609"/>
            <a:ext cx="589251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1a) They have “hydroxide in the name”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1b) They have OH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baseline="-25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in the formula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2a) Alkalis dissolve in water, insoluble bases do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2b) Ionisation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2c) OH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the hydroxide 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3a) Acidity or alkalinity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3b) 8-14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3c) High pH of 14, high concentration of hydroxide OH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3d) Lower pH of 8, low concentration of hydroxide OH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3e) Universal indicator paper or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3f) Turns purple in colour.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3g) Turns blue in colour.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3h) pH 7, turns green in colour.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52C147-538C-4592-A4EB-FE9D5FB7B6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88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194"/>
    </mc:Choice>
    <mc:Fallback>
      <p:transition spd="slow" advTm="127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5|146.7|37.5|21.5|15.3|1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1.6|4.5|1.5|6.2|17.1|16.2|9.3|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5.9|19.8|9.4|11.8|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5.8|6.7|32.5|8.6|3.7|9.7|25.7|2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|14.8|12.6|4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9.4|5.4|9.6|9.7|10.9|8.7|7.9|12.3|3.9|10.8|6.8|1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927</Words>
  <Application>Microsoft Office PowerPoint</Application>
  <PresentationFormat>Widescreen</PresentationFormat>
  <Paragraphs>179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C4 – Chemical Changes</vt:lpstr>
      <vt:lpstr>Neutralisation with Alkalis and pH</vt:lpstr>
      <vt:lpstr>Alkalis</vt:lpstr>
      <vt:lpstr>Alkalis</vt:lpstr>
      <vt:lpstr>Alkalis and pH</vt:lpstr>
      <vt:lpstr>Alkalis and pH</vt:lpstr>
      <vt:lpstr>Task: Complete the questions on Alkalis</vt:lpstr>
      <vt:lpstr>Self assessment &amp; Corrections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Neutralisation with Alkalis and pH</dc:title>
  <dc:creator>TullL</dc:creator>
  <cp:lastModifiedBy>A Rumbles</cp:lastModifiedBy>
  <cp:revision>33</cp:revision>
  <dcterms:created xsi:type="dcterms:W3CDTF">2017-08-23T10:19:31Z</dcterms:created>
  <dcterms:modified xsi:type="dcterms:W3CDTF">2021-01-04T21:20:15Z</dcterms:modified>
</cp:coreProperties>
</file>