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Action1.xml" ContentType="application/vnd.ms-office.inkAction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ink/inkAction2.xml" ContentType="application/vnd.ms-office.inkAction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ink/inkAction3.xml" ContentType="application/vnd.ms-office.inkAction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3" r:id="rId3"/>
    <p:sldId id="266" r:id="rId4"/>
    <p:sldId id="265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8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7" d="100"/>
          <a:sy n="67" d="100"/>
        </p:scale>
        <p:origin x="1008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5.29412" units="1/cm"/>
          <inkml:channelProperty channel="Y" name="resolution" value="35.29412" units="1/cm"/>
          <inkml:channelProperty channel="T" name="resolution" value="1" units="1/dev"/>
        </inkml:channelProperties>
      </inkml:inkSource>
      <inkml:timestamp xml:id="ts0" timeString="2021-01-05T10:21:09.88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5" units="cm"/>
      <inkml:brushProperty name="height" value="0.055" units="cm"/>
    </inkml:brush>
  </inkml:definitions>
  <iact:action type="add" startTime="33755">
    <iact:property name="dataType"/>
    <iact:actionData xml:id="d0">
      <inkml:trace xmlns:inkml="http://www.w3.org/2003/InkML" xml:id="stk0" contextRef="#ctx0" brushRef="#br0">5098 6136 0,'-28'28'15,"28"-56"82,0 0-50,0 0-7,0-1-15,0 1-2,-28 0 0,28 0-6,-28 28-2,28-28 1,-28 28 1,0-28-8,0 28 8,-28-28-12,56 0 11,-28 28-6,0 0-4,0 0 3,0-28-1,0 28-1,0-28 3,0 28 30,0 0-33,0 0 0,-28 0 9,28 0-6,0 0-3,0 0 1,0 0-1,0 0 10,0 0-7,0 0 3,0 28-5,0-28 10,0 0-11,0 28 0,0-28 2,28 28 0,-28-28-3,-1 0 11,1 0-9,28 28-1,-28-28 3,0 28 4,0-28 5,0 0 3,28 28-13,-28 0 15,0-28-2,0 28-12,0 0 22,0 1 0,28-1-17,-28 0 2,0 0 5,28 0-6,0 0 1,0 0-2,-28 28 2,28-28 23,0 0-25,0 0 1,0 0-6,0 0 6,0 0 0,0 0 1,0 0-1,-28 0-11,28 0 11,0 0-8,0 0 8,0 0 1,0 0-2,0 0-6,0 0 14,0 0 10,0 0 7,0 0-32,0 0 32,28-28-17,-28 28-7,28-28-6,-28 56-3,28-56 8,0 28-6,0 0 6,28 0 1,-56 0-6,28-28-3,28 56 2,-28-56-2,0 28 3,28 0-5,-27-28 4,-1 28 0,0-28-2,0 28 0,28 0 9,-28-28 0,0 0 10,0 0-11,0 0 17,0 0-6,0 0-11,0 0-9,28 0 11,-28 0 0,0-28-10,0 28 8,0-28 2,0 0 15,0 28-16,-28-28-8,28 0 8,0 0 1,-28 0-2,28 28-7,-28-28 2,28 0-4,0 0 4,-28 0 5,28 0-1,-28 0 18,28 28-22,0-28 6,-28 0 0,28 0 0,0 0 8,0-28 6,0 0 11,-28 28-25,28 28 0,-28-28-7,28 0 15,-28 0-18,0 0 19,28 0-10,-28 0 13,28 0 40,-28 0-28,0 0-16,0 0-6,0 0 14,0 0 6,0 0-12,0 0-11,0 0 33,0 0 40,0 0-33,0 0-13,0 0-12,-28 0 50,0-1 137</inkml:trace>
    </iact:actionData>
  </iact:action>
  <iact:action type="add" startTime="44523">
    <iact:property name="dataType"/>
    <iact:actionData xml:id="d1">
      <inkml:trace xmlns:inkml="http://www.w3.org/2003/InkML" xml:id="stk1" contextRef="#ctx0" brushRef="#br1">3669 8293 0,'0'56'183,"28"-56"-174,-28 28-3,0 28 3,0-28-1,28 28-1,0 0 3,-28-28-4,28 0 2,0 0 0,0 0 8,-28 0-6,28 28 6,0-56-10,-28 28 5,56 0-5,-28 0 2,28-28-1,0 28 3,0 0-2,57 0-2,-85-28 3,84 28-1,-84-28 0,28 0-1,0 0 2,0 0-1,0 0-1,-28 0 2,56 28 0,-28-28-3,-28 0 4,0 0-3,0 0 1,28 0 9,-28 0 0,0 0 0,0 0 5,0 0 1,0 0-16,-28-28 10,28 28 0,0-28 13,0 0-4,0 0-1,-28 0-9,28 0-2,-28 0 19,0 0-26,28 28 2,-28-28-2,28 28 1,-28-56 16,0 28 0,0 0-7,28 28-10,-28-28 11,0 0-12,0 0 17,0 0-7,0 0 16,0 0-8,0 0 9,0 0-26,0 0 18,0 0-18,28 28 3,-28-28-4,0 0 12,0 0-4,0 0-6,0 0 17,0 0-17,0 0-1,0 0 17,0 0-8,0 0-7,0 0-2,0 0 11,0-29-3,0 29 1,0 0-6,0 0-5,0 0 11,0 0 2,0 0-10,-28 0-2,0 28 2,28-56 1,-28 56-1,0-28 1,28 0-2,-28 0 0,0 0 18,0 0 6,-28 28-14,56-28-2,-56 0-5,0 28 7,28 0-12,-28-28 4,28 28-1,0 0 0,0 0 8,0 0-9,-28 0 10,28 0-10,0 0 3,0 0-3,-28 0 8,28 0-5,-28 0-3,28 0 0,0 0 2,0 0 6,0 0 1,0 0-5,0 0-5,0 0 9,-28 28-6,28-28 6,0 0-6,-29 28 6,29 0 19,0-28-11,28 28-7,-28-28-8,0 0-1,28 28 10,-28 0-7,0-28-4,0 0 4,28 28-3,-28-28-1,28 28 3,-28-28-2,28 28 2,-28 0-2,0-28 1,0 28 0,0 0 17,0 0 7,28 0-7,-28-28-18,28 28 11,-28 0 5,28 0 16,0 1-24,-28-1 11,28 0 4,0 0 10,0 0-30,0 0 20,0 0 2,0 0 34,0 0-36,0 0 12,0 0-11,0 0 10,28 0-10</inkml:trace>
    </iact:actionData>
  </iact:action>
  <iact:action type="remove" startTime="53273">
    <iact:property name="style" value="instant"/>
    <iact:actionData xml:id="d2" ref="#d0"/>
  </iact:action>
  <iact:action type="add" startTime="52700">
    <iact:property name="dataType" value="strokeEraser"/>
    <iact:actionData xml:id="d3">
      <inkml:trace xmlns:inkml="http://www.w3.org/2003/InkML" xml:id="stk2" contextRef="#ctx0" brushRef="#br2">7815 10562 0,'0'-28'190,"0"0"-173,0 0-2,0-1 1,0 1-8,0-28 9,28 56-10,-28-28 2,0 0-2,28-28 10,-28 28-1,28 0-8,-28 0 0,28 0-1,0-28 2,-28 28-2,28-28 10,-28 28-9,0 0-1,28-28 1,0 28 8,-28 0-8,0-28 1,0 28 6,28 0 10,-28 0-9,0 0-8,0 0 16,0 0-17,0 0 1,0 0 0,0-28 9,0 28-9,0-28 2,-28 28-5,0 0 4,-28 0-2,56 0 2,-56 0-1,0 0-1,28 0 2,0 28-2,-28-28 1,28 0 0,0 28 1,0 0 6,0 0 91</inkml:trace>
    </iact:actionData>
  </iact:action>
  <iact:action type="remove" startTime="54227">
    <iact:property name="style" value="instant"/>
    <iact:actionData xml:id="d4" ref="#d1"/>
  </iact:action>
  <iact:action type="add" startTime="54228">
    <iact:property name="dataType" value="strokeEraser"/>
    <iact:actionData xml:id="d5">
      <inkml:trace xmlns:inkml="http://www.w3.org/2003/InkML" xml:id="stk3" contextRef="#ctx0" brushRef="#br2">8208 11010 0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5.29412" units="1/cm"/>
          <inkml:channelProperty channel="Y" name="resolution" value="35.29412" units="1/cm"/>
          <inkml:channelProperty channel="T" name="resolution" value="1" units="1/dev"/>
        </inkml:channelProperties>
      </inkml:inkSource>
      <inkml:timestamp xml:id="ts0" timeString="2021-01-05T10:21:09.885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5" units="cm"/>
      <inkml:brushProperty name="height" value="0.055" units="cm"/>
    </inkml:brush>
  </inkml:definitions>
  <iact:action type="add" startTime="59481">
    <iact:property name="dataType"/>
    <iact:actionData xml:id="d0">
      <inkml:trace xmlns:inkml="http://www.w3.org/2003/InkML" xml:id="stk0" contextRef="#ctx0" brushRef="#br0">7647 11935 0,'84'0'103,"84"-28"-95,0 0 0,28 0 1,0 0-3,28 0 3,29-29-2,-113 29 2,0 0 0,-28 0-2,-28 0 0,0-28 2,56 0-2,0 28 1,0-28 0,0 28 1,0-28-2,-56 28 3,28 0-4,-28 0 4,-28 28-3,0-28 3,0 0-4,0 0 4,28 0-3,-28 0-1,0 0 2,0 0 0,28 0 1,29 0-2,-57-28 2,28 28-1,56 0 0,-56-28-1,0 0 2,56 28-2,-28-28 1,28 0 1,-28-28-1,28 28-1,28 0 3,28-28-4,-28 28 4,28 0-4,-28 28 4,0-28-4,29 0 5,-1 0-5,0 0 1,56 0 3,-28 0-3,28 27 2,-28 1-3,28 0 3,-56-28 0,0 0-2,-84 0 1,113 0 0,-57 28-1,0-28 2,0 28-1,-28 0 1,0-28-2,28 0 1,-56 28 0,56-28 0,-84 28 1,56-28-2,-28 56 0,0-28 4,0-28-5,-28 28 1,0 0 3,-28 28-3,28-28 2,-56 28-2,28-28 0,-27 28 1,-1-28 2,0 0-2,0 28-1,0 0 0,0-28 2,28 0 6,-28 28 9,0 0-15,-28-28-1,28 28 1,0-28 7,0 0 15,-28 0-7,28 28 48</inkml:trace>
    </iact:actionData>
  </iact:action>
  <iact:action type="add" startTime="66194">
    <iact:property name="dataType" value="strokeEraser"/>
    <iact:actionData xml:id="d1">
      <inkml:trace xmlns:inkml="http://www.w3.org/2003/InkML" xml:id="stk1" contextRef="#ctx0" brushRef="#br1">15827 13755 0</inkml:trace>
    </iact:actionData>
  </iact:action>
  <iact:action type="remove" startTime="67329">
    <iact:property name="style" value="instant"/>
    <iact:actionData xml:id="d2" ref="#d0"/>
  </iact:action>
  <iact:action type="add" startTime="67330">
    <iact:property name="dataType" value="strokeEraser"/>
    <iact:actionData xml:id="d3">
      <inkml:trace xmlns:inkml="http://www.w3.org/2003/InkML" xml:id="stk2" contextRef="#ctx0" brushRef="#br1">17087 13559 0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5.29412" units="1/cm"/>
          <inkml:channelProperty channel="Y" name="resolution" value="35.29412" units="1/cm"/>
          <inkml:channelProperty channel="T" name="resolution" value="1" units="1/dev"/>
        </inkml:channelProperties>
      </inkml:inkSource>
      <inkml:timestamp xml:id="ts0" timeString="2021-01-05T10:21:09.885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act:action type="add" startTime="34582">
    <iact:property name="dataType"/>
    <iact:actionData xml:id="d0">
      <inkml:trace xmlns:inkml="http://www.w3.org/2003/InkML" xml:id="stk0" contextRef="#ctx0" brushRef="#br0">19524 8153 0,'28'28'104,"56"0"-95,0 0-3,0-28 2,28 0 1,-28 28-2,28 0 2,-28-28-3,28 28 3,-55-28-1,27 28 1,-28-28-2,0 0 1,0 0 0,0 0 0,0 0 0,28 28 1,0-28-2,-28 0 2,0 0-2,0 0 10,-28 0-9,28 0 9,-28 0-11,0 0 3,0-28 7,0 28-9,0 0 2,0-28-1,28 0 7,-28 28 1,0-28-8,0 0 1,56 0 7,-56 0-10,0 28 3,28 0-1,-28-28 1,0 0-2,28 28 2,-28-28-2,0 0 3,56 0-4,-56 28 11,0-28-10,0 28 1,56-28 8,-56-1 1,28 29-10,-28-28 1,28 0 0,-28 28 8,28 0-7,-28 0 15,-28-28-17,28 28 2,28-28 6,-28 28 11,0-28 4,-28 0-6,28 28-16,-28-28 1,28 0-1,-28-28 7,0 28-7,0 0-1,0 0 3,0 0-3,0 0 1,-56-28 0,-28 0 8,28 28-1,0 0-4,0 0-5,28 0 2,-84 0 1,56 28-2,-28-28 1,28 28 0,0 0 0,-56-28 0,28 28 0,-28 0 1,28 0-1,0 0-1,0 0 2,0 0-3,0 0 4,28 0-3,0 0 2,0 0-2,28 0 2,-28 0-2,28 0 2,-28 0-2,28 0 3,-56 0-4,56 0 4,-28 28-4,-28-28 2,28 0 0,0 0 0,28 0 1,-29 28-2,1 0 2,0-28 6,28 28 1,-28 0-8,0-28 8,56 28-7,-28 0-2,0-28 2,0 28-1,0-28-1,28 28 1,-28 0 1,0 0 14,0-28-15,28 28 1,-28-28 7,28 28 7,-28 0 2,0 0-10,28 28 1,-28-28 1,28 28-1,0-28-1,0 0-6,0 0 0,-28 0 8,28 0-12,0 0 3,-28 1 17</inkml:trace>
    </iact:actionData>
  </iact:action>
  <iact:action type="add" startTime="37318">
    <iact:property name="dataType"/>
    <iact:actionData xml:id="d1">
      <inkml:trace xmlns:inkml="http://www.w3.org/2003/InkML" xml:id="stk1" contextRef="#ctx0" brushRef="#br0">3865 8657 0,'0'-28'127,"28"28"-118,56 0-1,28 0-1,1 0 1,55 0 0,-56 0 1,28 0-1,-28 0 0,-28 0 0,0 0-1,-28 0 2,0 0-2,-28 0 3,0 0-4,0 0 4,0 0-4,0-28 11,0 28-10,0 0 1,0 0 25,0 0 30,0-28-46,0 28 0,-28-28-1,-28 28 134,-84 0-143,-84 0 3,56 0-3,-56 0 3,28 0-4,-28 0 4,-1 0-3,1 0 2,112 0-2,0 0 0,56 0 1,-28 0 0,28 0 0,0 0 0,0 0 1,0 0-2,0 0 9,0 0 0,112 0 192,84 0-200,28 0 1,0 0-3,-55 0 4,27 0-2,-56 0 1,-28 0-3,-56 0 4,28 0-4,-28 0 3,0 0-1,0 0 0,0 0 8,0 0-8,0 0-1,0 0 1,28 0 0,0 0 1,-28 0-2,28 0 2,0 0-1,0 0 0,-28 0-2,0 0 4</inkml:trace>
    </iact:actionData>
  </iact:action>
  <iact:action type="add" startTime="42678">
    <iact:property name="dataType"/>
    <iact:actionData xml:id="d2">
      <inkml:trace xmlns:inkml="http://www.w3.org/2003/InkML" xml:id="stk2" contextRef="#ctx0" brushRef="#br1">8179 8545 0,'28'0'103,"0"0"-78,0 0-17,28-28-1,-28 28 1,28 0 0,0 0 1,28 0-2,0 0 2,0 0-2,1 0 1,-29 0-1,0 0 3,0 0-2,-28 0 1,0 0-3,0 0 3,0 0-2,0 0 2,0 0-2,0-28 0,0 28 3,28 0-3,0 0 2,-28 0-2,28 0 2,0 0-2,-28 0 2,0 0-2,0 0 1,28 0-1,-28 0 3,0 0-3,28 0 2,-28 0-2,0 0 2,28 0-1,0 0 1,-28 0-2,0-28 2,0 28 7,0 0 7,0 0-16,0 0 2,0 0-2,0 0 2,0 0-1,0 0 0,0 0-1,0 0 2,0 0-2,0 0 2,28 0-1,-28 0 0,28 0 7,-28 0-7,0 0 16,-56 0 127,-56 0-142,28 0 1,28 0-5,0 0 6,-28 0-5,0 0 4,0 0-4,-28 0 3,28 0-2,-28 0 1,0 0 1,0 0-2,28 0 2,0 0-1,-28 0-1,28 0 1,-28 0 1,0 0-2,0 0 1,28 0 0,0 0 0,28 0 0,0 0 1,-28 0-2,28 0 9,-56 0-6,27 0-4,-27 0 4,0 0-4,0 0 4,-28 0-4,84 0 2,-28 0 1,28 0-2,0 0 10,0 0-2,0 0-7,0 0 9,0 0-1,56 0 135,0 0-143,0 0-1,0 0 2,0 0 7,0 0-7,0 0 6,0 0 1,0 0 2,0 0-12</inkml:trace>
    </iact:actionData>
  </iact:action>
  <iact:action type="add" startTime="44870">
    <iact:property name="dataType"/>
    <iact:actionData xml:id="d3">
      <inkml:trace xmlns:inkml="http://www.w3.org/2003/InkML" xml:id="stk3" contextRef="#ctx0" brushRef="#br1">15995 8181 0,'0'0'1,"28"0"29,28 0-22,0 0 1,0 0-1,28 28 0,-56-28-1,28 0 2,0 0-2,0 0 1,28 0 1,-28 0-1,28 0-1,0 0 2,-28 0-1,28 0 1,-28 0-3,28 0 4,0 0-4,-28 0 2,28 0 1,0 0-1,0 0-1,0 0 1,-28 0 0,-28 0 0,0 0 1,0 0-2,0 0 2,0 0-3,0 0 12,28 0-11,-28 0 1,28 0 1,0-28-2,29 0 3,-29 28-4,-28 0 3,28-28-1,-28 28 1,0-28 5,0 28-6,28-28 8,-56 0-8,28 28 0,0-28 0,0 28 9,0-28-9,-28-1-1,28 29 2,-28-28 7,28 28-9,-28-28 1,0 0 9,0 0 0,0 0-1,0 0 7,0 0-8,0 0-8,0 0 19,-28 0-11,0 0 1,28 0-8,-56 0 1,28 0-2,0 28 1,-56-28 0,28 0 1,0 0-2,-28-28 2,-1 28-2,-27 0 3,28-28-4,0 28 4,0 0-4,-28-28 1,56 28 2,-28 28-2,0-28 3,0 28-3,28 0 1,-28 0 0,0 0 0,0 0 0,28 0 0,-28 0 0,28 0 0,-28 0 0,28 0 0,28 0 1,-28 0-2,28 0 1,0 0 1,0 28-1,-28-28 1,0 28-2,0 0 8,0 0 1,28 0-8,0-28 8,0 28-7,0-28-2,0 28 2,0 0-1,0 0-1,0 0 2,-28-28-2,56 28 2,-28-28-2,28 28 2,-56 0-1,56 0-1,-28-28 2,28 28 6,-29-28-7,29 28 2,-56 0-4,56 0 20,-28 0-12,28 0 18,0 0-7,0 0 6,0 0-14,0 0-9,56 0 0,1 0-1,-1 0 3,0-28-4,56 56 4,-28-56-4,-56 29 3,0-29-2,28 0 1,-28 0 16,-28 28-8,28-28 17,0 0-1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FD904-7647-49CA-B5D9-35261E99E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80B6F9-7EAB-48DB-BAD5-29A3960D92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832DF-69B5-4652-9DE8-ED81F7C54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A5089-C8F4-4B2D-B572-20838C2C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722AC-0673-44CB-8264-9F08E5A74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55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DFB59-69F3-46F6-A485-555FDD47A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5DB5D7-9DFD-4D01-A8B8-14EECB83A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6EC00-3118-4C5E-9264-FFB84A30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2673A-A71A-4C8D-B339-DE1F2B4A2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617F1-9929-4473-B688-487876824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17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4CB4F6-9889-43D4-998C-7642BBD6D9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1BF85-9ED4-4F4E-AD42-8A809C1DDC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C035-B7AB-422A-9A40-1AD7E38B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CA349-35D4-4E8C-AF9D-816BDB25E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B4BC8-E784-4E82-9492-DE0DC3B4F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806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12992-76CD-4184-8EEB-CB664CB4A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26D48-1A14-4130-8F7C-BFAF87190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EB0D7-ED70-4E0F-9111-D9AAA96C8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37503-ABE1-43C7-95EB-FB91FA90C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0888A-92B7-4F28-9167-11210CA8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312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E3985-8D8E-4277-BF8F-494521F3E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7CE06-9C02-49B8-91CD-9FFF654A7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BE37B-5EF2-4482-A845-5395866EC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82260-EB19-432E-B77B-4F0CFC1A9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CBDB8-DB08-43AA-9758-EBBD5E938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534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CB404-570A-42D1-81E3-8A7EE09A7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9F578-631F-4EC5-94C3-82F7C0CBD9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D17FC-841D-4F5A-A358-FA2C1B524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DC24C-881B-4E70-B3BC-D02E61A8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C966D-0E68-4CE3-8943-47FA0DA9C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D3561-1368-48BD-B915-49297D5A9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979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AC8DF-52B1-499B-955E-5C6288AD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40497-763C-439A-B76D-2762BC4EC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8EC19-B13F-423A-B385-B8FE938FD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81288E-E0B7-43E1-8390-A043BE86FA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D81786-DA9F-48AA-8E91-D1FBDDAC83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101A82-272A-4B54-8C32-79E8D1996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4E608-AE84-4399-86B6-0811A9DFC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ADF9A3-3A6E-43A0-920B-7CF627A7B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061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7BD61-6E23-4327-ACA8-F01F7E2B9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9D8AAD-8566-4568-8986-CD479B5F8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C19523-0C25-4BFE-9CEA-DE311487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F076F-882E-463B-AA13-355CC0F6A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179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A6E445-D751-4D56-9454-FBBD357C8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7CEC91-54FD-45EB-B546-743347C2B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4C560-783C-4B4A-ADF8-D8C54995A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71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9E676-CF81-4CFD-8FF0-661ED233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1157D-60A4-4365-B77A-A2B19773F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B638F5-D150-4CAE-8D31-8040000D3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71BA8-8456-4430-B5B7-9532061FC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89A4F-1CF0-42D8-93B1-62C99674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AEBFE4-4EC7-43D0-8832-465423F46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862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84D3B-5667-433E-AF8E-D99D57AAA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1DB601-90F4-4E3B-9317-6F2643759E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4DAAD1-6BDA-4624-9572-DFFE92E64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0A716-4CA3-4A2B-AAE2-822E1E8C5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E6836-CF09-44DD-AAB7-822C365D7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5086ED-9376-43E7-8D9A-BC46E34D7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355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0DF2BE-14B8-4F97-8541-C0916EDDB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DAC13-5428-463A-BFEB-6DC2D8C7F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22814-454F-4898-8F65-CA56B80D7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4037B-008E-4D36-B7EB-72DBAD5BAB6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B97F4-2432-47E7-A953-378B94856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FC9CC-F65C-4F9B-AE87-A0DEDEFF5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40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microsoft.com/office/2011/relationships/inkAction" Target="../ink/inkAction3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microsoft.com/office/2011/relationships/inkAction" Target="../ink/inkAction1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microsoft.com/office/2011/relationships/inkAction" Target="../ink/inkAction2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46909C9-469A-4710-9698-EF88932DA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30" y="986847"/>
            <a:ext cx="6634813" cy="416289"/>
          </a:xfrm>
          <a:solidFill>
            <a:schemeClr val="accent4"/>
          </a:solidFill>
        </p:spPr>
        <p:txBody>
          <a:bodyPr anchor="ctr">
            <a:normAutofit lnSpcReduction="10000"/>
          </a:bodyPr>
          <a:lstStyle/>
          <a:p>
            <a:r>
              <a:rPr lang="en-GB" b="1" dirty="0"/>
              <a:t>Q: </a:t>
            </a:r>
            <a:r>
              <a:rPr lang="en-GB" dirty="0"/>
              <a:t>Do you know the formulae of the acids?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24CB32-36A1-478D-B3B2-945BACEE1563}"/>
              </a:ext>
            </a:extLst>
          </p:cNvPr>
          <p:cNvSpPr txBox="1"/>
          <p:nvPr/>
        </p:nvSpPr>
        <p:spPr>
          <a:xfrm>
            <a:off x="1341120" y="1576251"/>
            <a:ext cx="1864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Hydrochloric Acid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167409-A90F-4371-80C4-925BF8481AA1}"/>
              </a:ext>
            </a:extLst>
          </p:cNvPr>
          <p:cNvSpPr txBox="1"/>
          <p:nvPr/>
        </p:nvSpPr>
        <p:spPr>
          <a:xfrm>
            <a:off x="5483538" y="1576251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Sulfuric Acid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A9FC2A7-7FA6-40B2-9BAB-FDBCFA55D46C}"/>
              </a:ext>
            </a:extLst>
          </p:cNvPr>
          <p:cNvSpPr txBox="1"/>
          <p:nvPr/>
        </p:nvSpPr>
        <p:spPr>
          <a:xfrm>
            <a:off x="9440092" y="1576251"/>
            <a:ext cx="1346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Nitric Acid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3E5B89F-3956-4CAF-BE74-DE766A4718CE}"/>
              </a:ext>
            </a:extLst>
          </p:cNvPr>
          <p:cNvSpPr txBox="1"/>
          <p:nvPr/>
        </p:nvSpPr>
        <p:spPr>
          <a:xfrm>
            <a:off x="1964400" y="2032673"/>
            <a:ext cx="617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HCl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722910-7DFF-461F-8415-68578A03F3E9}"/>
              </a:ext>
            </a:extLst>
          </p:cNvPr>
          <p:cNvSpPr txBox="1"/>
          <p:nvPr/>
        </p:nvSpPr>
        <p:spPr>
          <a:xfrm>
            <a:off x="5699143" y="2032673"/>
            <a:ext cx="941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H</a:t>
            </a:r>
            <a:r>
              <a:rPr lang="en-GB" sz="2400" b="1" baseline="-25000" dirty="0"/>
              <a:t>2</a:t>
            </a:r>
            <a:r>
              <a:rPr lang="en-GB" sz="2400" b="1" dirty="0"/>
              <a:t>SO</a:t>
            </a:r>
            <a:r>
              <a:rPr lang="en-GB" sz="2400" b="1" baseline="-25000" dirty="0"/>
              <a:t>4</a:t>
            </a:r>
            <a:endParaRPr lang="en-GB" sz="24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E20F9A-77CD-4F97-9163-0DE0984251AD}"/>
              </a:ext>
            </a:extLst>
          </p:cNvPr>
          <p:cNvSpPr txBox="1"/>
          <p:nvPr/>
        </p:nvSpPr>
        <p:spPr>
          <a:xfrm>
            <a:off x="9370423" y="2032673"/>
            <a:ext cx="1346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HNO</a:t>
            </a:r>
            <a:r>
              <a:rPr lang="en-GB" sz="2400" b="1" baseline="-25000" dirty="0"/>
              <a:t>3</a:t>
            </a:r>
            <a:endParaRPr lang="en-GB" sz="2400" b="1" dirty="0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E3C5034C-3393-45A7-9273-7B654F6526B2}"/>
              </a:ext>
            </a:extLst>
          </p:cNvPr>
          <p:cNvSpPr txBox="1">
            <a:spLocks/>
          </p:cNvSpPr>
          <p:nvPr/>
        </p:nvSpPr>
        <p:spPr>
          <a:xfrm>
            <a:off x="7838112" y="1006913"/>
            <a:ext cx="4135454" cy="416289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/>
              <a:t>Q: </a:t>
            </a:r>
            <a:r>
              <a:rPr lang="en-GB" sz="2000" dirty="0"/>
              <a:t>What do they all have in common?</a:t>
            </a:r>
            <a:endParaRPr lang="en-GB" sz="2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56D77A-4530-4179-8F65-F94990572101}"/>
              </a:ext>
            </a:extLst>
          </p:cNvPr>
          <p:cNvSpPr/>
          <p:nvPr/>
        </p:nvSpPr>
        <p:spPr>
          <a:xfrm>
            <a:off x="2029096" y="2069350"/>
            <a:ext cx="244041" cy="3883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ED3700C-0629-4CBE-8938-F280CE1D9AE6}"/>
              </a:ext>
            </a:extLst>
          </p:cNvPr>
          <p:cNvSpPr/>
          <p:nvPr/>
        </p:nvSpPr>
        <p:spPr>
          <a:xfrm>
            <a:off x="5786846" y="2069350"/>
            <a:ext cx="200651" cy="3883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D6C728C-BCD8-4742-A8C1-6F9B6E145E72}"/>
              </a:ext>
            </a:extLst>
          </p:cNvPr>
          <p:cNvSpPr/>
          <p:nvPr/>
        </p:nvSpPr>
        <p:spPr>
          <a:xfrm>
            <a:off x="9661798" y="2074879"/>
            <a:ext cx="244041" cy="3883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B95961-B93E-4084-A1B6-5266C3ED468C}"/>
              </a:ext>
            </a:extLst>
          </p:cNvPr>
          <p:cNvSpPr txBox="1"/>
          <p:nvPr/>
        </p:nvSpPr>
        <p:spPr>
          <a:xfrm>
            <a:off x="3384071" y="4058194"/>
            <a:ext cx="5423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They all contain </a:t>
            </a:r>
            <a:r>
              <a:rPr lang="en-GB" sz="3200" b="1" dirty="0">
                <a:solidFill>
                  <a:srgbClr val="FF0000"/>
                </a:solidFill>
              </a:rPr>
              <a:t>hydrogen ions</a:t>
            </a:r>
            <a:r>
              <a:rPr lang="en-GB" sz="3200" dirty="0"/>
              <a:t>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546A56-11E5-4B7A-B8FB-4FF9F3018127}"/>
              </a:ext>
            </a:extLst>
          </p:cNvPr>
          <p:cNvSpPr txBox="1"/>
          <p:nvPr/>
        </p:nvSpPr>
        <p:spPr>
          <a:xfrm>
            <a:off x="5591003" y="4990011"/>
            <a:ext cx="99257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>
                <a:solidFill>
                  <a:srgbClr val="FF0000"/>
                </a:solidFill>
              </a:rPr>
              <a:t>H</a:t>
            </a:r>
            <a:r>
              <a:rPr lang="en-GB" sz="6600" baseline="30000" dirty="0">
                <a:solidFill>
                  <a:srgbClr val="FF0000"/>
                </a:solidFill>
              </a:rPr>
              <a:t>+</a:t>
            </a:r>
            <a:endParaRPr lang="en-GB" sz="6600" dirty="0">
              <a:solidFill>
                <a:srgbClr val="FF0000"/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29DD80E-F31D-4EDA-8434-6206D01F3B1E}"/>
              </a:ext>
            </a:extLst>
          </p:cNvPr>
          <p:cNvGrpSpPr/>
          <p:nvPr/>
        </p:nvGrpSpPr>
        <p:grpSpPr>
          <a:xfrm>
            <a:off x="1605536" y="2494338"/>
            <a:ext cx="423560" cy="733421"/>
            <a:chOff x="1605536" y="2494338"/>
            <a:chExt cx="423560" cy="733421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0328525-BB88-4443-B7D7-FAE4251730D4}"/>
                </a:ext>
              </a:extLst>
            </p:cNvPr>
            <p:cNvCxnSpPr/>
            <p:nvPr/>
          </p:nvCxnSpPr>
          <p:spPr>
            <a:xfrm flipH="1">
              <a:off x="1802674" y="2494338"/>
              <a:ext cx="226422" cy="3446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5ECF1E6-29FF-493F-A1FA-F6159260379E}"/>
                </a:ext>
              </a:extLst>
            </p:cNvPr>
            <p:cNvSpPr txBox="1"/>
            <p:nvPr/>
          </p:nvSpPr>
          <p:spPr>
            <a:xfrm>
              <a:off x="1605536" y="2858427"/>
              <a:ext cx="405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H</a:t>
              </a:r>
              <a:r>
                <a:rPr lang="en-GB" baseline="30000" dirty="0"/>
                <a:t>+</a:t>
              </a:r>
              <a:endParaRPr lang="en-GB" dirty="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E10D381-762B-428F-8A37-5BA365624A46}"/>
              </a:ext>
            </a:extLst>
          </p:cNvPr>
          <p:cNvGrpSpPr/>
          <p:nvPr/>
        </p:nvGrpSpPr>
        <p:grpSpPr>
          <a:xfrm>
            <a:off x="2464312" y="2461346"/>
            <a:ext cx="457800" cy="779971"/>
            <a:chOff x="2464312" y="2461346"/>
            <a:chExt cx="457800" cy="779971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0C7A5CC-F288-46A7-9ADC-E877FE3F231C}"/>
                </a:ext>
              </a:extLst>
            </p:cNvPr>
            <p:cNvCxnSpPr/>
            <p:nvPr/>
          </p:nvCxnSpPr>
          <p:spPr>
            <a:xfrm>
              <a:off x="2464312" y="2461346"/>
              <a:ext cx="235132" cy="3776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F89D098-3A8A-4ACF-A7E5-465655A5AB3E}"/>
                </a:ext>
              </a:extLst>
            </p:cNvPr>
            <p:cNvSpPr txBox="1"/>
            <p:nvPr/>
          </p:nvSpPr>
          <p:spPr>
            <a:xfrm>
              <a:off x="2514628" y="2871985"/>
              <a:ext cx="407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Cl</a:t>
              </a:r>
              <a:r>
                <a:rPr lang="en-GB" baseline="30000" dirty="0"/>
                <a:t>-</a:t>
              </a:r>
              <a:endParaRPr lang="en-GB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6DAC017-F579-4FA7-8A40-A703B513F5DA}"/>
              </a:ext>
            </a:extLst>
          </p:cNvPr>
          <p:cNvGrpSpPr/>
          <p:nvPr/>
        </p:nvGrpSpPr>
        <p:grpSpPr>
          <a:xfrm>
            <a:off x="5586305" y="2527329"/>
            <a:ext cx="405880" cy="1031788"/>
            <a:chOff x="5586305" y="2527329"/>
            <a:chExt cx="405880" cy="1031788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7F6F22C-F797-4F32-93E8-95A01CE9AFF3}"/>
                </a:ext>
              </a:extLst>
            </p:cNvPr>
            <p:cNvCxnSpPr/>
            <p:nvPr/>
          </p:nvCxnSpPr>
          <p:spPr>
            <a:xfrm flipH="1">
              <a:off x="5743657" y="2527329"/>
              <a:ext cx="226422" cy="3446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82D7599-2057-4667-8AC8-BB8CF9BB824D}"/>
                </a:ext>
              </a:extLst>
            </p:cNvPr>
            <p:cNvSpPr txBox="1"/>
            <p:nvPr/>
          </p:nvSpPr>
          <p:spPr>
            <a:xfrm>
              <a:off x="5586305" y="2912786"/>
              <a:ext cx="4058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H</a:t>
              </a:r>
              <a:r>
                <a:rPr lang="en-GB" baseline="30000" dirty="0"/>
                <a:t>+</a:t>
              </a:r>
              <a:endParaRPr lang="en-GB" dirty="0"/>
            </a:p>
            <a:p>
              <a:r>
                <a:rPr lang="en-GB" dirty="0"/>
                <a:t>H</a:t>
              </a:r>
              <a:r>
                <a:rPr lang="en-GB" baseline="30000" dirty="0"/>
                <a:t>+</a:t>
              </a:r>
              <a:endParaRPr lang="en-GB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6907C1D-F08B-46B6-B327-F6EB197168AD}"/>
              </a:ext>
            </a:extLst>
          </p:cNvPr>
          <p:cNvGrpSpPr/>
          <p:nvPr/>
        </p:nvGrpSpPr>
        <p:grpSpPr>
          <a:xfrm>
            <a:off x="6317261" y="2494337"/>
            <a:ext cx="646331" cy="781929"/>
            <a:chOff x="6317261" y="2494337"/>
            <a:chExt cx="646331" cy="781929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5A7D00A-440C-415C-A61F-0881742520C1}"/>
                </a:ext>
              </a:extLst>
            </p:cNvPr>
            <p:cNvCxnSpPr/>
            <p:nvPr/>
          </p:nvCxnSpPr>
          <p:spPr>
            <a:xfrm>
              <a:off x="6405295" y="2494337"/>
              <a:ext cx="235132" cy="3776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356AF7A-BCCC-4839-A683-0EAEAB367D2E}"/>
                </a:ext>
              </a:extLst>
            </p:cNvPr>
            <p:cNvSpPr txBox="1"/>
            <p:nvPr/>
          </p:nvSpPr>
          <p:spPr>
            <a:xfrm>
              <a:off x="6317261" y="290693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SO</a:t>
              </a:r>
              <a:r>
                <a:rPr lang="en-GB" baseline="-25000" dirty="0"/>
                <a:t>4</a:t>
              </a:r>
              <a:r>
                <a:rPr lang="en-GB" baseline="30000" dirty="0"/>
                <a:t>2-</a:t>
              </a:r>
              <a:endParaRPr lang="en-GB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B99DAF6-CF3E-4648-9799-40E02D502977}"/>
              </a:ext>
            </a:extLst>
          </p:cNvPr>
          <p:cNvGrpSpPr/>
          <p:nvPr/>
        </p:nvGrpSpPr>
        <p:grpSpPr>
          <a:xfrm>
            <a:off x="9392332" y="2558984"/>
            <a:ext cx="405880" cy="759488"/>
            <a:chOff x="9392332" y="2558984"/>
            <a:chExt cx="405880" cy="759488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3CA9F01-0508-41F5-81CE-C64B7C12A45E}"/>
                </a:ext>
              </a:extLst>
            </p:cNvPr>
            <p:cNvCxnSpPr/>
            <p:nvPr/>
          </p:nvCxnSpPr>
          <p:spPr>
            <a:xfrm flipH="1">
              <a:off x="9567074" y="2558984"/>
              <a:ext cx="226422" cy="3446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5DF80FD-4AAB-4A46-88E5-0090F634451E}"/>
                </a:ext>
              </a:extLst>
            </p:cNvPr>
            <p:cNvSpPr txBox="1"/>
            <p:nvPr/>
          </p:nvSpPr>
          <p:spPr>
            <a:xfrm>
              <a:off x="9392332" y="2949140"/>
              <a:ext cx="405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H</a:t>
              </a:r>
              <a:r>
                <a:rPr lang="en-GB" baseline="30000" dirty="0"/>
                <a:t>+</a:t>
              </a:r>
              <a:endParaRPr lang="en-GB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E4BE97B-F486-4707-88E9-CD92F92CCF6B}"/>
              </a:ext>
            </a:extLst>
          </p:cNvPr>
          <p:cNvGrpSpPr/>
          <p:nvPr/>
        </p:nvGrpSpPr>
        <p:grpSpPr>
          <a:xfrm>
            <a:off x="10228712" y="2525992"/>
            <a:ext cx="683777" cy="806038"/>
            <a:chOff x="10228712" y="2525992"/>
            <a:chExt cx="683777" cy="806038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B71B6137-4023-433B-87C9-ECF70553E33C}"/>
                </a:ext>
              </a:extLst>
            </p:cNvPr>
            <p:cNvCxnSpPr/>
            <p:nvPr/>
          </p:nvCxnSpPr>
          <p:spPr>
            <a:xfrm>
              <a:off x="10228712" y="2525992"/>
              <a:ext cx="235132" cy="3776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D0E3B0D-3BA9-41BC-B86A-CFBF5365F224}"/>
                </a:ext>
              </a:extLst>
            </p:cNvPr>
            <p:cNvSpPr txBox="1"/>
            <p:nvPr/>
          </p:nvSpPr>
          <p:spPr>
            <a:xfrm>
              <a:off x="10301424" y="2962698"/>
              <a:ext cx="611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NO</a:t>
              </a:r>
              <a:r>
                <a:rPr lang="en-GB" baseline="-25000" dirty="0"/>
                <a:t>3</a:t>
              </a:r>
              <a:r>
                <a:rPr lang="en-GB" baseline="30000" dirty="0"/>
                <a:t>-</a:t>
              </a:r>
              <a:endParaRPr lang="en-GB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7100F213-8DA8-4957-9AEA-472791BE006E}"/>
              </a:ext>
            </a:extLst>
          </p:cNvPr>
          <p:cNvSpPr txBox="1"/>
          <p:nvPr/>
        </p:nvSpPr>
        <p:spPr>
          <a:xfrm>
            <a:off x="270365" y="6260383"/>
            <a:ext cx="11703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When dissolved in water, these acids </a:t>
            </a:r>
            <a:r>
              <a:rPr lang="en-GB" b="1" dirty="0"/>
              <a:t>fully ionise</a:t>
            </a:r>
            <a:r>
              <a:rPr lang="en-GB" dirty="0"/>
              <a:t> to release their </a:t>
            </a:r>
            <a:r>
              <a:rPr lang="en-GB" b="1" dirty="0"/>
              <a:t>H</a:t>
            </a:r>
            <a:r>
              <a:rPr lang="en-GB" b="1" baseline="30000" dirty="0"/>
              <a:t>+</a:t>
            </a:r>
            <a:r>
              <a:rPr lang="en-GB" b="1" dirty="0"/>
              <a:t> ions</a:t>
            </a:r>
            <a:r>
              <a:rPr lang="en-GB" dirty="0"/>
              <a:t> into solution. 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BD615F47-33AF-4C4E-879D-1FD9B5D436B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80843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Acids</a:t>
            </a:r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17D1CB2-773A-42A9-8FD1-F6A9CDFA5D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19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029"/>
    </mc:Choice>
    <mc:Fallback>
      <p:transition spd="slow" advTm="167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41" grpId="0"/>
      <p:bldP spid="42" grpId="0"/>
      <p:bldP spid="43" grpId="0"/>
      <p:bldP spid="44" grpId="0"/>
      <p:bldP spid="45" grpId="0"/>
      <p:bldP spid="46" grpId="0" animBg="1"/>
      <p:bldP spid="11" grpId="0" animBg="1"/>
      <p:bldP spid="47" grpId="0" animBg="1"/>
      <p:bldP spid="48" grpId="0" animBg="1"/>
      <p:bldP spid="31" grpId="0"/>
      <p:bldP spid="32" grpId="0"/>
      <p:bldP spid="6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BD270A-96F8-42FF-AD95-A94D88271763}"/>
              </a:ext>
            </a:extLst>
          </p:cNvPr>
          <p:cNvSpPr/>
          <p:nvPr/>
        </p:nvSpPr>
        <p:spPr>
          <a:xfrm>
            <a:off x="0" y="880842"/>
            <a:ext cx="12192000" cy="3356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/>
              <a:t>Q5. Equations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GB" sz="2400" dirty="0"/>
              <a:t>Complete the word equations:</a:t>
            </a:r>
          </a:p>
          <a:p>
            <a:pPr marL="400050" indent="-400050">
              <a:lnSpc>
                <a:spcPct val="150000"/>
              </a:lnSpc>
              <a:buAutoNum type="romanLcParenR"/>
            </a:pPr>
            <a:r>
              <a:rPr lang="en-GB" sz="2400" dirty="0"/>
              <a:t>Acid + alkali </a:t>
            </a:r>
            <a:r>
              <a:rPr lang="en-GB" sz="2400" dirty="0">
                <a:sym typeface="Wingdings" panose="05000000000000000000" pitchFamily="2" charset="2"/>
              </a:rPr>
              <a:t> ____________ ______ + ____________</a:t>
            </a:r>
          </a:p>
          <a:p>
            <a:pPr marL="400050" indent="-400050">
              <a:lnSpc>
                <a:spcPct val="150000"/>
              </a:lnSpc>
              <a:buAutoNum type="romanLcParenR"/>
            </a:pPr>
            <a:r>
              <a:rPr lang="en-GB" sz="2400" dirty="0">
                <a:sym typeface="Wingdings" panose="05000000000000000000" pitchFamily="2" charset="2"/>
              </a:rPr>
              <a:t>Hydrochloric acid + sodium hydroxide  ________ __________ + ___________</a:t>
            </a:r>
          </a:p>
          <a:p>
            <a:pPr marL="400050" indent="-400050">
              <a:lnSpc>
                <a:spcPct val="150000"/>
              </a:lnSpc>
              <a:buAutoNum type="romanLcParenR"/>
            </a:pPr>
            <a:r>
              <a:rPr lang="en-GB" sz="2400" dirty="0">
                <a:sym typeface="Wingdings" panose="05000000000000000000" pitchFamily="2" charset="2"/>
              </a:rPr>
              <a:t>Sulfuric acid + calcium hydroxide  __________ ___________ + ____________</a:t>
            </a:r>
          </a:p>
          <a:p>
            <a:pPr marL="400050" indent="-400050">
              <a:lnSpc>
                <a:spcPct val="150000"/>
              </a:lnSpc>
              <a:buAutoNum type="romanLcParenR"/>
            </a:pPr>
            <a:r>
              <a:rPr lang="en-GB" sz="2400" dirty="0">
                <a:sym typeface="Wingdings" panose="05000000000000000000" pitchFamily="2" charset="2"/>
              </a:rPr>
              <a:t>Nitric acid + magnesium hydroxide  __________ __________ + ____________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Self assessment &amp; Corrections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C87CF-086F-4C58-A427-DA284DFFDA42}"/>
              </a:ext>
            </a:extLst>
          </p:cNvPr>
          <p:cNvSpPr txBox="1"/>
          <p:nvPr/>
        </p:nvSpPr>
        <p:spPr>
          <a:xfrm>
            <a:off x="2727672" y="2006318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soluble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ADC26A-67E8-438A-921F-AE0F015DC539}"/>
              </a:ext>
            </a:extLst>
          </p:cNvPr>
          <p:cNvSpPr txBox="1"/>
          <p:nvPr/>
        </p:nvSpPr>
        <p:spPr>
          <a:xfrm>
            <a:off x="4364923" y="1999278"/>
            <a:ext cx="643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salt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E98381-6514-4A09-AA75-E0CE47AD7BD7}"/>
              </a:ext>
            </a:extLst>
          </p:cNvPr>
          <p:cNvSpPr txBox="1"/>
          <p:nvPr/>
        </p:nvSpPr>
        <p:spPr>
          <a:xfrm>
            <a:off x="5911263" y="1999277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8261F4-F44D-4D99-B68C-42BFA9A2EC08}"/>
              </a:ext>
            </a:extLst>
          </p:cNvPr>
          <p:cNvSpPr txBox="1"/>
          <p:nvPr/>
        </p:nvSpPr>
        <p:spPr>
          <a:xfrm>
            <a:off x="5614883" y="2569778"/>
            <a:ext cx="11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sodium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A48012-7C13-425B-9ABE-25A5AA1B2D10}"/>
              </a:ext>
            </a:extLst>
          </p:cNvPr>
          <p:cNvSpPr txBox="1"/>
          <p:nvPr/>
        </p:nvSpPr>
        <p:spPr>
          <a:xfrm>
            <a:off x="7000464" y="2569778"/>
            <a:ext cx="122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chloride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A09631-A147-4805-A125-3C746E21E28A}"/>
              </a:ext>
            </a:extLst>
          </p:cNvPr>
          <p:cNvSpPr txBox="1"/>
          <p:nvPr/>
        </p:nvSpPr>
        <p:spPr>
          <a:xfrm>
            <a:off x="9024976" y="2569778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B79FAB-6800-4D64-B0E2-D85397001B0B}"/>
              </a:ext>
            </a:extLst>
          </p:cNvPr>
          <p:cNvSpPr txBox="1"/>
          <p:nvPr/>
        </p:nvSpPr>
        <p:spPr>
          <a:xfrm>
            <a:off x="5346845" y="3172821"/>
            <a:ext cx="1157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calcium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57D727-C8DF-4313-9727-B1BB7BC3A673}"/>
              </a:ext>
            </a:extLst>
          </p:cNvPr>
          <p:cNvSpPr txBox="1"/>
          <p:nvPr/>
        </p:nvSpPr>
        <p:spPr>
          <a:xfrm>
            <a:off x="6839338" y="3166213"/>
            <a:ext cx="1049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sulfate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348B92-53B9-4707-A2F9-62823FBF4E1E}"/>
              </a:ext>
            </a:extLst>
          </p:cNvPr>
          <p:cNvSpPr txBox="1"/>
          <p:nvPr/>
        </p:nvSpPr>
        <p:spPr>
          <a:xfrm>
            <a:off x="8961176" y="3172821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6FDEC4-1D1E-42ED-B917-DB804C006C66}"/>
              </a:ext>
            </a:extLst>
          </p:cNvPr>
          <p:cNvSpPr txBox="1"/>
          <p:nvPr/>
        </p:nvSpPr>
        <p:spPr>
          <a:xfrm>
            <a:off x="5155012" y="3705175"/>
            <a:ext cx="1667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magnesium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631C9E-87B5-4398-B354-4B4A9A992E64}"/>
              </a:ext>
            </a:extLst>
          </p:cNvPr>
          <p:cNvSpPr txBox="1"/>
          <p:nvPr/>
        </p:nvSpPr>
        <p:spPr>
          <a:xfrm>
            <a:off x="7000464" y="3701871"/>
            <a:ext cx="1043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nitrate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29AB79-A9A6-46E5-A411-E586D8B00276}"/>
              </a:ext>
            </a:extLst>
          </p:cNvPr>
          <p:cNvSpPr txBox="1"/>
          <p:nvPr/>
        </p:nvSpPr>
        <p:spPr>
          <a:xfrm>
            <a:off x="9024976" y="3705175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FC4308A-39ED-476D-99CF-ACE03D25BFF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50280" y="2571840"/>
              <a:ext cx="6867720" cy="545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FC4308A-39ED-476D-99CF-ACE03D25BF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0920" y="2562480"/>
                <a:ext cx="6886440" cy="5637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2E6133E-57CD-4203-99DE-725A136F3E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958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789"/>
    </mc:Choice>
    <mc:Fallback>
      <p:transition spd="slow" advTm="85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16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258A47-E333-4CFC-9F70-3D920B26A36B}"/>
              </a:ext>
            </a:extLst>
          </p:cNvPr>
          <p:cNvSpPr/>
          <p:nvPr/>
        </p:nvSpPr>
        <p:spPr>
          <a:xfrm>
            <a:off x="0" y="880843"/>
            <a:ext cx="12192000" cy="5942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ym typeface="Wingdings" panose="05000000000000000000" pitchFamily="2" charset="2"/>
              </a:rPr>
              <a:t>5b) Use the symbol equations to write word equations:</a:t>
            </a:r>
          </a:p>
          <a:p>
            <a:pPr marL="400050" indent="-400050" algn="ctr">
              <a:lnSpc>
                <a:spcPct val="150000"/>
              </a:lnSpc>
              <a:buAutoNum type="romanLcParenR"/>
            </a:pPr>
            <a:r>
              <a:rPr lang="en-GB" sz="2400" dirty="0">
                <a:sym typeface="Wingdings" panose="05000000000000000000" pitchFamily="2" charset="2"/>
              </a:rPr>
              <a:t>H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SO</a:t>
            </a:r>
            <a:r>
              <a:rPr lang="en-GB" sz="2400" baseline="-25000" dirty="0">
                <a:sym typeface="Wingdings" panose="05000000000000000000" pitchFamily="2" charset="2"/>
              </a:rPr>
              <a:t>4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+ Mg(OH)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 MgSO</a:t>
            </a:r>
            <a:r>
              <a:rPr lang="en-GB" sz="2400" baseline="-25000" dirty="0">
                <a:sym typeface="Wingdings" panose="05000000000000000000" pitchFamily="2" charset="2"/>
              </a:rPr>
              <a:t>4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+ H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O </a:t>
            </a:r>
            <a:r>
              <a:rPr lang="en-GB" sz="2400" baseline="-25000" dirty="0">
                <a:sym typeface="Wingdings" panose="05000000000000000000" pitchFamily="2" charset="2"/>
              </a:rPr>
              <a:t>(l)</a:t>
            </a:r>
            <a:br>
              <a:rPr lang="en-GB" sz="2400" baseline="-25000" dirty="0">
                <a:sym typeface="Wingdings" panose="05000000000000000000" pitchFamily="2" charset="2"/>
              </a:rPr>
            </a:br>
            <a:br>
              <a:rPr lang="en-GB" sz="2400" baseline="-25000" dirty="0">
                <a:sym typeface="Wingdings" panose="05000000000000000000" pitchFamily="2" charset="2"/>
              </a:rPr>
            </a:br>
            <a:r>
              <a:rPr lang="en-GB" sz="2400" dirty="0">
                <a:sym typeface="Wingdings" panose="05000000000000000000" pitchFamily="2" charset="2"/>
              </a:rPr>
              <a:t>_________________ + ________________  _________________ + ______________</a:t>
            </a:r>
            <a:br>
              <a:rPr lang="en-GB" sz="2400" dirty="0">
                <a:sym typeface="Wingdings" panose="05000000000000000000" pitchFamily="2" charset="2"/>
              </a:rPr>
            </a:br>
            <a:endParaRPr lang="en-GB" sz="2400" dirty="0">
              <a:sym typeface="Wingdings" panose="05000000000000000000" pitchFamily="2" charset="2"/>
            </a:endParaRPr>
          </a:p>
          <a:p>
            <a:pPr marL="400050" indent="-400050" algn="ctr">
              <a:lnSpc>
                <a:spcPct val="150000"/>
              </a:lnSpc>
              <a:buFontTx/>
              <a:buAutoNum type="romanLcParenR"/>
            </a:pPr>
            <a:r>
              <a:rPr lang="en-GB" sz="2400" dirty="0">
                <a:sym typeface="Wingdings" panose="05000000000000000000" pitchFamily="2" charset="2"/>
              </a:rPr>
              <a:t>HNO</a:t>
            </a:r>
            <a:r>
              <a:rPr lang="en-GB" sz="2400" baseline="-25000" dirty="0">
                <a:sym typeface="Wingdings" panose="05000000000000000000" pitchFamily="2" charset="2"/>
              </a:rPr>
              <a:t>3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+ </a:t>
            </a:r>
            <a:r>
              <a:rPr lang="en-GB" sz="2400" dirty="0" err="1">
                <a:sym typeface="Wingdings" panose="05000000000000000000" pitchFamily="2" charset="2"/>
              </a:rPr>
              <a:t>NaOH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 NaNO</a:t>
            </a:r>
            <a:r>
              <a:rPr lang="en-GB" sz="2400" baseline="-25000" dirty="0">
                <a:sym typeface="Wingdings" panose="05000000000000000000" pitchFamily="2" charset="2"/>
              </a:rPr>
              <a:t>3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+ H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O </a:t>
            </a:r>
            <a:r>
              <a:rPr lang="en-GB" sz="2400" baseline="-25000" dirty="0">
                <a:sym typeface="Wingdings" panose="05000000000000000000" pitchFamily="2" charset="2"/>
              </a:rPr>
              <a:t>(l)</a:t>
            </a:r>
            <a:br>
              <a:rPr lang="en-GB" sz="2400" baseline="-25000" dirty="0">
                <a:sym typeface="Wingdings" panose="05000000000000000000" pitchFamily="2" charset="2"/>
              </a:rPr>
            </a:br>
            <a:br>
              <a:rPr lang="en-GB" sz="2400" baseline="-25000" dirty="0">
                <a:sym typeface="Wingdings" panose="05000000000000000000" pitchFamily="2" charset="2"/>
              </a:rPr>
            </a:br>
            <a:r>
              <a:rPr lang="en-GB" sz="2400" dirty="0">
                <a:sym typeface="Wingdings" panose="05000000000000000000" pitchFamily="2" charset="2"/>
              </a:rPr>
              <a:t>_________________ + ________________  _________________ + ______________</a:t>
            </a:r>
            <a:br>
              <a:rPr lang="en-GB" sz="2400" dirty="0">
                <a:sym typeface="Wingdings" panose="05000000000000000000" pitchFamily="2" charset="2"/>
              </a:rPr>
            </a:br>
            <a:endParaRPr lang="en-GB" sz="2400" baseline="-25000" dirty="0">
              <a:sym typeface="Wingdings" panose="05000000000000000000" pitchFamily="2" charset="2"/>
            </a:endParaRPr>
          </a:p>
          <a:p>
            <a:pPr marL="400050" indent="-400050" algn="ctr">
              <a:lnSpc>
                <a:spcPct val="150000"/>
              </a:lnSpc>
              <a:buFontTx/>
              <a:buAutoNum type="romanLcParenR"/>
            </a:pPr>
            <a:r>
              <a:rPr lang="en-GB" sz="2400" dirty="0">
                <a:sym typeface="Wingdings" panose="05000000000000000000" pitchFamily="2" charset="2"/>
              </a:rPr>
              <a:t>2 HCl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+ NH</a:t>
            </a:r>
            <a:r>
              <a:rPr lang="en-GB" sz="2400" baseline="-25000" dirty="0">
                <a:sym typeface="Wingdings" panose="05000000000000000000" pitchFamily="2" charset="2"/>
              </a:rPr>
              <a:t>4</a:t>
            </a:r>
            <a:r>
              <a:rPr lang="en-GB" sz="2400" dirty="0">
                <a:sym typeface="Wingdings" panose="05000000000000000000" pitchFamily="2" charset="2"/>
              </a:rPr>
              <a:t>OH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 NH</a:t>
            </a:r>
            <a:r>
              <a:rPr lang="en-GB" sz="2400" baseline="-25000" dirty="0">
                <a:sym typeface="Wingdings" panose="05000000000000000000" pitchFamily="2" charset="2"/>
              </a:rPr>
              <a:t>4</a:t>
            </a:r>
            <a:r>
              <a:rPr lang="en-GB" sz="2400" dirty="0">
                <a:sym typeface="Wingdings" panose="05000000000000000000" pitchFamily="2" charset="2"/>
              </a:rPr>
              <a:t>Cl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+ H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O </a:t>
            </a:r>
            <a:r>
              <a:rPr lang="en-GB" sz="2400" baseline="-25000" dirty="0">
                <a:sym typeface="Wingdings" panose="05000000000000000000" pitchFamily="2" charset="2"/>
              </a:rPr>
              <a:t>(l)</a:t>
            </a:r>
            <a:br>
              <a:rPr lang="en-GB" sz="2400" baseline="-25000" dirty="0">
                <a:sym typeface="Wingdings" panose="05000000000000000000" pitchFamily="2" charset="2"/>
              </a:rPr>
            </a:br>
            <a:br>
              <a:rPr lang="en-GB" sz="2400" baseline="-25000" dirty="0">
                <a:sym typeface="Wingdings" panose="05000000000000000000" pitchFamily="2" charset="2"/>
              </a:rPr>
            </a:br>
            <a:r>
              <a:rPr lang="en-GB" sz="2400" dirty="0">
                <a:sym typeface="Wingdings" panose="05000000000000000000" pitchFamily="2" charset="2"/>
              </a:rPr>
              <a:t>_________________ + ________________  _________________ + ______________</a:t>
            </a:r>
            <a:endParaRPr lang="en-GB" sz="2400" baseline="-25000" dirty="0"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Self assessment &amp; Corrections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C87CF-086F-4C58-A427-DA284DFFDA42}"/>
              </a:ext>
            </a:extLst>
          </p:cNvPr>
          <p:cNvSpPr txBox="1"/>
          <p:nvPr/>
        </p:nvSpPr>
        <p:spPr>
          <a:xfrm>
            <a:off x="1293154" y="2362876"/>
            <a:ext cx="17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Sulfuric acid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F6A203-EDEB-43BF-BBE5-3F63D040D11A}"/>
              </a:ext>
            </a:extLst>
          </p:cNvPr>
          <p:cNvSpPr txBox="1"/>
          <p:nvPr/>
        </p:nvSpPr>
        <p:spPr>
          <a:xfrm>
            <a:off x="4163586" y="2043823"/>
            <a:ext cx="1736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magnesium </a:t>
            </a:r>
            <a:b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hydroxide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FEE5BF-6D25-4EC0-822E-BB6C9C8BB09F}"/>
              </a:ext>
            </a:extLst>
          </p:cNvPr>
          <p:cNvSpPr txBox="1"/>
          <p:nvPr/>
        </p:nvSpPr>
        <p:spPr>
          <a:xfrm>
            <a:off x="7193113" y="2024334"/>
            <a:ext cx="1736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magnesium </a:t>
            </a:r>
            <a:b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sulfate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FC54F5-5B36-42BC-AF19-E4CA868F9D0C}"/>
              </a:ext>
            </a:extLst>
          </p:cNvPr>
          <p:cNvSpPr txBox="1"/>
          <p:nvPr/>
        </p:nvSpPr>
        <p:spPr>
          <a:xfrm>
            <a:off x="10096705" y="2393666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1823AC-4A3C-4BC2-9920-1BCEB321BF1A}"/>
              </a:ext>
            </a:extLst>
          </p:cNvPr>
          <p:cNvSpPr txBox="1"/>
          <p:nvPr/>
        </p:nvSpPr>
        <p:spPr>
          <a:xfrm>
            <a:off x="1293154" y="4368317"/>
            <a:ext cx="1471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Nitric acid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A36795-788C-4983-9526-7F8983DDDB30}"/>
              </a:ext>
            </a:extLst>
          </p:cNvPr>
          <p:cNvSpPr txBox="1"/>
          <p:nvPr/>
        </p:nvSpPr>
        <p:spPr>
          <a:xfrm>
            <a:off x="4270672" y="4063331"/>
            <a:ext cx="1452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sodium</a:t>
            </a:r>
            <a:b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hydroxide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A9E181-C019-483F-AC97-2BEDD36F7A71}"/>
              </a:ext>
            </a:extLst>
          </p:cNvPr>
          <p:cNvSpPr txBox="1"/>
          <p:nvPr/>
        </p:nvSpPr>
        <p:spPr>
          <a:xfrm>
            <a:off x="7462231" y="4043842"/>
            <a:ext cx="11288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sodium</a:t>
            </a:r>
            <a:b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nitrate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03FEB6-733D-4452-859A-6CD69589516D}"/>
              </a:ext>
            </a:extLst>
          </p:cNvPr>
          <p:cNvSpPr txBox="1"/>
          <p:nvPr/>
        </p:nvSpPr>
        <p:spPr>
          <a:xfrm>
            <a:off x="10096705" y="4399107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83CEF2-91F3-4015-A2D0-E34496099098}"/>
              </a:ext>
            </a:extLst>
          </p:cNvPr>
          <p:cNvSpPr txBox="1"/>
          <p:nvPr/>
        </p:nvSpPr>
        <p:spPr>
          <a:xfrm>
            <a:off x="915468" y="6142925"/>
            <a:ext cx="2392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Hydrochloric acid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9A1EEB-1060-48EE-A51A-379A4A0E1E62}"/>
              </a:ext>
            </a:extLst>
          </p:cNvPr>
          <p:cNvSpPr txBox="1"/>
          <p:nvPr/>
        </p:nvSpPr>
        <p:spPr>
          <a:xfrm>
            <a:off x="4142400" y="5892344"/>
            <a:ext cx="17267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ammonium </a:t>
            </a:r>
            <a:b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hydroxide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0AA5F8-7DE0-4D6B-AC7B-041C2BFEA502}"/>
              </a:ext>
            </a:extLst>
          </p:cNvPr>
          <p:cNvSpPr txBox="1"/>
          <p:nvPr/>
        </p:nvSpPr>
        <p:spPr>
          <a:xfrm>
            <a:off x="7232388" y="5892344"/>
            <a:ext cx="16578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ammonium</a:t>
            </a:r>
            <a:b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chloride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27BD1C-58C7-47B2-83CC-84C71E72A077}"/>
              </a:ext>
            </a:extLst>
          </p:cNvPr>
          <p:cNvSpPr txBox="1"/>
          <p:nvPr/>
        </p:nvSpPr>
        <p:spPr>
          <a:xfrm>
            <a:off x="10156826" y="6187360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31F29CC-B31B-46DC-BE58-CEFC97369E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984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86"/>
    </mc:Choice>
    <mc:Fallback>
      <p:transition spd="slow" advTm="75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BECFC2-A6F4-4FB3-B1D7-0CBAF1C57C0B}"/>
              </a:ext>
            </a:extLst>
          </p:cNvPr>
          <p:cNvSpPr/>
          <p:nvPr/>
        </p:nvSpPr>
        <p:spPr>
          <a:xfrm>
            <a:off x="0" y="880842"/>
            <a:ext cx="12192000" cy="2802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ym typeface="Wingdings" panose="05000000000000000000" pitchFamily="2" charset="2"/>
              </a:rPr>
              <a:t>c) Write symbol equations from these word equations:</a:t>
            </a:r>
          </a:p>
          <a:p>
            <a:pPr algn="ctr">
              <a:lnSpc>
                <a:spcPct val="150000"/>
              </a:lnSpc>
            </a:pPr>
            <a:r>
              <a:rPr lang="en-GB" sz="2400" dirty="0" err="1">
                <a:sym typeface="Wingdings" panose="05000000000000000000" pitchFamily="2" charset="2"/>
              </a:rPr>
              <a:t>i</a:t>
            </a:r>
            <a:r>
              <a:rPr lang="en-GB" sz="2400" dirty="0">
                <a:sym typeface="Wingdings" panose="05000000000000000000" pitchFamily="2" charset="2"/>
              </a:rPr>
              <a:t>)   Sulfuric acid + sodium hydroxide  sodium sulfate + water</a:t>
            </a:r>
          </a:p>
          <a:p>
            <a:pPr algn="ctr">
              <a:lnSpc>
                <a:spcPct val="150000"/>
              </a:lnSpc>
            </a:pPr>
            <a:r>
              <a:rPr lang="en-GB" sz="2400" dirty="0">
                <a:sym typeface="Wingdings" panose="05000000000000000000" pitchFamily="2" charset="2"/>
              </a:rPr>
              <a:t>_________________ + ________________  _________________ + ______________</a:t>
            </a:r>
            <a:endParaRPr lang="en-GB" sz="2400" baseline="-25000" dirty="0">
              <a:sym typeface="Wingdings" panose="05000000000000000000" pitchFamily="2" charset="2"/>
            </a:endParaRPr>
          </a:p>
          <a:p>
            <a:pPr algn="ctr">
              <a:lnSpc>
                <a:spcPct val="150000"/>
              </a:lnSpc>
            </a:pPr>
            <a:r>
              <a:rPr lang="en-GB" sz="2400" dirty="0">
                <a:sym typeface="Wingdings" panose="05000000000000000000" pitchFamily="2" charset="2"/>
              </a:rPr>
              <a:t>ii) Hydrochloric acid + magnesium hydroxide  magnesium chloride + water</a:t>
            </a:r>
          </a:p>
          <a:p>
            <a:pPr algn="ctr">
              <a:lnSpc>
                <a:spcPct val="150000"/>
              </a:lnSpc>
            </a:pPr>
            <a:r>
              <a:rPr lang="en-GB" sz="2400" dirty="0">
                <a:sym typeface="Wingdings" panose="05000000000000000000" pitchFamily="2" charset="2"/>
              </a:rPr>
              <a:t>_________________ + ________________  _________________ + ______________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Self assessment &amp; Corrections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C87CF-086F-4C58-A427-DA284DFFDA42}"/>
              </a:ext>
            </a:extLst>
          </p:cNvPr>
          <p:cNvSpPr txBox="1"/>
          <p:nvPr/>
        </p:nvSpPr>
        <p:spPr>
          <a:xfrm>
            <a:off x="1452546" y="1981151"/>
            <a:ext cx="132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SO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4 (</a:t>
            </a:r>
            <a:r>
              <a:rPr lang="en-GB" sz="2400" b="1" baseline="-25000" dirty="0" err="1">
                <a:solidFill>
                  <a:schemeClr val="accent6">
                    <a:lumMod val="75000"/>
                  </a:schemeClr>
                </a:solidFill>
              </a:rPr>
              <a:t>aq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D34DB8-0078-456B-A50B-E493CBC713EA}"/>
              </a:ext>
            </a:extLst>
          </p:cNvPr>
          <p:cNvSpPr txBox="1"/>
          <p:nvPr/>
        </p:nvSpPr>
        <p:spPr>
          <a:xfrm>
            <a:off x="4014587" y="2044315"/>
            <a:ext cx="157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2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</a:rPr>
              <a:t>NaOH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sz="2400" b="1" baseline="-25000" dirty="0" err="1">
                <a:solidFill>
                  <a:schemeClr val="accent6">
                    <a:lumMod val="75000"/>
                  </a:schemeClr>
                </a:solidFill>
              </a:rPr>
              <a:t>aq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BBF80A-E12D-460B-A949-71CDA3087B01}"/>
              </a:ext>
            </a:extLst>
          </p:cNvPr>
          <p:cNvSpPr txBox="1"/>
          <p:nvPr/>
        </p:nvSpPr>
        <p:spPr>
          <a:xfrm>
            <a:off x="6968910" y="1986829"/>
            <a:ext cx="1487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Na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SO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4 (</a:t>
            </a:r>
            <a:r>
              <a:rPr lang="en-GB" sz="2400" b="1" baseline="-25000" dirty="0" err="1">
                <a:solidFill>
                  <a:schemeClr val="accent6">
                    <a:lumMod val="75000"/>
                  </a:schemeClr>
                </a:solidFill>
              </a:rPr>
              <a:t>aq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505ADB-2031-4A4B-A70C-6C813655B6A9}"/>
              </a:ext>
            </a:extLst>
          </p:cNvPr>
          <p:cNvSpPr txBox="1"/>
          <p:nvPr/>
        </p:nvSpPr>
        <p:spPr>
          <a:xfrm>
            <a:off x="9855370" y="1974111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O 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(l)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4E79CC-41DD-48B6-96D9-F4DCF9DB3B3E}"/>
              </a:ext>
            </a:extLst>
          </p:cNvPr>
          <p:cNvSpPr txBox="1"/>
          <p:nvPr/>
        </p:nvSpPr>
        <p:spPr>
          <a:xfrm>
            <a:off x="1546223" y="3059504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2 HCl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GB" sz="2400" b="1" baseline="-25000" dirty="0" err="1">
                <a:solidFill>
                  <a:schemeClr val="accent6">
                    <a:lumMod val="75000"/>
                  </a:schemeClr>
                </a:solidFill>
              </a:rPr>
              <a:t>aq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A45C1F-847C-4A9D-B66C-86E4BCCDEB16}"/>
              </a:ext>
            </a:extLst>
          </p:cNvPr>
          <p:cNvSpPr txBox="1"/>
          <p:nvPr/>
        </p:nvSpPr>
        <p:spPr>
          <a:xfrm>
            <a:off x="4108264" y="3122668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Mg(OH)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sz="2400" b="1" baseline="-25000" dirty="0" err="1">
                <a:solidFill>
                  <a:schemeClr val="accent6">
                    <a:lumMod val="75000"/>
                  </a:schemeClr>
                </a:solidFill>
              </a:rPr>
              <a:t>aq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B75844-930E-4354-9FD5-22A6D96E84FB}"/>
              </a:ext>
            </a:extLst>
          </p:cNvPr>
          <p:cNvSpPr txBox="1"/>
          <p:nvPr/>
        </p:nvSpPr>
        <p:spPr>
          <a:xfrm>
            <a:off x="7062587" y="3065182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MgCl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2 (</a:t>
            </a:r>
            <a:r>
              <a:rPr lang="en-GB" sz="2400" b="1" baseline="-25000" dirty="0" err="1">
                <a:solidFill>
                  <a:schemeClr val="accent6">
                    <a:lumMod val="75000"/>
                  </a:schemeClr>
                </a:solidFill>
              </a:rPr>
              <a:t>aq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B86E06-20E9-40AE-9F94-CA519E810DE1}"/>
              </a:ext>
            </a:extLst>
          </p:cNvPr>
          <p:cNvSpPr txBox="1"/>
          <p:nvPr/>
        </p:nvSpPr>
        <p:spPr>
          <a:xfrm>
            <a:off x="9902209" y="3059503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O 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(l)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26B2633-5D2C-4B7C-9FD1-66C5F18A36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539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989"/>
    </mc:Choice>
    <mc:Fallback>
      <p:transition spd="slow" advTm="83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1BE195-B706-4BEE-AF9D-42F8D0F7D635}"/>
              </a:ext>
            </a:extLst>
          </p:cNvPr>
          <p:cNvSpPr/>
          <p:nvPr/>
        </p:nvSpPr>
        <p:spPr>
          <a:xfrm>
            <a:off x="0" y="880843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sym typeface="Wingdings" panose="05000000000000000000" pitchFamily="2" charset="2"/>
              </a:rPr>
              <a:t>d) Explain how the soluble salt could be obtained in a solid form, after neutralisation is complete.</a:t>
            </a:r>
          </a:p>
          <a:p>
            <a:pPr algn="ctr">
              <a:lnSpc>
                <a:spcPct val="150000"/>
              </a:lnSpc>
            </a:pPr>
            <a:r>
              <a:rPr lang="en-GB" sz="2400" dirty="0">
                <a:sym typeface="Wingdings" panose="05000000000000000000" pitchFamily="2" charset="2"/>
              </a:rPr>
              <a:t>…………………………………………………………………………………………………………………………………………………….</a:t>
            </a:r>
            <a:br>
              <a:rPr lang="en-GB" sz="2400" dirty="0">
                <a:sym typeface="Wingdings" panose="05000000000000000000" pitchFamily="2" charset="2"/>
              </a:rPr>
            </a:br>
            <a:r>
              <a:rPr lang="en-GB" sz="2400" dirty="0">
                <a:sym typeface="Wingdings" panose="05000000000000000000" pitchFamily="2" charset="2"/>
              </a:rPr>
              <a:t>…………………………………………………………………………………………………………………………………………………….</a:t>
            </a:r>
          </a:p>
          <a:p>
            <a:pPr algn="ctr">
              <a:lnSpc>
                <a:spcPct val="150000"/>
              </a:lnSpc>
            </a:pPr>
            <a:r>
              <a:rPr lang="en-GB" sz="2400" dirty="0">
                <a:sym typeface="Wingdings" panose="05000000000000000000" pitchFamily="2" charset="2"/>
              </a:rPr>
              <a:t>…………………………………………………………………………………………………………………………………………………….</a:t>
            </a:r>
          </a:p>
          <a:p>
            <a:pPr algn="ctr">
              <a:lnSpc>
                <a:spcPct val="150000"/>
              </a:lnSpc>
            </a:pPr>
            <a:r>
              <a:rPr lang="en-GB" sz="2400" dirty="0">
                <a:sym typeface="Wingdings" panose="05000000000000000000" pitchFamily="2" charset="2"/>
              </a:rPr>
              <a:t>…………………………………………………………………………………………………………………………………………………….</a:t>
            </a:r>
          </a:p>
          <a:p>
            <a:pPr algn="ctr">
              <a:lnSpc>
                <a:spcPct val="150000"/>
              </a:lnSpc>
            </a:pPr>
            <a:r>
              <a:rPr lang="en-GB" sz="2400" dirty="0">
                <a:sym typeface="Wingdings" panose="05000000000000000000" pitchFamily="2" charset="2"/>
              </a:rPr>
              <a:t>…………………………………………………………………………………………………………………………………………………….</a:t>
            </a:r>
          </a:p>
          <a:p>
            <a:pPr algn="ctr">
              <a:lnSpc>
                <a:spcPct val="150000"/>
              </a:lnSpc>
            </a:pPr>
            <a:r>
              <a:rPr lang="en-GB" sz="2400" dirty="0">
                <a:sym typeface="Wingdings" panose="05000000000000000000" pitchFamily="2" charset="2"/>
              </a:rPr>
              <a:t>…………………………………………………………………………………………………………………………………………………….</a:t>
            </a:r>
          </a:p>
          <a:p>
            <a:pPr algn="ctr">
              <a:lnSpc>
                <a:spcPct val="150000"/>
              </a:lnSpc>
            </a:pPr>
            <a:r>
              <a:rPr lang="en-GB" sz="2400" dirty="0">
                <a:sym typeface="Wingdings" panose="05000000000000000000" pitchFamily="2" charset="2"/>
              </a:rPr>
              <a:t>…………………………………………………………………………………………………………………………………………………….</a:t>
            </a:r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Self assessment &amp; Corrections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C87CF-086F-4C58-A427-DA284DFFDA42}"/>
              </a:ext>
            </a:extLst>
          </p:cNvPr>
          <p:cNvSpPr txBox="1"/>
          <p:nvPr/>
        </p:nvSpPr>
        <p:spPr>
          <a:xfrm>
            <a:off x="714315" y="1335199"/>
            <a:ext cx="817467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Crystallisation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Transfer the solution of soluble salt to an evaporating basin.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Heat the solution of soluble salt.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Until all of the water evaporates.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This will leave behind solid crystals.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B32DA44-6FD3-4C0A-A6A9-1693A437A6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098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75"/>
    </mc:Choice>
    <mc:Fallback>
      <p:transition spd="slow" advTm="60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GB" dirty="0"/>
              <a:t>Acids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EF3A36-E1D5-4E28-801A-4E24F8210134}"/>
              </a:ext>
            </a:extLst>
          </p:cNvPr>
          <p:cNvSpPr txBox="1"/>
          <p:nvPr/>
        </p:nvSpPr>
        <p:spPr>
          <a:xfrm>
            <a:off x="232930" y="1013210"/>
            <a:ext cx="489890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How the hydrogen ion makes them acidic: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C5BA7-2657-4D89-AD11-8ED19FF208E8}"/>
              </a:ext>
            </a:extLst>
          </p:cNvPr>
          <p:cNvSpPr txBox="1"/>
          <p:nvPr/>
        </p:nvSpPr>
        <p:spPr>
          <a:xfrm>
            <a:off x="232930" y="1505263"/>
            <a:ext cx="768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When dissolved in water, acids </a:t>
            </a:r>
            <a:r>
              <a:rPr lang="en-GB" b="1" dirty="0"/>
              <a:t>ionise</a:t>
            </a:r>
            <a:r>
              <a:rPr lang="en-GB" dirty="0"/>
              <a:t> into non-metal ions and hydrogen 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6FFEF6-D87B-4777-B081-E03ED5D6D0E3}"/>
              </a:ext>
            </a:extLst>
          </p:cNvPr>
          <p:cNvSpPr txBox="1"/>
          <p:nvPr/>
        </p:nvSpPr>
        <p:spPr>
          <a:xfrm>
            <a:off x="1007705" y="2187208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DF6D9-1B80-4C17-BCF1-F5B5B8DFAD27}"/>
              </a:ext>
            </a:extLst>
          </p:cNvPr>
          <p:cNvSpPr txBox="1"/>
          <p:nvPr/>
        </p:nvSpPr>
        <p:spPr>
          <a:xfrm>
            <a:off x="1346716" y="2201976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DC3D05-E664-4931-8DE0-4F82E65492BF}"/>
              </a:ext>
            </a:extLst>
          </p:cNvPr>
          <p:cNvSpPr txBox="1"/>
          <p:nvPr/>
        </p:nvSpPr>
        <p:spPr>
          <a:xfrm>
            <a:off x="1499983" y="2811628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F675F3-5302-4365-9FC8-089F5F7DF1DD}"/>
              </a:ext>
            </a:extLst>
          </p:cNvPr>
          <p:cNvSpPr txBox="1"/>
          <p:nvPr/>
        </p:nvSpPr>
        <p:spPr>
          <a:xfrm>
            <a:off x="1838994" y="2826396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E2B2E4-99F0-49AB-A87E-135182BBC08C}"/>
              </a:ext>
            </a:extLst>
          </p:cNvPr>
          <p:cNvSpPr txBox="1"/>
          <p:nvPr/>
        </p:nvSpPr>
        <p:spPr>
          <a:xfrm>
            <a:off x="2746309" y="1930249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71E163-79A4-4888-AE58-F3411C8FD67C}"/>
              </a:ext>
            </a:extLst>
          </p:cNvPr>
          <p:cNvSpPr txBox="1"/>
          <p:nvPr/>
        </p:nvSpPr>
        <p:spPr>
          <a:xfrm>
            <a:off x="3085320" y="1945017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3858F0-56E6-46AF-BE75-B3CF9071715B}"/>
              </a:ext>
            </a:extLst>
          </p:cNvPr>
          <p:cNvSpPr txBox="1"/>
          <p:nvPr/>
        </p:nvSpPr>
        <p:spPr>
          <a:xfrm>
            <a:off x="3219925" y="2482376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6F0DC8-8E0D-419F-8189-B76F5DAA7534}"/>
              </a:ext>
            </a:extLst>
          </p:cNvPr>
          <p:cNvSpPr txBox="1"/>
          <p:nvPr/>
        </p:nvSpPr>
        <p:spPr>
          <a:xfrm>
            <a:off x="3558936" y="2497144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12B3E7-835C-424F-B0DD-4DE76BF184BE}"/>
              </a:ext>
            </a:extLst>
          </p:cNvPr>
          <p:cNvSpPr txBox="1"/>
          <p:nvPr/>
        </p:nvSpPr>
        <p:spPr>
          <a:xfrm>
            <a:off x="4085617" y="2886126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171204-0F90-431A-B2A2-25B8561F18DC}"/>
              </a:ext>
            </a:extLst>
          </p:cNvPr>
          <p:cNvSpPr txBox="1"/>
          <p:nvPr/>
        </p:nvSpPr>
        <p:spPr>
          <a:xfrm>
            <a:off x="4424628" y="2900894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5B495A-C469-41E6-A893-95AFACC46461}"/>
              </a:ext>
            </a:extLst>
          </p:cNvPr>
          <p:cNvSpPr txBox="1"/>
          <p:nvPr/>
        </p:nvSpPr>
        <p:spPr>
          <a:xfrm>
            <a:off x="4747711" y="2240185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312878-68B9-4F11-BEC2-187790801185}"/>
              </a:ext>
            </a:extLst>
          </p:cNvPr>
          <p:cNvSpPr txBox="1"/>
          <p:nvPr/>
        </p:nvSpPr>
        <p:spPr>
          <a:xfrm>
            <a:off x="5086722" y="2254953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EFB581-E5D7-4205-BDC3-F3124ADF0A3A}"/>
              </a:ext>
            </a:extLst>
          </p:cNvPr>
          <p:cNvSpPr txBox="1"/>
          <p:nvPr/>
        </p:nvSpPr>
        <p:spPr>
          <a:xfrm>
            <a:off x="6249396" y="2040751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7C99CE-E6E8-4D2E-BCFF-25F6C9AD792B}"/>
              </a:ext>
            </a:extLst>
          </p:cNvPr>
          <p:cNvSpPr txBox="1"/>
          <p:nvPr/>
        </p:nvSpPr>
        <p:spPr>
          <a:xfrm>
            <a:off x="6588407" y="2055519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35BE7D-07CC-4941-B2DD-FE41B948DBC5}"/>
              </a:ext>
            </a:extLst>
          </p:cNvPr>
          <p:cNvSpPr txBox="1"/>
          <p:nvPr/>
        </p:nvSpPr>
        <p:spPr>
          <a:xfrm>
            <a:off x="5942056" y="2626962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EA541E-D58A-4E77-9DFB-52468E38619C}"/>
              </a:ext>
            </a:extLst>
          </p:cNvPr>
          <p:cNvSpPr txBox="1"/>
          <p:nvPr/>
        </p:nvSpPr>
        <p:spPr>
          <a:xfrm>
            <a:off x="6281067" y="2641730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E69434-EA00-4EC1-9BEE-79018A14BEC0}"/>
              </a:ext>
            </a:extLst>
          </p:cNvPr>
          <p:cNvSpPr txBox="1"/>
          <p:nvPr/>
        </p:nvSpPr>
        <p:spPr>
          <a:xfrm>
            <a:off x="6713682" y="3013366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0B4866-6933-47F7-BEFB-A458737D5E54}"/>
              </a:ext>
            </a:extLst>
          </p:cNvPr>
          <p:cNvSpPr txBox="1"/>
          <p:nvPr/>
        </p:nvSpPr>
        <p:spPr>
          <a:xfrm>
            <a:off x="7052693" y="3028134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988CC2-8102-422C-80F0-A37BCB413A02}"/>
              </a:ext>
            </a:extLst>
          </p:cNvPr>
          <p:cNvSpPr txBox="1"/>
          <p:nvPr/>
        </p:nvSpPr>
        <p:spPr>
          <a:xfrm>
            <a:off x="7791919" y="2357106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4AFFB3-527F-44F0-91D9-94515FAA1CE5}"/>
              </a:ext>
            </a:extLst>
          </p:cNvPr>
          <p:cNvSpPr txBox="1"/>
          <p:nvPr/>
        </p:nvSpPr>
        <p:spPr>
          <a:xfrm>
            <a:off x="8130930" y="2371874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D3A5EA-D84B-4521-B618-82FC435BF6DE}"/>
              </a:ext>
            </a:extLst>
          </p:cNvPr>
          <p:cNvSpPr txBox="1"/>
          <p:nvPr/>
        </p:nvSpPr>
        <p:spPr>
          <a:xfrm>
            <a:off x="8764554" y="2738073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E14B34-24FA-4E64-B3B9-62CC0757AA27}"/>
              </a:ext>
            </a:extLst>
          </p:cNvPr>
          <p:cNvSpPr txBox="1"/>
          <p:nvPr/>
        </p:nvSpPr>
        <p:spPr>
          <a:xfrm>
            <a:off x="9103565" y="2752841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38185D-6AD2-4976-9EC9-752BF66581CA}"/>
              </a:ext>
            </a:extLst>
          </p:cNvPr>
          <p:cNvSpPr txBox="1"/>
          <p:nvPr/>
        </p:nvSpPr>
        <p:spPr>
          <a:xfrm>
            <a:off x="9455019" y="2114915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488C45B-8C29-4262-AC91-EA5CC0844F92}"/>
              </a:ext>
            </a:extLst>
          </p:cNvPr>
          <p:cNvSpPr txBox="1"/>
          <p:nvPr/>
        </p:nvSpPr>
        <p:spPr>
          <a:xfrm>
            <a:off x="9794030" y="2129683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C5B08D8-37C4-459D-A07D-C2C16EC3E12D}"/>
              </a:ext>
            </a:extLst>
          </p:cNvPr>
          <p:cNvSpPr txBox="1"/>
          <p:nvPr/>
        </p:nvSpPr>
        <p:spPr>
          <a:xfrm>
            <a:off x="10130992" y="3056024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8204ED-57B5-4A08-B553-87D5DAEF9CA1}"/>
              </a:ext>
            </a:extLst>
          </p:cNvPr>
          <p:cNvSpPr txBox="1"/>
          <p:nvPr/>
        </p:nvSpPr>
        <p:spPr>
          <a:xfrm>
            <a:off x="10470003" y="3070792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96E7B2-661D-40B2-849F-04270AB088E0}"/>
              </a:ext>
            </a:extLst>
          </p:cNvPr>
          <p:cNvSpPr txBox="1"/>
          <p:nvPr/>
        </p:nvSpPr>
        <p:spPr>
          <a:xfrm>
            <a:off x="253515" y="3345487"/>
            <a:ext cx="60846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presence of hydrogen H</a:t>
            </a:r>
            <a:r>
              <a:rPr lang="en-GB" baseline="30000" dirty="0"/>
              <a:t>+</a:t>
            </a:r>
            <a:r>
              <a:rPr lang="en-GB" dirty="0"/>
              <a:t> ions in solution makes it acidic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higher the concentration of H</a:t>
            </a:r>
            <a:r>
              <a:rPr lang="en-GB" baseline="30000" dirty="0"/>
              <a:t>+</a:t>
            </a:r>
            <a:r>
              <a:rPr lang="en-GB" dirty="0"/>
              <a:t> the lower the 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pH is a scale of how acidic or alkaline a solution 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Acids range from pH 0 to pH 6.</a:t>
            </a:r>
            <a:br>
              <a:rPr lang="en-GB" dirty="0"/>
            </a:br>
            <a:endParaRPr lang="en-GB" dirty="0"/>
          </a:p>
        </p:txBody>
      </p:sp>
      <p:sp>
        <p:nvSpPr>
          <p:cNvPr id="44" name="Left-Right Arrow 3">
            <a:extLst>
              <a:ext uri="{FF2B5EF4-FFF2-40B4-BE49-F238E27FC236}">
                <a16:creationId xmlns:a16="http://schemas.microsoft.com/office/drawing/2014/main" id="{C373788F-ECD2-495C-B9E8-B0A4A4BF4BC7}"/>
              </a:ext>
            </a:extLst>
          </p:cNvPr>
          <p:cNvSpPr/>
          <p:nvPr/>
        </p:nvSpPr>
        <p:spPr>
          <a:xfrm>
            <a:off x="2038011" y="4897455"/>
            <a:ext cx="8006080" cy="1478280"/>
          </a:xfrm>
          <a:prstGeom prst="left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6"/>
              </a:gs>
              <a:gs pos="75282">
                <a:schemeClr val="accent5"/>
              </a:gs>
              <a:gs pos="30700">
                <a:schemeClr val="accent4"/>
              </a:gs>
              <a:gs pos="83000">
                <a:srgbClr val="7030A0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0       1       2       3       4       5      6    7    8    9    10    11    12    13    14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5BEE92F-9432-47D2-80C3-798478E2B110}"/>
              </a:ext>
            </a:extLst>
          </p:cNvPr>
          <p:cNvCxnSpPr>
            <a:cxnSpLocks/>
          </p:cNvCxnSpPr>
          <p:nvPr/>
        </p:nvCxnSpPr>
        <p:spPr>
          <a:xfrm flipV="1">
            <a:off x="6204211" y="6054844"/>
            <a:ext cx="0" cy="3208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C354EB4-BFB6-41FF-8DA6-8A3E219CDD6E}"/>
              </a:ext>
            </a:extLst>
          </p:cNvPr>
          <p:cNvSpPr txBox="1"/>
          <p:nvPr/>
        </p:nvSpPr>
        <p:spPr>
          <a:xfrm>
            <a:off x="5425119" y="6408442"/>
            <a:ext cx="155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 7 is </a:t>
            </a:r>
            <a:r>
              <a:rPr lang="en-GB" b="1" dirty="0"/>
              <a:t>neutral</a:t>
            </a:r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172556-54E3-4E1F-912E-5BF44BD3418E}"/>
              </a:ext>
            </a:extLst>
          </p:cNvPr>
          <p:cNvSpPr txBox="1"/>
          <p:nvPr/>
        </p:nvSpPr>
        <p:spPr>
          <a:xfrm>
            <a:off x="100861" y="6059164"/>
            <a:ext cx="2491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pH 0 = Strong acid</a:t>
            </a:r>
            <a:br>
              <a:rPr lang="en-GB" dirty="0"/>
            </a:br>
            <a:r>
              <a:rPr lang="en-GB" dirty="0"/>
              <a:t>High concentration of 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CAF6413-8BE2-485E-94A1-3286F16EEF29}"/>
              </a:ext>
            </a:extLst>
          </p:cNvPr>
          <p:cNvSpPr txBox="1"/>
          <p:nvPr/>
        </p:nvSpPr>
        <p:spPr>
          <a:xfrm>
            <a:off x="5177587" y="4273035"/>
            <a:ext cx="2402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pH 6 = Weak acid</a:t>
            </a:r>
            <a:br>
              <a:rPr lang="en-GB" dirty="0"/>
            </a:br>
            <a:r>
              <a:rPr lang="en-GB" dirty="0"/>
              <a:t>low concentration of 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50" name="Left Bracket 49">
            <a:extLst>
              <a:ext uri="{FF2B5EF4-FFF2-40B4-BE49-F238E27FC236}">
                <a16:creationId xmlns:a16="http://schemas.microsoft.com/office/drawing/2014/main" id="{30E1F5EB-A6E1-4D4B-AB24-A13064E244B8}"/>
              </a:ext>
            </a:extLst>
          </p:cNvPr>
          <p:cNvSpPr/>
          <p:nvPr/>
        </p:nvSpPr>
        <p:spPr>
          <a:xfrm rot="5400000">
            <a:off x="4190953" y="3423022"/>
            <a:ext cx="283975" cy="3416221"/>
          </a:xfrm>
          <a:prstGeom prst="leftBracket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B3AA0E2-7082-4BA3-A3C5-31F17A272ECA}"/>
              </a:ext>
            </a:extLst>
          </p:cNvPr>
          <p:cNvSpPr txBox="1"/>
          <p:nvPr/>
        </p:nvSpPr>
        <p:spPr>
          <a:xfrm>
            <a:off x="84736" y="4466850"/>
            <a:ext cx="1465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The pH Scale: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B74C6F6-0F35-4C5F-AE00-A7B499C4FE3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38039" y="3025799"/>
              <a:ext cx="2" cy="2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B74C6F6-0F35-4C5F-AE00-A7B499C4FE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38039" y="302579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571BAE0-0528-4717-ABCC-4B0020D3F0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917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762"/>
    </mc:Choice>
    <mc:Fallback>
      <p:transition spd="slow" advTm="182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04974 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04948 -0.0004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-0.04974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04948 -0.000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04974 0.000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04948 -0.0004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-0.04974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4948 -0.0004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04974 0.0002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48148E-6 L 0.04948 -0.0004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04974 0.0002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04948 -0.0004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04974 0.0002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04948 -0.0004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0.04974 0.0002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04948 -0.000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-0.04974 0.0002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04948 -0.0004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4974 0.0002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04948 -0.000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04974 0.0002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0.04948 -0.0004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04974 0.0002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5.55112E-17 L 0.04948 -0.0004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-0.04974 0.0002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04948 -0.000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3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 uiExpand="1" build="p"/>
      <p:bldP spid="44" grpId="0" animBg="1"/>
      <p:bldP spid="46" grpId="0"/>
      <p:bldP spid="48" grpId="0"/>
      <p:bldP spid="49" grpId="0"/>
      <p:bldP spid="50" grpId="0" animBg="1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GB" dirty="0"/>
              <a:t>Acids and pH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EF3A36-E1D5-4E28-801A-4E24F8210134}"/>
              </a:ext>
            </a:extLst>
          </p:cNvPr>
          <p:cNvSpPr txBox="1"/>
          <p:nvPr/>
        </p:nvSpPr>
        <p:spPr>
          <a:xfrm>
            <a:off x="232931" y="1013210"/>
            <a:ext cx="239597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Testing for acidity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C5BA7-2657-4D89-AD11-8ED19FF208E8}"/>
              </a:ext>
            </a:extLst>
          </p:cNvPr>
          <p:cNvSpPr txBox="1"/>
          <p:nvPr/>
        </p:nvSpPr>
        <p:spPr>
          <a:xfrm>
            <a:off x="399220" y="3573054"/>
            <a:ext cx="1126821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Universal indicator can be added to a solution to determine it’s pH.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colours on this chart show that universal indicator turns yellow in weak acids pH 6, and red in strong acids pH 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Green indicates a neutral solution (neither acidic nor alkaline).</a:t>
            </a:r>
          </a:p>
        </p:txBody>
      </p:sp>
      <p:sp>
        <p:nvSpPr>
          <p:cNvPr id="44" name="Left-Right Arrow 3">
            <a:extLst>
              <a:ext uri="{FF2B5EF4-FFF2-40B4-BE49-F238E27FC236}">
                <a16:creationId xmlns:a16="http://schemas.microsoft.com/office/drawing/2014/main" id="{C373788F-ECD2-495C-B9E8-B0A4A4BF4BC7}"/>
              </a:ext>
            </a:extLst>
          </p:cNvPr>
          <p:cNvSpPr/>
          <p:nvPr/>
        </p:nvSpPr>
        <p:spPr>
          <a:xfrm>
            <a:off x="2006873" y="3942386"/>
            <a:ext cx="8006080" cy="1478280"/>
          </a:xfrm>
          <a:prstGeom prst="left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6"/>
              </a:gs>
              <a:gs pos="75282">
                <a:schemeClr val="accent5"/>
              </a:gs>
              <a:gs pos="30700">
                <a:schemeClr val="accent4"/>
              </a:gs>
              <a:gs pos="83000">
                <a:srgbClr val="7030A0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0       1       2       3       4       5      6    7    8    9    10    11    12    13    14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E956AD-0FC5-4FCF-8E5E-ED8758156E6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576" y="1325395"/>
            <a:ext cx="2488531" cy="21509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8AD33E-E857-445B-839B-B3AD8B13D9F8}"/>
              </a:ext>
            </a:extLst>
          </p:cNvPr>
          <p:cNvSpPr txBox="1"/>
          <p:nvPr/>
        </p:nvSpPr>
        <p:spPr>
          <a:xfrm>
            <a:off x="2943139" y="1140729"/>
            <a:ext cx="2589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Universal indicator paper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27A58FA-4950-4072-A051-093981A5C594}"/>
              </a:ext>
            </a:extLst>
          </p:cNvPr>
          <p:cNvSpPr txBox="1"/>
          <p:nvPr/>
        </p:nvSpPr>
        <p:spPr>
          <a:xfrm>
            <a:off x="6472584" y="1140729"/>
            <a:ext cx="2809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Universal indicator solution</a:t>
            </a:r>
          </a:p>
        </p:txBody>
      </p:sp>
      <p:pic>
        <p:nvPicPr>
          <p:cNvPr id="10" name="Picture 9" descr="Bottle, Liquid, Clean, Equipment, Glass, Brew, Shiny">
            <a:extLst>
              <a:ext uri="{FF2B5EF4-FFF2-40B4-BE49-F238E27FC236}">
                <a16:creationId xmlns:a16="http://schemas.microsoft.com/office/drawing/2014/main" id="{B3C01F28-0CC8-4A73-86D1-5AB2C5FD2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6" t="3032" r="56199" b="5511"/>
          <a:stretch/>
        </p:blipFill>
        <p:spPr bwMode="auto">
          <a:xfrm>
            <a:off x="7259782" y="1562390"/>
            <a:ext cx="984816" cy="186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3F383F5-3A01-4AEE-842F-708ED6DF03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735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41"/>
    </mc:Choice>
    <mc:Fallback>
      <p:transition spd="slow" advTm="60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uiExpand="1" build="p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dirty="0"/>
              <a:t>Neutralisation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C5BA7-2657-4D89-AD11-8ED19FF208E8}"/>
              </a:ext>
            </a:extLst>
          </p:cNvPr>
          <p:cNvSpPr txBox="1"/>
          <p:nvPr/>
        </p:nvSpPr>
        <p:spPr>
          <a:xfrm>
            <a:off x="201125" y="967849"/>
            <a:ext cx="8751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When an alkali reacts with an acid, it neutralises 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This brings the pH to 7, which we could confirm with universal indicator as it turns green.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96E7B2-661D-40B2-849F-04270AB088E0}"/>
              </a:ext>
            </a:extLst>
          </p:cNvPr>
          <p:cNvSpPr txBox="1"/>
          <p:nvPr/>
        </p:nvSpPr>
        <p:spPr>
          <a:xfrm>
            <a:off x="201125" y="3738791"/>
            <a:ext cx="6714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When an acid and alkali react the following word equation applies: </a:t>
            </a:r>
            <a:br>
              <a:rPr lang="en-GB" dirty="0"/>
            </a:br>
            <a:endParaRPr lang="en-GB" dirty="0"/>
          </a:p>
        </p:txBody>
      </p:sp>
      <p:sp>
        <p:nvSpPr>
          <p:cNvPr id="44" name="Left-Right Arrow 3">
            <a:extLst>
              <a:ext uri="{FF2B5EF4-FFF2-40B4-BE49-F238E27FC236}">
                <a16:creationId xmlns:a16="http://schemas.microsoft.com/office/drawing/2014/main" id="{C373788F-ECD2-495C-B9E8-B0A4A4BF4BC7}"/>
              </a:ext>
            </a:extLst>
          </p:cNvPr>
          <p:cNvSpPr/>
          <p:nvPr/>
        </p:nvSpPr>
        <p:spPr>
          <a:xfrm>
            <a:off x="2131529" y="1614180"/>
            <a:ext cx="8006080" cy="1478280"/>
          </a:xfrm>
          <a:prstGeom prst="left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6"/>
              </a:gs>
              <a:gs pos="75282">
                <a:schemeClr val="accent5"/>
              </a:gs>
              <a:gs pos="30700">
                <a:schemeClr val="accent4"/>
              </a:gs>
              <a:gs pos="83000">
                <a:srgbClr val="7030A0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0       1       2       3       4       5      6    7    8    9    10    11    12    13    14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5BEE92F-9432-47D2-80C3-798478E2B110}"/>
              </a:ext>
            </a:extLst>
          </p:cNvPr>
          <p:cNvCxnSpPr>
            <a:cxnSpLocks/>
          </p:cNvCxnSpPr>
          <p:nvPr/>
        </p:nvCxnSpPr>
        <p:spPr>
          <a:xfrm flipV="1">
            <a:off x="6297729" y="2771569"/>
            <a:ext cx="0" cy="3208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C354EB4-BFB6-41FF-8DA6-8A3E219CDD6E}"/>
              </a:ext>
            </a:extLst>
          </p:cNvPr>
          <p:cNvSpPr txBox="1"/>
          <p:nvPr/>
        </p:nvSpPr>
        <p:spPr>
          <a:xfrm>
            <a:off x="5518637" y="3125167"/>
            <a:ext cx="155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 7 is </a:t>
            </a:r>
            <a:r>
              <a:rPr lang="en-GB" b="1" dirty="0"/>
              <a:t>neutral</a:t>
            </a:r>
            <a:endParaRPr lang="en-GB" dirty="0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7DA7FE8-4381-428F-AA11-607C6C37A373}"/>
              </a:ext>
            </a:extLst>
          </p:cNvPr>
          <p:cNvSpPr/>
          <p:nvPr/>
        </p:nvSpPr>
        <p:spPr>
          <a:xfrm>
            <a:off x="562928" y="4249849"/>
            <a:ext cx="9382142" cy="584775"/>
          </a:xfrm>
          <a:prstGeom prst="roundRect">
            <a:avLst>
              <a:gd name="adj" fmla="val 691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7E6E21-5A3C-4561-8B3B-25AB315281A4}"/>
              </a:ext>
            </a:extLst>
          </p:cNvPr>
          <p:cNvSpPr txBox="1"/>
          <p:nvPr/>
        </p:nvSpPr>
        <p:spPr>
          <a:xfrm>
            <a:off x="1321036" y="4249849"/>
            <a:ext cx="7840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Acid    +    Alkali    </a:t>
            </a:r>
            <a:r>
              <a:rPr lang="en-GB" sz="3200" b="1" dirty="0">
                <a:sym typeface="Wingdings" panose="05000000000000000000" pitchFamily="2" charset="2"/>
              </a:rPr>
              <a:t>    soluble salt    +    water</a:t>
            </a:r>
            <a:endParaRPr lang="en-GB" sz="3200" dirty="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3E2BD4A1-C2EB-4D2E-9FD7-0DEFBB36D9E8}"/>
              </a:ext>
            </a:extLst>
          </p:cNvPr>
          <p:cNvSpPr/>
          <p:nvPr/>
        </p:nvSpPr>
        <p:spPr>
          <a:xfrm>
            <a:off x="562928" y="5031453"/>
            <a:ext cx="9382142" cy="1510684"/>
          </a:xfrm>
          <a:prstGeom prst="roundRect">
            <a:avLst>
              <a:gd name="adj" fmla="val 450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000" b="1" dirty="0">
                <a:solidFill>
                  <a:schemeClr val="tx1"/>
                </a:solidFill>
              </a:rPr>
              <a:t>Example 1: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</a:rPr>
              <a:t>Hydrochloric acid + sodium hydroxide </a:t>
            </a: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 sodium chloride + water</a:t>
            </a:r>
          </a:p>
          <a:p>
            <a:pPr algn="ctr"/>
            <a:b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HCl </a:t>
            </a:r>
            <a:r>
              <a:rPr lang="en-GB" sz="24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olidFill>
                  <a:schemeClr val="tx1"/>
                </a:solidFill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        +            </a:t>
            </a:r>
            <a:r>
              <a:rPr lang="en-GB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NaOH</a:t>
            </a: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olidFill>
                  <a:schemeClr val="tx1"/>
                </a:solidFill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)        </a:t>
            </a: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           </a:t>
            </a:r>
            <a:r>
              <a:rPr lang="en-GB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NaCl</a:t>
            </a: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olidFill>
                  <a:schemeClr val="tx1"/>
                </a:solidFill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        +        H</a:t>
            </a:r>
            <a:r>
              <a:rPr lang="en-GB" sz="24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O </a:t>
            </a:r>
            <a:r>
              <a:rPr lang="en-GB" sz="24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(l)</a:t>
            </a:r>
            <a:endParaRPr lang="en-GB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7DF028-041F-4996-A30E-B840790747E5}"/>
              </a:ext>
            </a:extLst>
          </p:cNvPr>
          <p:cNvSpPr txBox="1"/>
          <p:nvPr/>
        </p:nvSpPr>
        <p:spPr>
          <a:xfrm>
            <a:off x="10137609" y="5325130"/>
            <a:ext cx="1853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Let’s look at why neutralisation takes place.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9BE5AD2-5BFF-43A6-91AC-DE1F7E611D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0043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719"/>
    </mc:Choice>
    <mc:Fallback>
      <p:transition spd="slow" advTm="170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uild="p"/>
      <p:bldP spid="43" grpId="0" uiExpand="1" build="p"/>
      <p:bldP spid="44" grpId="0" animBg="1"/>
      <p:bldP spid="46" grpId="0"/>
      <p:bldP spid="47" grpId="0" animBg="1"/>
      <p:bldP spid="5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916C75D-2472-4564-A040-F57243D3FE19}"/>
              </a:ext>
            </a:extLst>
          </p:cNvPr>
          <p:cNvCxnSpPr/>
          <p:nvPr/>
        </p:nvCxnSpPr>
        <p:spPr>
          <a:xfrm>
            <a:off x="6238008" y="3532910"/>
            <a:ext cx="0" cy="2306782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CEE26D-7A16-4A70-A52C-109499B2B78E}"/>
              </a:ext>
            </a:extLst>
          </p:cNvPr>
          <p:cNvCxnSpPr/>
          <p:nvPr/>
        </p:nvCxnSpPr>
        <p:spPr>
          <a:xfrm>
            <a:off x="9369136" y="3584864"/>
            <a:ext cx="0" cy="2306782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B4A339A-97C7-44BD-80E3-9ACA7B2094F2}"/>
              </a:ext>
            </a:extLst>
          </p:cNvPr>
          <p:cNvCxnSpPr/>
          <p:nvPr/>
        </p:nvCxnSpPr>
        <p:spPr>
          <a:xfrm>
            <a:off x="2836718" y="3584864"/>
            <a:ext cx="0" cy="230678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dirty="0"/>
              <a:t>Neutralisation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C5BA7-2657-4D89-AD11-8ED19FF208E8}"/>
              </a:ext>
            </a:extLst>
          </p:cNvPr>
          <p:cNvSpPr txBox="1"/>
          <p:nvPr/>
        </p:nvSpPr>
        <p:spPr>
          <a:xfrm>
            <a:off x="201125" y="967849"/>
            <a:ext cx="105127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 solution. The acid ionises to produce H</a:t>
            </a:r>
            <a:r>
              <a:rPr lang="en-GB" baseline="30000" dirty="0"/>
              <a:t>+</a:t>
            </a:r>
            <a:r>
              <a:rPr lang="en-GB" dirty="0"/>
              <a:t> 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 solution. The alkali ionises to produce OH</a:t>
            </a:r>
            <a:r>
              <a:rPr lang="en-GB" baseline="30000" dirty="0"/>
              <a:t>-</a:t>
            </a:r>
            <a:r>
              <a:rPr lang="en-GB" dirty="0"/>
              <a:t> 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H</a:t>
            </a:r>
            <a:r>
              <a:rPr lang="en-GB" baseline="30000" dirty="0"/>
              <a:t>+</a:t>
            </a:r>
            <a:r>
              <a:rPr lang="en-GB" dirty="0"/>
              <a:t> and OH</a:t>
            </a:r>
            <a:r>
              <a:rPr lang="en-GB" baseline="30000" dirty="0"/>
              <a:t>-</a:t>
            </a:r>
            <a:r>
              <a:rPr lang="en-GB" dirty="0"/>
              <a:t> ions react to form water.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This means the solution now has a low concentration of both H</a:t>
            </a:r>
            <a:r>
              <a:rPr lang="en-GB" baseline="30000" dirty="0"/>
              <a:t>+</a:t>
            </a:r>
            <a:r>
              <a:rPr lang="en-GB" dirty="0"/>
              <a:t> and OH</a:t>
            </a:r>
            <a:r>
              <a:rPr lang="en-GB" baseline="30000" dirty="0"/>
              <a:t>-</a:t>
            </a:r>
            <a:r>
              <a:rPr lang="en-GB" dirty="0"/>
              <a:t> so the pH falls right in the middle!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spectator ions remain in solution as the soluble salt, until they are removed by crystallisation.</a:t>
            </a:r>
          </a:p>
        </p:txBody>
      </p:sp>
      <p:sp>
        <p:nvSpPr>
          <p:cNvPr id="12" name="Left-Right Arrow 3">
            <a:extLst>
              <a:ext uri="{FF2B5EF4-FFF2-40B4-BE49-F238E27FC236}">
                <a16:creationId xmlns:a16="http://schemas.microsoft.com/office/drawing/2014/main" id="{B6C2F462-F49E-47DA-BCD6-8EF52448C248}"/>
              </a:ext>
            </a:extLst>
          </p:cNvPr>
          <p:cNvSpPr/>
          <p:nvPr/>
        </p:nvSpPr>
        <p:spPr>
          <a:xfrm>
            <a:off x="2103351" y="3994341"/>
            <a:ext cx="8006080" cy="1478280"/>
          </a:xfrm>
          <a:prstGeom prst="left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6"/>
              </a:gs>
              <a:gs pos="75282">
                <a:schemeClr val="accent5"/>
              </a:gs>
              <a:gs pos="30700">
                <a:schemeClr val="accent4"/>
              </a:gs>
              <a:gs pos="83000">
                <a:srgbClr val="7030A0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0       1       2       3       4       5      6    7    8    9    10    11    12    13    14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70B2CF-13E4-4A28-BE8D-0EE90017089C}"/>
              </a:ext>
            </a:extLst>
          </p:cNvPr>
          <p:cNvSpPr txBox="1"/>
          <p:nvPr/>
        </p:nvSpPr>
        <p:spPr>
          <a:xfrm>
            <a:off x="7019748" y="2581624"/>
            <a:ext cx="625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H</a:t>
            </a:r>
            <a:r>
              <a:rPr lang="en-GB" sz="3600" baseline="30000" dirty="0"/>
              <a:t>+</a:t>
            </a:r>
            <a:endParaRPr lang="en-GB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0795A2-EF18-4633-94DA-8053993C76C8}"/>
              </a:ext>
            </a:extLst>
          </p:cNvPr>
          <p:cNvSpPr txBox="1"/>
          <p:nvPr/>
        </p:nvSpPr>
        <p:spPr>
          <a:xfrm>
            <a:off x="7514622" y="2596393"/>
            <a:ext cx="631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Cl</a:t>
            </a:r>
            <a:r>
              <a:rPr lang="en-GB" sz="3600" baseline="30000" dirty="0"/>
              <a:t>-</a:t>
            </a:r>
            <a:endParaRPr lang="en-GB" sz="3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46C394-B734-43A0-9676-98BC4558B2FA}"/>
              </a:ext>
            </a:extLst>
          </p:cNvPr>
          <p:cNvSpPr txBox="1"/>
          <p:nvPr/>
        </p:nvSpPr>
        <p:spPr>
          <a:xfrm>
            <a:off x="4058336" y="2581624"/>
            <a:ext cx="85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Na</a:t>
            </a:r>
            <a:r>
              <a:rPr lang="en-GB" sz="3600" baseline="30000" dirty="0"/>
              <a:t>+</a:t>
            </a:r>
            <a:endParaRPr lang="en-GB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6125E2-F3AC-4C58-B627-ADC4CAF29E10}"/>
              </a:ext>
            </a:extLst>
          </p:cNvPr>
          <p:cNvSpPr txBox="1"/>
          <p:nvPr/>
        </p:nvSpPr>
        <p:spPr>
          <a:xfrm>
            <a:off x="4729856" y="2581625"/>
            <a:ext cx="872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OH</a:t>
            </a:r>
            <a:r>
              <a:rPr lang="en-GB" sz="3600" baseline="30000" dirty="0"/>
              <a:t>-</a:t>
            </a:r>
            <a:endParaRPr lang="en-GB" sz="36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CF64C3B-D47A-455F-93D7-6CE47DCAF069}"/>
              </a:ext>
            </a:extLst>
          </p:cNvPr>
          <p:cNvSpPr/>
          <p:nvPr/>
        </p:nvSpPr>
        <p:spPr>
          <a:xfrm>
            <a:off x="5132123" y="2416416"/>
            <a:ext cx="2098964" cy="976745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D12482-F24F-4EDA-8A62-90747FF6EA2C}"/>
              </a:ext>
            </a:extLst>
          </p:cNvPr>
          <p:cNvSpPr txBox="1"/>
          <p:nvPr/>
        </p:nvSpPr>
        <p:spPr>
          <a:xfrm>
            <a:off x="5597849" y="2489289"/>
            <a:ext cx="1183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H</a:t>
            </a:r>
            <a:r>
              <a:rPr lang="en-GB" sz="4800" baseline="-25000" dirty="0"/>
              <a:t>2</a:t>
            </a:r>
            <a:r>
              <a:rPr lang="en-GB" sz="4800" dirty="0"/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159009-337A-493E-BC82-28EB0D7096AA}"/>
              </a:ext>
            </a:extLst>
          </p:cNvPr>
          <p:cNvSpPr txBox="1"/>
          <p:nvPr/>
        </p:nvSpPr>
        <p:spPr>
          <a:xfrm>
            <a:off x="3223657" y="5811538"/>
            <a:ext cx="60287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We show the neutralisation </a:t>
            </a:r>
            <a:r>
              <a:rPr lang="en-GB" sz="2400" u="sng" dirty="0"/>
              <a:t>ionic equation </a:t>
            </a:r>
            <a:r>
              <a:rPr lang="en-GB" sz="2400" dirty="0"/>
              <a:t>as:  </a:t>
            </a:r>
          </a:p>
          <a:p>
            <a:pPr algn="ctr"/>
            <a:r>
              <a:rPr lang="en-GB" sz="3600" dirty="0"/>
              <a:t>H</a:t>
            </a:r>
            <a:r>
              <a:rPr lang="en-GB" sz="3600" baseline="30000" dirty="0"/>
              <a:t>+</a:t>
            </a:r>
            <a:r>
              <a:rPr lang="en-GB" sz="3600" dirty="0"/>
              <a:t> + OH</a:t>
            </a:r>
            <a:r>
              <a:rPr lang="en-GB" sz="3600" baseline="30000" dirty="0"/>
              <a:t>-</a:t>
            </a:r>
            <a:r>
              <a:rPr lang="en-GB" sz="3600" dirty="0"/>
              <a:t> </a:t>
            </a:r>
            <a:r>
              <a:rPr lang="en-GB" sz="3600" dirty="0">
                <a:sym typeface="Wingdings" panose="05000000000000000000" pitchFamily="2" charset="2"/>
              </a:rPr>
              <a:t> H</a:t>
            </a:r>
            <a:r>
              <a:rPr lang="en-GB" sz="3600" baseline="-25000" dirty="0">
                <a:sym typeface="Wingdings" panose="05000000000000000000" pitchFamily="2" charset="2"/>
              </a:rPr>
              <a:t>2</a:t>
            </a:r>
            <a:r>
              <a:rPr lang="en-GB" sz="3600" dirty="0">
                <a:sym typeface="Wingdings" panose="05000000000000000000" pitchFamily="2" charset="2"/>
              </a:rPr>
              <a:t>O</a:t>
            </a:r>
            <a:endParaRPr lang="en-GB" sz="24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7EB2B48-44C3-4364-BA2F-24877429E6B4}"/>
              </a:ext>
            </a:extLst>
          </p:cNvPr>
          <p:cNvSpPr/>
          <p:nvPr/>
        </p:nvSpPr>
        <p:spPr>
          <a:xfrm>
            <a:off x="3192081" y="2401647"/>
            <a:ext cx="930672" cy="951268"/>
          </a:xfrm>
          <a:prstGeom prst="ellipse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7912748-C910-41AA-9C20-541B64B14D20}"/>
              </a:ext>
            </a:extLst>
          </p:cNvPr>
          <p:cNvSpPr/>
          <p:nvPr/>
        </p:nvSpPr>
        <p:spPr>
          <a:xfrm>
            <a:off x="8146526" y="2397981"/>
            <a:ext cx="930672" cy="951268"/>
          </a:xfrm>
          <a:prstGeom prst="ellipse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82CAF38-C375-4903-A8C4-AD23A178C1C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89359" y="4049459"/>
              <a:ext cx="2" cy="2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82CAF38-C375-4903-A8C4-AD23A178C1C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89359" y="404945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115E6D2-F568-40C9-907A-AF7D1B4BA7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0819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800"/>
    </mc:Choice>
    <mc:Fallback>
      <p:transition spd="slow" advTm="221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05625 -0.0039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-20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0.06653 -0.0046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-2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L -0.06328 -0.0023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-11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0.06002 -0.0023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11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27878 -7.40741E-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2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-0.25703 -7.40741E-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53 -0.00463 L -0.1 0.1460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752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28 -0.00232 L 0.11198 0.14838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7523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uiExpand="1" build="p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3" grpId="0" animBg="1"/>
      <p:bldP spid="5" grpId="0"/>
      <p:bldP spid="18" grpId="0" uiExpand="1" build="p"/>
      <p:bldP spid="28" grpId="0" animBg="1"/>
      <p:bldP spid="28" grpId="1" animBg="1"/>
      <p:bldP spid="29" grpId="0" animBg="1"/>
      <p:bldP spid="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4"/>
          </a:solidFill>
        </p:spPr>
        <p:txBody>
          <a:bodyPr>
            <a:noAutofit/>
          </a:bodyPr>
          <a:lstStyle/>
          <a:p>
            <a:r>
              <a:rPr lang="en-GB" sz="4000" b="1" dirty="0"/>
              <a:t>Task: </a:t>
            </a:r>
            <a:r>
              <a:rPr lang="en-GB" sz="4000" dirty="0"/>
              <a:t>Complete the questions on Acids &amp; Neutralisation.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684D89-0878-40B4-B8CE-77A6A5C25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1068" y="1070262"/>
            <a:ext cx="3835294" cy="55383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8A35D3-A96E-4896-BC51-6ABAC2563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945" y="1070262"/>
            <a:ext cx="3807619" cy="55383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8B87BAE-6E28-484F-B774-8ECA4CA9E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54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592"/>
    </mc:Choice>
    <mc:Fallback>
      <p:transition spd="slow" advTm="606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Self assessment &amp; Corrections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6F1C48-E957-4A41-8035-8FB431AC5D4F}"/>
              </a:ext>
            </a:extLst>
          </p:cNvPr>
          <p:cNvSpPr/>
          <p:nvPr/>
        </p:nvSpPr>
        <p:spPr>
          <a:xfrm>
            <a:off x="0" y="880843"/>
            <a:ext cx="12192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/>
              <a:t>Q1. Common Acids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2400" dirty="0"/>
              <a:t>Name three acids and write their formulae.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  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  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  </a:t>
            </a:r>
          </a:p>
          <a:p>
            <a:pPr>
              <a:lnSpc>
                <a:spcPct val="150000"/>
              </a:lnSpc>
            </a:pPr>
            <a:br>
              <a:rPr lang="en-GB" sz="2400" b="1" dirty="0"/>
            </a:br>
            <a:r>
              <a:rPr lang="en-GB" sz="2400" b="1" dirty="0"/>
              <a:t>Q2. Acids in solution.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2400" dirty="0"/>
              <a:t>What process do acids undergo when dissolved in water?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2400" dirty="0"/>
              <a:t>Which ion makes acids acidic. 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C87CF-086F-4C58-A427-DA284DFFDA42}"/>
              </a:ext>
            </a:extLst>
          </p:cNvPr>
          <p:cNvSpPr txBox="1"/>
          <p:nvPr/>
        </p:nvSpPr>
        <p:spPr>
          <a:xfrm>
            <a:off x="998290" y="1954635"/>
            <a:ext cx="2392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Hydrochloric acid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1A7B10-BAB1-4E92-9439-787725DB192E}"/>
              </a:ext>
            </a:extLst>
          </p:cNvPr>
          <p:cNvSpPr txBox="1"/>
          <p:nvPr/>
        </p:nvSpPr>
        <p:spPr>
          <a:xfrm>
            <a:off x="3722449" y="1893079"/>
            <a:ext cx="763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</a:rPr>
              <a:t>HCl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90627F-67FC-4BE6-96D1-2A0951DBDC59}"/>
              </a:ext>
            </a:extLst>
          </p:cNvPr>
          <p:cNvSpPr txBox="1"/>
          <p:nvPr/>
        </p:nvSpPr>
        <p:spPr>
          <a:xfrm>
            <a:off x="998290" y="2477854"/>
            <a:ext cx="17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Sulfuric acid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9BC230-92E1-44AD-B20A-4E77036EBA25}"/>
              </a:ext>
            </a:extLst>
          </p:cNvPr>
          <p:cNvSpPr txBox="1"/>
          <p:nvPr/>
        </p:nvSpPr>
        <p:spPr>
          <a:xfrm>
            <a:off x="3722449" y="2416298"/>
            <a:ext cx="1194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GB" sz="32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</a:rPr>
              <a:t>SO</a:t>
            </a:r>
            <a:r>
              <a:rPr lang="en-GB" sz="3200" b="1" baseline="-250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GB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F40202-CEA0-4F9D-B512-8747C53A6679}"/>
              </a:ext>
            </a:extLst>
          </p:cNvPr>
          <p:cNvSpPr txBox="1"/>
          <p:nvPr/>
        </p:nvSpPr>
        <p:spPr>
          <a:xfrm>
            <a:off x="998290" y="3050128"/>
            <a:ext cx="1471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Nitric acid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BA9AF0-BD03-4BBC-ADE8-0A2759CC2D38}"/>
              </a:ext>
            </a:extLst>
          </p:cNvPr>
          <p:cNvSpPr txBox="1"/>
          <p:nvPr/>
        </p:nvSpPr>
        <p:spPr>
          <a:xfrm>
            <a:off x="3722448" y="3050128"/>
            <a:ext cx="1132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</a:rPr>
              <a:t>HNO</a:t>
            </a:r>
            <a:r>
              <a:rPr lang="en-GB" sz="3200" b="1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GB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AEC691-DCEF-4DE4-92B3-0B339EA37D11}"/>
              </a:ext>
            </a:extLst>
          </p:cNvPr>
          <p:cNvSpPr txBox="1"/>
          <p:nvPr/>
        </p:nvSpPr>
        <p:spPr>
          <a:xfrm>
            <a:off x="5043690" y="5155999"/>
            <a:ext cx="145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ionisation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571A59-EA4E-4F2A-8632-1A0035D5277B}"/>
              </a:ext>
            </a:extLst>
          </p:cNvPr>
          <p:cNvSpPr txBox="1"/>
          <p:nvPr/>
        </p:nvSpPr>
        <p:spPr>
          <a:xfrm>
            <a:off x="4206706" y="6045124"/>
            <a:ext cx="3332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GB" sz="4000" b="1" baseline="30000" dirty="0">
                <a:solidFill>
                  <a:schemeClr val="accent6">
                    <a:lumMod val="75000"/>
                  </a:schemeClr>
                </a:solidFill>
              </a:rPr>
              <a:t>+</a:t>
            </a:r>
            <a:r>
              <a:rPr lang="en-GB" sz="4000" b="1" dirty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the Hydrogen ion!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2F16BE9-A088-43BA-A4F5-98E4411658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0634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91"/>
    </mc:Choice>
    <mc:Fallback>
      <p:transition spd="slow" advTm="57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6DC0A2A-8B95-4ED2-885C-C8FD834A7041}"/>
              </a:ext>
            </a:extLst>
          </p:cNvPr>
          <p:cNvSpPr/>
          <p:nvPr/>
        </p:nvSpPr>
        <p:spPr>
          <a:xfrm>
            <a:off x="1" y="880481"/>
            <a:ext cx="1219200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/>
              <a:t>Q3. Acids and pH.</a:t>
            </a:r>
          </a:p>
          <a:p>
            <a:pPr marL="228600" indent="-228600">
              <a:lnSpc>
                <a:spcPct val="150000"/>
              </a:lnSpc>
              <a:buFontTx/>
              <a:buAutoNum type="alphaLcParenR"/>
            </a:pPr>
            <a:r>
              <a:rPr lang="en-GB" sz="2400" dirty="0"/>
              <a:t>Where on the pH scale would we find acids?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_____________________________________________________________________________</a:t>
            </a:r>
          </a:p>
          <a:p>
            <a:pPr marL="228600" indent="-228600">
              <a:lnSpc>
                <a:spcPct val="150000"/>
              </a:lnSpc>
              <a:buFontTx/>
              <a:buAutoNum type="alphaLcParenR"/>
            </a:pPr>
            <a:r>
              <a:rPr lang="en-GB" sz="2400" dirty="0"/>
              <a:t>What pH would a strongly acidic solution have and why?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_____________________________________________________________________________</a:t>
            </a:r>
          </a:p>
          <a:p>
            <a:pPr marL="228600" indent="-228600">
              <a:lnSpc>
                <a:spcPct val="150000"/>
              </a:lnSpc>
              <a:buFontTx/>
              <a:buAutoNum type="alphaLcParenR"/>
            </a:pPr>
            <a:r>
              <a:rPr lang="en-GB" sz="2400" dirty="0"/>
              <a:t>What pH would a weakly acidic solution have and why?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_____________________________________________________________________________</a:t>
            </a:r>
          </a:p>
          <a:p>
            <a:pPr marL="228600" indent="-228600">
              <a:lnSpc>
                <a:spcPct val="150000"/>
              </a:lnSpc>
              <a:buFontTx/>
              <a:buAutoNum type="alphaLcParenR"/>
            </a:pPr>
            <a:r>
              <a:rPr lang="en-GB" sz="2400" dirty="0"/>
              <a:t>What result would a strongly acidic solution give with universal indicator.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_____________________________________________________________________________</a:t>
            </a:r>
          </a:p>
          <a:p>
            <a:pPr marL="228600" indent="-228600">
              <a:lnSpc>
                <a:spcPct val="150000"/>
              </a:lnSpc>
              <a:buFontTx/>
              <a:buAutoNum type="alphaLcParenR"/>
            </a:pPr>
            <a:r>
              <a:rPr lang="en-GB" sz="2400" dirty="0"/>
              <a:t>What result would a weakly acidic solution give with universal indicator?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_____________________________________________________________________________</a:t>
            </a:r>
          </a:p>
          <a:p>
            <a:pPr>
              <a:lnSpc>
                <a:spcPct val="150000"/>
              </a:lnSpc>
            </a:pPr>
            <a:br>
              <a:rPr lang="en-GB" sz="2400" b="1" dirty="0"/>
            </a:br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Self assessment &amp; Corrections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C87CF-086F-4C58-A427-DA284DFFDA42}"/>
              </a:ext>
            </a:extLst>
          </p:cNvPr>
          <p:cNvSpPr txBox="1"/>
          <p:nvPr/>
        </p:nvSpPr>
        <p:spPr>
          <a:xfrm>
            <a:off x="3829064" y="1929468"/>
            <a:ext cx="3985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Low – between pH 0 and pH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E9BC4A-4D90-4F0F-BD0D-6AC18893FA65}"/>
              </a:ext>
            </a:extLst>
          </p:cNvPr>
          <p:cNvSpPr txBox="1"/>
          <p:nvPr/>
        </p:nvSpPr>
        <p:spPr>
          <a:xfrm>
            <a:off x="3285178" y="2982058"/>
            <a:ext cx="5329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pH 0 – as a high concentration of H</a:t>
            </a:r>
            <a:r>
              <a:rPr lang="en-GB" sz="2400" b="1" baseline="30000" dirty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ions.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328102-2BBB-4123-9AFA-44318E263FE5}"/>
              </a:ext>
            </a:extLst>
          </p:cNvPr>
          <p:cNvSpPr txBox="1"/>
          <p:nvPr/>
        </p:nvSpPr>
        <p:spPr>
          <a:xfrm>
            <a:off x="3285178" y="4034648"/>
            <a:ext cx="5293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pH 6 – as a low concentration of H</a:t>
            </a:r>
            <a:r>
              <a:rPr lang="en-GB" sz="2400" b="1" baseline="30000" dirty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ions.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128E5A-E09A-4CFA-B81B-A130EA102CF4}"/>
              </a:ext>
            </a:extLst>
          </p:cNvPr>
          <p:cNvSpPr txBox="1"/>
          <p:nvPr/>
        </p:nvSpPr>
        <p:spPr>
          <a:xfrm>
            <a:off x="4349400" y="5218894"/>
            <a:ext cx="256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Turns red in colour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576C5C-2A31-44AC-9FC1-996277DFF506}"/>
              </a:ext>
            </a:extLst>
          </p:cNvPr>
          <p:cNvSpPr txBox="1"/>
          <p:nvPr/>
        </p:nvSpPr>
        <p:spPr>
          <a:xfrm>
            <a:off x="4331668" y="6271484"/>
            <a:ext cx="2979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Turns yellow in colour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8AFCEF-D958-4B3E-8B26-49C8C53783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560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02"/>
    </mc:Choice>
    <mc:Fallback>
      <p:transition spd="slow" advTm="82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8BB5A7-474D-45F1-A7BF-D0B76420DA18}"/>
              </a:ext>
            </a:extLst>
          </p:cNvPr>
          <p:cNvSpPr/>
          <p:nvPr/>
        </p:nvSpPr>
        <p:spPr>
          <a:xfrm>
            <a:off x="0" y="880843"/>
            <a:ext cx="12192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/>
              <a:t>Q4. Neutralisation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GB" sz="2400" dirty="0"/>
              <a:t>Complete the paragraph:</a:t>
            </a:r>
            <a:br>
              <a:rPr lang="en-GB" sz="2400" dirty="0"/>
            </a:br>
            <a:r>
              <a:rPr lang="en-GB" sz="2400" dirty="0"/>
              <a:t>   In solution, acids ________ to produce ____ ions, and alkalis _________ to produce ____ ions. During neutralisation the ______ ions from the ________ react with the ______ ions from the _________ to produce _________. </a:t>
            </a:r>
          </a:p>
          <a:p>
            <a:pPr marL="342900" indent="-342900">
              <a:lnSpc>
                <a:spcPct val="150000"/>
              </a:lnSpc>
              <a:buFontTx/>
              <a:buAutoNum type="alphaLcParenR"/>
            </a:pPr>
            <a:r>
              <a:rPr lang="en-GB" sz="2400" dirty="0"/>
              <a:t>Write the ionic equation for neutralisation.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____________________________________________________________________________</a:t>
            </a:r>
          </a:p>
          <a:p>
            <a:pPr marL="342900" indent="-342900">
              <a:lnSpc>
                <a:spcPct val="150000"/>
              </a:lnSpc>
              <a:buFontTx/>
              <a:buAutoNum type="alphaLcParenR"/>
            </a:pPr>
            <a:r>
              <a:rPr lang="en-GB" sz="2400" dirty="0"/>
              <a:t>What pH will the resultant solution have and how could you prove this?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____________________________________________________________________________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Self assessment &amp; Corrections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C87CF-086F-4C58-A427-DA284DFFDA42}"/>
              </a:ext>
            </a:extLst>
          </p:cNvPr>
          <p:cNvSpPr txBox="1"/>
          <p:nvPr/>
        </p:nvSpPr>
        <p:spPr>
          <a:xfrm>
            <a:off x="2895452" y="2023096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ionise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0B39FF-0E85-43C0-973A-D7DE5E32BD03}"/>
              </a:ext>
            </a:extLst>
          </p:cNvPr>
          <p:cNvSpPr txBox="1"/>
          <p:nvPr/>
        </p:nvSpPr>
        <p:spPr>
          <a:xfrm>
            <a:off x="5539382" y="2041223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GB" sz="2400" b="1" baseline="30000" dirty="0">
                <a:solidFill>
                  <a:schemeClr val="accent6">
                    <a:lumMod val="75000"/>
                  </a:schemeClr>
                </a:solidFill>
              </a:rPr>
              <a:t>+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61B72E-8E8C-4771-AEEC-154F1F8812BF}"/>
              </a:ext>
            </a:extLst>
          </p:cNvPr>
          <p:cNvSpPr txBox="1"/>
          <p:nvPr/>
        </p:nvSpPr>
        <p:spPr>
          <a:xfrm>
            <a:off x="8360165" y="2004969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ionise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620EB3-2502-4983-B9BD-39E02C59CCC3}"/>
              </a:ext>
            </a:extLst>
          </p:cNvPr>
          <p:cNvSpPr txBox="1"/>
          <p:nvPr/>
        </p:nvSpPr>
        <p:spPr>
          <a:xfrm>
            <a:off x="11004095" y="2023096"/>
            <a:ext cx="649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OH</a:t>
            </a:r>
            <a:r>
              <a:rPr lang="en-GB" sz="2400" b="1" baseline="300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6EB273-AC31-43B7-9AFB-25608CCA46BD}"/>
              </a:ext>
            </a:extLst>
          </p:cNvPr>
          <p:cNvSpPr txBox="1"/>
          <p:nvPr/>
        </p:nvSpPr>
        <p:spPr>
          <a:xfrm>
            <a:off x="4500546" y="2596294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GB" sz="2400" b="1" baseline="30000" dirty="0">
                <a:solidFill>
                  <a:schemeClr val="accent6">
                    <a:lumMod val="75000"/>
                  </a:schemeClr>
                </a:solidFill>
              </a:rPr>
              <a:t>+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D64ECA-92DA-4D1A-972B-2DFCCEC6C856}"/>
              </a:ext>
            </a:extLst>
          </p:cNvPr>
          <p:cNvSpPr txBox="1"/>
          <p:nvPr/>
        </p:nvSpPr>
        <p:spPr>
          <a:xfrm>
            <a:off x="7178033" y="2596294"/>
            <a:ext cx="705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acid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3C348A-A16E-4953-9948-C91F087D3EE5}"/>
              </a:ext>
            </a:extLst>
          </p:cNvPr>
          <p:cNvSpPr txBox="1"/>
          <p:nvPr/>
        </p:nvSpPr>
        <p:spPr>
          <a:xfrm>
            <a:off x="10208539" y="2596293"/>
            <a:ext cx="649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OH</a:t>
            </a:r>
            <a:r>
              <a:rPr lang="en-GB" sz="2400" b="1" baseline="300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A9F14C-9BDF-4F8D-ACF2-4066B32F591F}"/>
              </a:ext>
            </a:extLst>
          </p:cNvPr>
          <p:cNvSpPr txBox="1"/>
          <p:nvPr/>
        </p:nvSpPr>
        <p:spPr>
          <a:xfrm>
            <a:off x="1827255" y="3117810"/>
            <a:ext cx="858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alkali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53F3B2-6946-4BB2-AF81-4182B19FDCA4}"/>
              </a:ext>
            </a:extLst>
          </p:cNvPr>
          <p:cNvSpPr txBox="1"/>
          <p:nvPr/>
        </p:nvSpPr>
        <p:spPr>
          <a:xfrm>
            <a:off x="4611307" y="3117810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86584F-A780-403B-8EED-B8F5B705FC4A}"/>
              </a:ext>
            </a:extLst>
          </p:cNvPr>
          <p:cNvSpPr txBox="1"/>
          <p:nvPr/>
        </p:nvSpPr>
        <p:spPr>
          <a:xfrm>
            <a:off x="4500546" y="4194299"/>
            <a:ext cx="2183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GB" sz="2400" b="1" baseline="30000" dirty="0">
                <a:solidFill>
                  <a:schemeClr val="accent6">
                    <a:lumMod val="75000"/>
                  </a:schemeClr>
                </a:solidFill>
              </a:rPr>
              <a:t>+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+ OH</a:t>
            </a:r>
            <a:r>
              <a:rPr lang="en-GB" sz="2400" b="1" baseline="300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H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D2A6E2-0A4C-4ABF-9A90-721EAAAD6D5D}"/>
              </a:ext>
            </a:extLst>
          </p:cNvPr>
          <p:cNvSpPr txBox="1"/>
          <p:nvPr/>
        </p:nvSpPr>
        <p:spPr>
          <a:xfrm>
            <a:off x="2097286" y="5270788"/>
            <a:ext cx="7846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pH 7 – Neutral – Will turn universal indicator green in colour.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68599BB-0C51-4219-A721-16D91E0EB7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1623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76"/>
    </mc:Choice>
    <mc:Fallback>
      <p:transition spd="slow" advTm="89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10" grpId="0"/>
      <p:bldP spid="11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|2.8|3.2|3.2|3.9|3.3|11.3|19|1.9|7|11|19.2|8.9|9.6|6.6|19.1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7.7|4.1|1.8|5.1|1.8|3.6|2.8|5.7|2.8|4.6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6.4|2.7|4|6.7|4.2|4.5|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4.8|7.8|7.8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36.7|10.9|6.6|8.4|7.8|0.1|26.2|24.4|3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8|7|2.5|1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4.3|31.1|6.8|15.4|40|49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|5.9|26.8|9.3|27.1|12.2|5.5|20.3|4.6|5.3|29|7.3|2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2.2|4.9|2.7|7.8|3.3|8.8|1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5.8|17.6|20.8|1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3.9|5|3.9|7|4.8|3.9|4|2.2|24.4|7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2|2.2|9.6|1.3|23.2|10|6.2|2.5|4.2|1.2|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1173</Words>
  <Application>Microsoft Office PowerPoint</Application>
  <PresentationFormat>Widescreen</PresentationFormat>
  <Paragraphs>200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Theme</vt:lpstr>
      <vt:lpstr>PowerPoint Presentation</vt:lpstr>
      <vt:lpstr>Acids</vt:lpstr>
      <vt:lpstr>Acids and pH</vt:lpstr>
      <vt:lpstr>Neutralisation</vt:lpstr>
      <vt:lpstr>Neutralisation</vt:lpstr>
      <vt:lpstr>Task: Complete the questions on Acids &amp; Neutralisation.</vt:lpstr>
      <vt:lpstr>Self assessment &amp; Corrections</vt:lpstr>
      <vt:lpstr>Self assessment &amp; Corrections</vt:lpstr>
      <vt:lpstr>Self assessment &amp; Corrections</vt:lpstr>
      <vt:lpstr>Self assessment &amp; Corrections</vt:lpstr>
      <vt:lpstr>Self assessment &amp; Corrections</vt:lpstr>
      <vt:lpstr>Self assessment &amp; Corrections</vt:lpstr>
      <vt:lpstr>Self assessment &amp; Corrections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Neutralisation with Alkalis and pH</dc:title>
  <dc:creator>TullL</dc:creator>
  <cp:lastModifiedBy>A Rumbles</cp:lastModifiedBy>
  <cp:revision>32</cp:revision>
  <dcterms:created xsi:type="dcterms:W3CDTF">2017-08-23T10:19:31Z</dcterms:created>
  <dcterms:modified xsi:type="dcterms:W3CDTF">2021-01-05T10:54:54Z</dcterms:modified>
</cp:coreProperties>
</file>