
<file path=[Content_Types].xml><?xml version="1.0" encoding="utf-8"?>
<Types xmlns="http://schemas.openxmlformats.org/package/2006/content-types">
  <Default Extension="png" ContentType="image/png"/>
  <Default Extension="bin" ContentType="application/vnd.ms-office.activeX"/>
  <Default Extension="jpeg" ContentType="image/jpeg"/>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activeX/activeX1.xml" ContentType="application/vnd.ms-office.activeX+xml"/>
  <Override PartName="/ppt/activeX/activeX2.xml" ContentType="application/vnd.ms-office.activeX+xml"/>
  <Override PartName="/ppt/activeX/activeX3.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9"/>
  </p:notesMasterIdLst>
  <p:handoutMasterIdLst>
    <p:handoutMasterId r:id="rId40"/>
  </p:handoutMasterIdLst>
  <p:sldIdLst>
    <p:sldId id="340" r:id="rId2"/>
    <p:sldId id="346" r:id="rId3"/>
    <p:sldId id="365" r:id="rId4"/>
    <p:sldId id="286" r:id="rId5"/>
    <p:sldId id="263" r:id="rId6"/>
    <p:sldId id="265" r:id="rId7"/>
    <p:sldId id="266" r:id="rId8"/>
    <p:sldId id="333" r:id="rId9"/>
    <p:sldId id="322" r:id="rId10"/>
    <p:sldId id="366" r:id="rId11"/>
    <p:sldId id="287" r:id="rId12"/>
    <p:sldId id="288" r:id="rId13"/>
    <p:sldId id="335" r:id="rId14"/>
    <p:sldId id="323" r:id="rId15"/>
    <p:sldId id="324" r:id="rId16"/>
    <p:sldId id="337" r:id="rId17"/>
    <p:sldId id="338" r:id="rId18"/>
    <p:sldId id="332" r:id="rId19"/>
    <p:sldId id="334" r:id="rId20"/>
    <p:sldId id="325" r:id="rId21"/>
    <p:sldId id="326" r:id="rId22"/>
    <p:sldId id="327" r:id="rId23"/>
    <p:sldId id="328" r:id="rId24"/>
    <p:sldId id="329" r:id="rId25"/>
    <p:sldId id="348" r:id="rId26"/>
    <p:sldId id="349" r:id="rId27"/>
    <p:sldId id="367" r:id="rId28"/>
    <p:sldId id="351" r:id="rId29"/>
    <p:sldId id="352" r:id="rId30"/>
    <p:sldId id="353" r:id="rId31"/>
    <p:sldId id="354" r:id="rId32"/>
    <p:sldId id="355" r:id="rId33"/>
    <p:sldId id="358" r:id="rId34"/>
    <p:sldId id="362" r:id="rId35"/>
    <p:sldId id="363" r:id="rId36"/>
    <p:sldId id="364" r:id="rId37"/>
    <p:sldId id="368" r:id="rId38"/>
  </p:sldIdLst>
  <p:sldSz cx="9144000" cy="6858000" type="screen4x3"/>
  <p:notesSz cx="6858000" cy="9525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15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762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76250"/>
          </a:xfrm>
          <a:prstGeom prst="rect">
            <a:avLst/>
          </a:prstGeom>
        </p:spPr>
        <p:txBody>
          <a:bodyPr vert="horz" lIns="91440" tIns="45720" rIns="91440" bIns="45720" rtlCol="0"/>
          <a:lstStyle>
            <a:lvl1pPr algn="r">
              <a:defRPr sz="1200"/>
            </a:lvl1pPr>
          </a:lstStyle>
          <a:p>
            <a:fld id="{C13E1BF5-9323-409D-B42A-B6823C1A1824}" type="datetimeFigureOut">
              <a:rPr lang="en-GB" smtClean="0"/>
              <a:pPr/>
              <a:t>05/01/2021</a:t>
            </a:fld>
            <a:endParaRPr lang="en-GB"/>
          </a:p>
        </p:txBody>
      </p:sp>
      <p:sp>
        <p:nvSpPr>
          <p:cNvPr id="4" name="Footer Placeholder 3"/>
          <p:cNvSpPr>
            <a:spLocks noGrp="1"/>
          </p:cNvSpPr>
          <p:nvPr>
            <p:ph type="ftr" sz="quarter" idx="2"/>
          </p:nvPr>
        </p:nvSpPr>
        <p:spPr>
          <a:xfrm>
            <a:off x="0" y="9047097"/>
            <a:ext cx="2971800" cy="4762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9047097"/>
            <a:ext cx="2971800" cy="476250"/>
          </a:xfrm>
          <a:prstGeom prst="rect">
            <a:avLst/>
          </a:prstGeom>
        </p:spPr>
        <p:txBody>
          <a:bodyPr vert="horz" lIns="91440" tIns="45720" rIns="91440" bIns="45720" rtlCol="0" anchor="b"/>
          <a:lstStyle>
            <a:lvl1pPr algn="r">
              <a:defRPr sz="1200"/>
            </a:lvl1pPr>
          </a:lstStyle>
          <a:p>
            <a:fld id="{5207AA71-E18A-4C86-8875-01CFCEC6F77F}"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7790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77904"/>
          </a:xfrm>
          <a:prstGeom prst="rect">
            <a:avLst/>
          </a:prstGeom>
        </p:spPr>
        <p:txBody>
          <a:bodyPr vert="horz" lIns="91440" tIns="45720" rIns="91440" bIns="45720" rtlCol="0"/>
          <a:lstStyle>
            <a:lvl1pPr algn="r">
              <a:defRPr sz="1200"/>
            </a:lvl1pPr>
          </a:lstStyle>
          <a:p>
            <a:fld id="{CDF05BEB-C82F-49F5-87F9-C9940CC4F84B}" type="datetimeFigureOut">
              <a:rPr lang="en-GB" smtClean="0"/>
              <a:t>05/01/2021</a:t>
            </a:fld>
            <a:endParaRPr lang="en-GB"/>
          </a:p>
        </p:txBody>
      </p:sp>
      <p:sp>
        <p:nvSpPr>
          <p:cNvPr id="4" name="Slide Image Placeholder 3"/>
          <p:cNvSpPr>
            <a:spLocks noGrp="1" noRot="1" noChangeAspect="1"/>
          </p:cNvSpPr>
          <p:nvPr>
            <p:ph type="sldImg" idx="2"/>
          </p:nvPr>
        </p:nvSpPr>
        <p:spPr>
          <a:xfrm>
            <a:off x="1285875" y="1190625"/>
            <a:ext cx="4286250" cy="32146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583906"/>
            <a:ext cx="5486400" cy="375046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047097"/>
            <a:ext cx="2971800" cy="47790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047097"/>
            <a:ext cx="2971800" cy="477903"/>
          </a:xfrm>
          <a:prstGeom prst="rect">
            <a:avLst/>
          </a:prstGeom>
        </p:spPr>
        <p:txBody>
          <a:bodyPr vert="horz" lIns="91440" tIns="45720" rIns="91440" bIns="45720" rtlCol="0" anchor="b"/>
          <a:lstStyle>
            <a:lvl1pPr algn="r">
              <a:defRPr sz="1200"/>
            </a:lvl1pPr>
          </a:lstStyle>
          <a:p>
            <a:fld id="{E90665E3-1C0C-4672-BA42-FD497A976F5C}" type="slidenum">
              <a:rPr lang="en-GB" smtClean="0"/>
              <a:t>‹#›</a:t>
            </a:fld>
            <a:endParaRPr lang="en-GB"/>
          </a:p>
        </p:txBody>
      </p:sp>
    </p:spTree>
    <p:extLst>
      <p:ext uri="{BB962C8B-B14F-4D97-AF65-F5344CB8AC3E}">
        <p14:creationId xmlns:p14="http://schemas.microsoft.com/office/powerpoint/2010/main" val="953059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activity</a:t>
            </a:r>
            <a:r>
              <a:rPr lang="en-GB" baseline="0" dirty="0"/>
              <a:t> is based on learning objective 1 </a:t>
            </a:r>
            <a:endParaRPr lang="en-GB" dirty="0"/>
          </a:p>
        </p:txBody>
      </p:sp>
      <p:sp>
        <p:nvSpPr>
          <p:cNvPr id="4" name="Slide Number Placeholder 3"/>
          <p:cNvSpPr>
            <a:spLocks noGrp="1"/>
          </p:cNvSpPr>
          <p:nvPr>
            <p:ph type="sldNum" sz="quarter" idx="10"/>
          </p:nvPr>
        </p:nvSpPr>
        <p:spPr/>
        <p:txBody>
          <a:bodyPr/>
          <a:lstStyle/>
          <a:p>
            <a:fld id="{03F9E61C-1B49-487C-B9AB-FD4C9DFC3FA0}" type="slidenum">
              <a:rPr lang="en-GB" smtClean="0"/>
              <a:pPr/>
              <a:t>9</a:t>
            </a:fld>
            <a:endParaRPr lang="en-GB"/>
          </a:p>
        </p:txBody>
      </p:sp>
    </p:spTree>
    <p:extLst>
      <p:ext uri="{BB962C8B-B14F-4D97-AF65-F5344CB8AC3E}">
        <p14:creationId xmlns:p14="http://schemas.microsoft.com/office/powerpoint/2010/main" val="77171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activity</a:t>
            </a:r>
            <a:r>
              <a:rPr lang="en-GB" baseline="0" dirty="0"/>
              <a:t> is based on learning objective 2</a:t>
            </a:r>
            <a:endParaRPr lang="en-GB" dirty="0"/>
          </a:p>
          <a:p>
            <a:endParaRPr lang="en-GB" dirty="0"/>
          </a:p>
        </p:txBody>
      </p:sp>
      <p:sp>
        <p:nvSpPr>
          <p:cNvPr id="4" name="Slide Number Placeholder 3"/>
          <p:cNvSpPr>
            <a:spLocks noGrp="1"/>
          </p:cNvSpPr>
          <p:nvPr>
            <p:ph type="sldNum" sz="quarter" idx="10"/>
          </p:nvPr>
        </p:nvSpPr>
        <p:spPr/>
        <p:txBody>
          <a:bodyPr/>
          <a:lstStyle/>
          <a:p>
            <a:fld id="{03F9E61C-1B49-487C-B9AB-FD4C9DFC3FA0}" type="slidenum">
              <a:rPr lang="en-GB" smtClean="0"/>
              <a:pPr/>
              <a:t>14</a:t>
            </a:fld>
            <a:endParaRPr lang="en-GB"/>
          </a:p>
        </p:txBody>
      </p:sp>
    </p:spTree>
    <p:extLst>
      <p:ext uri="{BB962C8B-B14F-4D97-AF65-F5344CB8AC3E}">
        <p14:creationId xmlns:p14="http://schemas.microsoft.com/office/powerpoint/2010/main" val="339351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activity</a:t>
            </a:r>
            <a:r>
              <a:rPr lang="en-GB" baseline="0" dirty="0"/>
              <a:t> is based on learning objective2</a:t>
            </a:r>
            <a:endParaRPr lang="en-GB" dirty="0"/>
          </a:p>
          <a:p>
            <a:endParaRPr lang="en-GB" dirty="0"/>
          </a:p>
        </p:txBody>
      </p:sp>
      <p:sp>
        <p:nvSpPr>
          <p:cNvPr id="4" name="Slide Number Placeholder 3"/>
          <p:cNvSpPr>
            <a:spLocks noGrp="1"/>
          </p:cNvSpPr>
          <p:nvPr>
            <p:ph type="sldNum" sz="quarter" idx="10"/>
          </p:nvPr>
        </p:nvSpPr>
        <p:spPr/>
        <p:txBody>
          <a:bodyPr/>
          <a:lstStyle/>
          <a:p>
            <a:fld id="{03F9E61C-1B49-487C-B9AB-FD4C9DFC3FA0}" type="slidenum">
              <a:rPr lang="en-GB" smtClean="0"/>
              <a:pPr/>
              <a:t>15</a:t>
            </a:fld>
            <a:endParaRPr lang="en-GB"/>
          </a:p>
        </p:txBody>
      </p:sp>
    </p:spTree>
    <p:extLst>
      <p:ext uri="{BB962C8B-B14F-4D97-AF65-F5344CB8AC3E}">
        <p14:creationId xmlns:p14="http://schemas.microsoft.com/office/powerpoint/2010/main" val="1978053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67731"/>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a:t>Click to edit Master subtitle style</a:t>
            </a:r>
            <a:endParaRPr lang="en-US" dirty="0"/>
          </a:p>
        </p:txBody>
      </p:sp>
      <p:sp>
        <p:nvSpPr>
          <p:cNvPr id="20" name="Date Placeholder 19"/>
          <p:cNvSpPr>
            <a:spLocks noGrp="1"/>
          </p:cNvSpPr>
          <p:nvPr>
            <p:ph type="dt" sz="half" idx="10"/>
          </p:nvPr>
        </p:nvSpPr>
        <p:spPr>
          <a:xfrm>
            <a:off x="3931920" y="1327188"/>
            <a:ext cx="1280160" cy="457200"/>
          </a:xfrm>
        </p:spPr>
        <p:txBody>
          <a:bodyPr/>
          <a:lstStyle>
            <a:lvl1pPr algn="ctr">
              <a:defRPr sz="1100" spc="0" baseline="0">
                <a:solidFill>
                  <a:schemeClr val="tx1"/>
                </a:solidFill>
                <a:latin typeface="+mn-lt"/>
              </a:defRPr>
            </a:lvl1pPr>
          </a:lstStyle>
          <a:p>
            <a:endParaRPr lang="en-GB" altLang="en-US"/>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1">
                    <a:lumMod val="75000"/>
                    <a:lumOff val="25000"/>
                  </a:schemeClr>
                </a:solidFill>
              </a:defRPr>
            </a:lvl1pPr>
          </a:lstStyle>
          <a:p>
            <a:endParaRPr lang="en-GB" alt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A35F0FDF-C74D-4DA5-A9B6-573D8299283C}" type="slidenum">
              <a:rPr lang="en-GB" altLang="en-US" smtClean="0"/>
              <a:pPr/>
              <a:t>‹#›</a:t>
            </a:fld>
            <a:endParaRPr lang="en-GB" altLang="en-US"/>
          </a:p>
        </p:txBody>
      </p:sp>
    </p:spTree>
    <p:extLst>
      <p:ext uri="{BB962C8B-B14F-4D97-AF65-F5344CB8AC3E}">
        <p14:creationId xmlns:p14="http://schemas.microsoft.com/office/powerpoint/2010/main" val="114917150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FA83C038-9944-4584-AA11-6D4FC6C2EF74}" type="slidenum">
              <a:rPr lang="en-GB" altLang="en-US" smtClean="0"/>
              <a:pPr/>
              <a:t>‹#›</a:t>
            </a:fld>
            <a:endParaRPr lang="en-GB" altLang="en-US"/>
          </a:p>
        </p:txBody>
      </p:sp>
    </p:spTree>
    <p:extLst>
      <p:ext uri="{BB962C8B-B14F-4D97-AF65-F5344CB8AC3E}">
        <p14:creationId xmlns:p14="http://schemas.microsoft.com/office/powerpoint/2010/main" val="1862252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6FC57322-0452-44D7-B033-2199C88B25B8}" type="slidenum">
              <a:rPr lang="en-GB" altLang="en-US" smtClean="0"/>
              <a:pPr/>
              <a:t>‹#›</a:t>
            </a:fld>
            <a:endParaRPr lang="en-GB" altLang="en-US"/>
          </a:p>
        </p:txBody>
      </p:sp>
    </p:spTree>
    <p:extLst>
      <p:ext uri="{BB962C8B-B14F-4D97-AF65-F5344CB8AC3E}">
        <p14:creationId xmlns:p14="http://schemas.microsoft.com/office/powerpoint/2010/main" val="158414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4ABF57C6-9251-4D74-B0D2-DD36BD9408D3}" type="slidenum">
              <a:rPr lang="en-US" altLang="en-US"/>
              <a:pPr>
                <a:defRPr/>
              </a:pPr>
              <a:t>‹#›</a:t>
            </a:fld>
            <a:endParaRPr lang="en-US" altLang="en-US"/>
          </a:p>
        </p:txBody>
      </p:sp>
    </p:spTree>
    <p:extLst>
      <p:ext uri="{BB962C8B-B14F-4D97-AF65-F5344CB8AC3E}">
        <p14:creationId xmlns:p14="http://schemas.microsoft.com/office/powerpoint/2010/main" val="3381546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ltLang="en-US"/>
          </a:p>
        </p:txBody>
      </p:sp>
      <p:sp>
        <p:nvSpPr>
          <p:cNvPr id="8" name="Footer Placeholder 7"/>
          <p:cNvSpPr>
            <a:spLocks noGrp="1"/>
          </p:cNvSpPr>
          <p:nvPr>
            <p:ph type="ftr" sz="quarter" idx="11"/>
          </p:nvPr>
        </p:nvSpPr>
        <p:spPr/>
        <p:txBody>
          <a:bodyPr/>
          <a:lstStyle/>
          <a:p>
            <a:endParaRPr lang="en-GB" altLang="en-US"/>
          </a:p>
        </p:txBody>
      </p:sp>
      <p:sp>
        <p:nvSpPr>
          <p:cNvPr id="9" name="Slide Number Placeholder 8"/>
          <p:cNvSpPr>
            <a:spLocks noGrp="1"/>
          </p:cNvSpPr>
          <p:nvPr>
            <p:ph type="sldNum" sz="quarter" idx="12"/>
          </p:nvPr>
        </p:nvSpPr>
        <p:spPr/>
        <p:txBody>
          <a:bodyPr/>
          <a:lstStyle/>
          <a:p>
            <a:fld id="{54B8C6FB-507A-4F96-A2F8-3FD6BA98E11D}" type="slidenum">
              <a:rPr lang="en-GB" altLang="en-US" smtClean="0"/>
              <a:pPr/>
              <a:t>‹#›</a:t>
            </a:fld>
            <a:endParaRPr lang="en-GB" altLang="en-US"/>
          </a:p>
        </p:txBody>
      </p:sp>
    </p:spTree>
    <p:extLst>
      <p:ext uri="{BB962C8B-B14F-4D97-AF65-F5344CB8AC3E}">
        <p14:creationId xmlns:p14="http://schemas.microsoft.com/office/powerpoint/2010/main" val="2571737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67731"/>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931920" y="1325880"/>
            <a:ext cx="1280160" cy="457200"/>
          </a:xfrm>
        </p:spPr>
        <p:txBody>
          <a:bodyPr/>
          <a:lstStyle>
            <a:lvl1pPr algn="ctr">
              <a:defRPr lang="en-US" sz="1100" kern="1200" spc="0" baseline="0">
                <a:solidFill>
                  <a:schemeClr val="tx1"/>
                </a:solidFill>
                <a:latin typeface="+mn-lt"/>
                <a:ea typeface="+mn-ea"/>
                <a:cs typeface="+mn-cs"/>
              </a:defRPr>
            </a:lvl1pPr>
          </a:lstStyle>
          <a:p>
            <a:endParaRPr lang="en-GB" altLang="en-US"/>
          </a:p>
        </p:txBody>
      </p:sp>
      <p:sp>
        <p:nvSpPr>
          <p:cNvPr id="5" name="Footer Placeholder 4"/>
          <p:cNvSpPr>
            <a:spLocks noGrp="1"/>
          </p:cNvSpPr>
          <p:nvPr>
            <p:ph type="ftr" sz="quarter" idx="11"/>
          </p:nvPr>
        </p:nvSpPr>
        <p:spPr>
          <a:xfrm>
            <a:off x="1104679" y="5211060"/>
            <a:ext cx="4430268" cy="228600"/>
          </a:xfrm>
        </p:spPr>
        <p:txBody>
          <a:bodyPr/>
          <a:lstStyle>
            <a:lvl1pPr algn="l">
              <a:defRPr/>
            </a:lvl1pPr>
          </a:lstStyle>
          <a:p>
            <a:endParaRPr lang="en-GB" altLang="en-US"/>
          </a:p>
        </p:txBody>
      </p:sp>
      <p:sp>
        <p:nvSpPr>
          <p:cNvPr id="6" name="Slide Number Placeholder 5"/>
          <p:cNvSpPr>
            <a:spLocks noGrp="1"/>
          </p:cNvSpPr>
          <p:nvPr>
            <p:ph type="sldNum" sz="quarter" idx="12"/>
          </p:nvPr>
        </p:nvSpPr>
        <p:spPr>
          <a:xfrm>
            <a:off x="6453378" y="5211060"/>
            <a:ext cx="1584198" cy="228600"/>
          </a:xfrm>
        </p:spPr>
        <p:txBody>
          <a:bodyPr/>
          <a:lstStyle/>
          <a:p>
            <a:fld id="{4606CA0E-D693-443D-BACC-DBEB31CB3048}" type="slidenum">
              <a:rPr lang="en-GB" altLang="en-US" smtClean="0"/>
              <a:pPr/>
              <a:t>‹#›</a:t>
            </a:fld>
            <a:endParaRPr lang="en-GB" altLang="en-US"/>
          </a:p>
        </p:txBody>
      </p:sp>
    </p:spTree>
    <p:extLst>
      <p:ext uri="{BB962C8B-B14F-4D97-AF65-F5344CB8AC3E}">
        <p14:creationId xmlns:p14="http://schemas.microsoft.com/office/powerpoint/2010/main" val="323631069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ltLang="en-US"/>
          </a:p>
        </p:txBody>
      </p:sp>
      <p:sp>
        <p:nvSpPr>
          <p:cNvPr id="6" name="Footer Placeholder 5"/>
          <p:cNvSpPr>
            <a:spLocks noGrp="1"/>
          </p:cNvSpPr>
          <p:nvPr>
            <p:ph type="ftr" sz="quarter" idx="11"/>
          </p:nvPr>
        </p:nvSpPr>
        <p:spPr/>
        <p:txBody>
          <a:bodyPr/>
          <a:lstStyle/>
          <a:p>
            <a:endParaRPr lang="en-GB" altLang="en-US"/>
          </a:p>
        </p:txBody>
      </p:sp>
      <p:sp>
        <p:nvSpPr>
          <p:cNvPr id="7" name="Slide Number Placeholder 6"/>
          <p:cNvSpPr>
            <a:spLocks noGrp="1"/>
          </p:cNvSpPr>
          <p:nvPr>
            <p:ph type="sldNum" sz="quarter" idx="12"/>
          </p:nvPr>
        </p:nvSpPr>
        <p:spPr/>
        <p:txBody>
          <a:bodyPr/>
          <a:lstStyle/>
          <a:p>
            <a:fld id="{73464010-A513-44EE-BFF5-9D2444DD7538}" type="slidenum">
              <a:rPr lang="en-GB" altLang="en-US" smtClean="0"/>
              <a:pPr/>
              <a:t>‹#›</a:t>
            </a:fld>
            <a:endParaRPr lang="en-GB" altLang="en-US"/>
          </a:p>
        </p:txBody>
      </p:sp>
    </p:spTree>
    <p:extLst>
      <p:ext uri="{BB962C8B-B14F-4D97-AF65-F5344CB8AC3E}">
        <p14:creationId xmlns:p14="http://schemas.microsoft.com/office/powerpoint/2010/main" val="1428523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ltLang="en-US"/>
          </a:p>
        </p:txBody>
      </p:sp>
      <p:sp>
        <p:nvSpPr>
          <p:cNvPr id="8" name="Footer Placeholder 7"/>
          <p:cNvSpPr>
            <a:spLocks noGrp="1"/>
          </p:cNvSpPr>
          <p:nvPr>
            <p:ph type="ftr" sz="quarter" idx="11"/>
          </p:nvPr>
        </p:nvSpPr>
        <p:spPr/>
        <p:txBody>
          <a:bodyPr/>
          <a:lstStyle/>
          <a:p>
            <a:endParaRPr lang="en-GB" altLang="en-US"/>
          </a:p>
        </p:txBody>
      </p:sp>
      <p:sp>
        <p:nvSpPr>
          <p:cNvPr id="9" name="Slide Number Placeholder 8"/>
          <p:cNvSpPr>
            <a:spLocks noGrp="1"/>
          </p:cNvSpPr>
          <p:nvPr>
            <p:ph type="sldNum" sz="quarter" idx="12"/>
          </p:nvPr>
        </p:nvSpPr>
        <p:spPr/>
        <p:txBody>
          <a:bodyPr/>
          <a:lstStyle/>
          <a:p>
            <a:fld id="{A2CA855B-8B60-4A32-969B-5B5B5C3B0436}" type="slidenum">
              <a:rPr lang="en-GB" altLang="en-US" smtClean="0"/>
              <a:pPr/>
              <a:t>‹#›</a:t>
            </a:fld>
            <a:endParaRPr lang="en-GB" altLang="en-US"/>
          </a:p>
        </p:txBody>
      </p:sp>
    </p:spTree>
    <p:extLst>
      <p:ext uri="{BB962C8B-B14F-4D97-AF65-F5344CB8AC3E}">
        <p14:creationId xmlns:p14="http://schemas.microsoft.com/office/powerpoint/2010/main" val="3813634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ltLang="en-US"/>
          </a:p>
        </p:txBody>
      </p:sp>
      <p:sp>
        <p:nvSpPr>
          <p:cNvPr id="4" name="Footer Placeholder 3"/>
          <p:cNvSpPr>
            <a:spLocks noGrp="1"/>
          </p:cNvSpPr>
          <p:nvPr>
            <p:ph type="ftr" sz="quarter" idx="11"/>
          </p:nvPr>
        </p:nvSpPr>
        <p:spPr/>
        <p:txBody>
          <a:bodyPr/>
          <a:lstStyle/>
          <a:p>
            <a:endParaRPr lang="en-GB" altLang="en-US"/>
          </a:p>
        </p:txBody>
      </p:sp>
      <p:sp>
        <p:nvSpPr>
          <p:cNvPr id="5" name="Slide Number Placeholder 4"/>
          <p:cNvSpPr>
            <a:spLocks noGrp="1"/>
          </p:cNvSpPr>
          <p:nvPr>
            <p:ph type="sldNum" sz="quarter" idx="12"/>
          </p:nvPr>
        </p:nvSpPr>
        <p:spPr/>
        <p:txBody>
          <a:bodyPr/>
          <a:lstStyle/>
          <a:p>
            <a:fld id="{C2283E84-6278-42D7-A3EA-C8706E96B1A3}" type="slidenum">
              <a:rPr lang="en-GB" altLang="en-US" smtClean="0"/>
              <a:pPr/>
              <a:t>‹#›</a:t>
            </a:fld>
            <a:endParaRPr lang="en-GB" altLang="en-US"/>
          </a:p>
        </p:txBody>
      </p:sp>
    </p:spTree>
    <p:extLst>
      <p:ext uri="{BB962C8B-B14F-4D97-AF65-F5344CB8AC3E}">
        <p14:creationId xmlns:p14="http://schemas.microsoft.com/office/powerpoint/2010/main" val="282197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ltLang="en-US"/>
          </a:p>
        </p:txBody>
      </p:sp>
      <p:sp>
        <p:nvSpPr>
          <p:cNvPr id="3" name="Footer Placeholder 2"/>
          <p:cNvSpPr>
            <a:spLocks noGrp="1"/>
          </p:cNvSpPr>
          <p:nvPr>
            <p:ph type="ftr" sz="quarter" idx="11"/>
          </p:nvPr>
        </p:nvSpPr>
        <p:spPr/>
        <p:txBody>
          <a:bodyPr/>
          <a:lstStyle/>
          <a:p>
            <a:endParaRPr lang="en-GB" altLang="en-US"/>
          </a:p>
        </p:txBody>
      </p:sp>
      <p:sp>
        <p:nvSpPr>
          <p:cNvPr id="4" name="Slide Number Placeholder 3"/>
          <p:cNvSpPr>
            <a:spLocks noGrp="1"/>
          </p:cNvSpPr>
          <p:nvPr>
            <p:ph type="sldNum" sz="quarter" idx="12"/>
          </p:nvPr>
        </p:nvSpPr>
        <p:spPr/>
        <p:txBody>
          <a:bodyPr/>
          <a:lstStyle/>
          <a:p>
            <a:fld id="{A57EF4D2-90CE-4FB6-982E-5FCE7442FA20}" type="slidenum">
              <a:rPr lang="en-GB" altLang="en-US" smtClean="0"/>
              <a:pPr/>
              <a:t>‹#›</a:t>
            </a:fld>
            <a:endParaRPr lang="en-GB" altLang="en-US"/>
          </a:p>
        </p:txBody>
      </p:sp>
    </p:spTree>
    <p:extLst>
      <p:ext uri="{BB962C8B-B14F-4D97-AF65-F5344CB8AC3E}">
        <p14:creationId xmlns:p14="http://schemas.microsoft.com/office/powerpoint/2010/main" val="3802889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173736"/>
            <a:ext cx="6398514"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endParaRPr lang="en-GB" altLang="en-US"/>
          </a:p>
        </p:txBody>
      </p:sp>
      <p:sp>
        <p:nvSpPr>
          <p:cNvPr id="9" name="Footer Placeholder 8"/>
          <p:cNvSpPr>
            <a:spLocks noGrp="1"/>
          </p:cNvSpPr>
          <p:nvPr>
            <p:ph type="ftr" sz="quarter" idx="11"/>
          </p:nvPr>
        </p:nvSpPr>
        <p:spPr/>
        <p:txBody>
          <a:bodyPr/>
          <a:lstStyle>
            <a:lvl1pPr algn="r">
              <a:defRPr/>
            </a:lvl1pPr>
          </a:lstStyle>
          <a:p>
            <a:endParaRPr lang="en-GB" altLang="en-US"/>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rgbClr val="FFFFFF"/>
                </a:solidFill>
              </a:defRPr>
            </a:lvl1pPr>
          </a:lstStyle>
          <a:p>
            <a:fld id="{7883C3EA-ECE9-4675-8671-8D864A7FDCEE}" type="slidenum">
              <a:rPr lang="en-GB" altLang="en-US" smtClean="0"/>
              <a:pPr/>
              <a:t>‹#›</a:t>
            </a:fld>
            <a:endParaRPr lang="en-GB" altLang="en-US"/>
          </a:p>
        </p:txBody>
      </p:sp>
      <p:sp>
        <p:nvSpPr>
          <p:cNvPr id="12" name="Rectangle 11"/>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4010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173736"/>
            <a:ext cx="6398514"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endParaRPr lang="en-GB" alt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GB" altLang="en-US"/>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rgbClr val="FFFFFF"/>
                </a:solidFill>
              </a:defRPr>
            </a:lvl1pPr>
          </a:lstStyle>
          <a:p>
            <a:fld id="{C75A4A16-2B0F-4480-9642-72D507430408}" type="slidenum">
              <a:rPr lang="en-GB" altLang="en-US" smtClean="0"/>
              <a:pPr/>
              <a:t>‹#›</a:t>
            </a:fld>
            <a:endParaRPr lang="en-GB" altLang="en-US"/>
          </a:p>
        </p:txBody>
      </p:sp>
      <p:sp>
        <p:nvSpPr>
          <p:cNvPr id="11" name="Rectangle 10"/>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53122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4768" y="6309360"/>
            <a:ext cx="205740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n-GB" altLang="en-US"/>
          </a:p>
        </p:txBody>
      </p:sp>
      <p:sp>
        <p:nvSpPr>
          <p:cNvPr id="5" name="Footer Placeholder 4"/>
          <p:cNvSpPr>
            <a:spLocks noGrp="1"/>
          </p:cNvSpPr>
          <p:nvPr>
            <p:ph type="ftr" sz="quarter" idx="3"/>
          </p:nvPr>
        </p:nvSpPr>
        <p:spPr>
          <a:xfrm>
            <a:off x="2596896" y="6309360"/>
            <a:ext cx="3950208"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endParaRPr lang="en-GB" altLang="en-US"/>
          </a:p>
        </p:txBody>
      </p:sp>
      <p:sp>
        <p:nvSpPr>
          <p:cNvPr id="6" name="Slide Number Placeholder 5"/>
          <p:cNvSpPr>
            <a:spLocks noGrp="1"/>
          </p:cNvSpPr>
          <p:nvPr>
            <p:ph type="sldNum" sz="quarter" idx="4"/>
          </p:nvPr>
        </p:nvSpPr>
        <p:spPr>
          <a:xfrm>
            <a:off x="7823382" y="6309360"/>
            <a:ext cx="109728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E60F8666-9341-45C3-8656-37FD0825B9E5}" type="slidenum">
              <a:rPr lang="en-GB" altLang="en-US" smtClean="0"/>
              <a:pPr/>
              <a:t>‹#›</a:t>
            </a:fld>
            <a:endParaRPr lang="en-GB" altLang="en-US"/>
          </a:p>
        </p:txBody>
      </p:sp>
    </p:spTree>
    <p:extLst>
      <p:ext uri="{BB962C8B-B14F-4D97-AF65-F5344CB8AC3E}">
        <p14:creationId xmlns:p14="http://schemas.microsoft.com/office/powerpoint/2010/main" val="230407403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media14.m4a"/><Relationship Id="rId7" Type="http://schemas.openxmlformats.org/officeDocument/2006/relationships/image" Target="../media/image20.jpeg"/><Relationship Id="rId2" Type="http://schemas.microsoft.com/office/2007/relationships/media" Target="../media/media14.m4a"/><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media15.m4a"/><Relationship Id="rId7" Type="http://schemas.openxmlformats.org/officeDocument/2006/relationships/image" Target="../media/image20.jpeg"/><Relationship Id="rId2" Type="http://schemas.microsoft.com/office/2007/relationships/media" Target="../media/media15.m4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31.wmf"/></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8.m4a"/><Relationship Id="rId7" Type="http://schemas.openxmlformats.org/officeDocument/2006/relationships/image" Target="../media/image34.jpeg"/><Relationship Id="rId2" Type="http://schemas.microsoft.com/office/2007/relationships/media" Target="../media/media18.m4a"/><Relationship Id="rId1" Type="http://schemas.openxmlformats.org/officeDocument/2006/relationships/tags" Target="../tags/tag5.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31.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media" Target="../media/media22.m4a"/><Relationship Id="rId7" Type="http://schemas.openxmlformats.org/officeDocument/2006/relationships/image" Target="../media/image35.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slideLayout" Target="../slideLayouts/slideLayout7.xml"/><Relationship Id="rId4" Type="http://schemas.openxmlformats.org/officeDocument/2006/relationships/audio" Target="../media/media22.m4a"/></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3.m4a"/><Relationship Id="rId7" Type="http://schemas.openxmlformats.org/officeDocument/2006/relationships/image" Target="../media/image38.jpe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7.jpeg"/><Relationship Id="rId5" Type="http://schemas.openxmlformats.org/officeDocument/2006/relationships/slideLayout" Target="../slideLayouts/slideLayout7.xml"/><Relationship Id="rId4" Type="http://schemas.openxmlformats.org/officeDocument/2006/relationships/audio" Target="../media/media23.m4a"/><Relationship Id="rId9" Type="http://schemas.openxmlformats.org/officeDocument/2006/relationships/image" Target="../media/image36.wmf"/></Relationships>
</file>

<file path=ppt/slides/_rels/slide24.xml.rels><?xml version="1.0" encoding="UTF-8" standalone="yes"?>
<Relationships xmlns="http://schemas.openxmlformats.org/package/2006/relationships"><Relationship Id="rId3" Type="http://schemas.microsoft.com/office/2007/relationships/media" Target="../media/media24.m4a"/><Relationship Id="rId7" Type="http://schemas.openxmlformats.org/officeDocument/2006/relationships/image" Target="../media/image39.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png"/><Relationship Id="rId5" Type="http://schemas.openxmlformats.org/officeDocument/2006/relationships/slideLayout" Target="../slideLayouts/slideLayout7.xml"/><Relationship Id="rId4" Type="http://schemas.openxmlformats.org/officeDocument/2006/relationships/audio" Target="../media/media2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40.gi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Feeding relationships</a:t>
            </a:r>
          </a:p>
        </p:txBody>
      </p:sp>
      <p:sp>
        <p:nvSpPr>
          <p:cNvPr id="3" name="Subtitle 2"/>
          <p:cNvSpPr>
            <a:spLocks noGrp="1"/>
          </p:cNvSpPr>
          <p:nvPr>
            <p:ph type="subTitle" idx="1"/>
          </p:nvPr>
        </p:nvSpPr>
        <p:spPr/>
        <p:txBody>
          <a:bodyPr/>
          <a:lstStyle/>
          <a:p>
            <a:endParaRPr lang="en-GB" dirty="0"/>
          </a:p>
        </p:txBody>
      </p:sp>
      <p:pic>
        <p:nvPicPr>
          <p:cNvPr id="4" name="Audio 3">
            <a:hlinkClick r:id="" action="ppaction://media"/>
            <a:extLst>
              <a:ext uri="{FF2B5EF4-FFF2-40B4-BE49-F238E27FC236}">
                <a16:creationId xmlns:a16="http://schemas.microsoft.com/office/drawing/2014/main" id="{67BE7F06-A867-4326-A936-6FDA18A960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28896704"/>
      </p:ext>
    </p:extLst>
  </p:cSld>
  <p:clrMapOvr>
    <a:masterClrMapping/>
  </p:clrMapOvr>
  <mc:AlternateContent xmlns:mc="http://schemas.openxmlformats.org/markup-compatibility/2006">
    <mc:Choice xmlns:p14="http://schemas.microsoft.com/office/powerpoint/2010/main" Requires="p14">
      <p:transition spd="slow" p14:dur="2000" advTm="11785"/>
    </mc:Choice>
    <mc:Fallback>
      <p:transition spd="slow" advTm="11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8E7F-11F6-4DEA-8EA5-49C90D000AB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7E8EC41-FB39-4296-BEB6-3B3B830F86B9}"/>
              </a:ext>
            </a:extLst>
          </p:cNvPr>
          <p:cNvSpPr>
            <a:spLocks noGrp="1"/>
          </p:cNvSpPr>
          <p:nvPr>
            <p:ph idx="1"/>
          </p:nvPr>
        </p:nvSpPr>
        <p:spPr/>
        <p:txBody>
          <a:bodyPr/>
          <a:lstStyle/>
          <a:p>
            <a:pPr marL="0" indent="0">
              <a:buNone/>
            </a:pPr>
            <a:r>
              <a:rPr lang="en-GB" dirty="0"/>
              <a:t>Phytoplankton </a:t>
            </a:r>
            <a:r>
              <a:rPr lang="en-GB" dirty="0">
                <a:sym typeface="Wingdings" panose="05000000000000000000" pitchFamily="2" charset="2"/>
              </a:rPr>
              <a:t> shrimp squid seal  killer whale</a:t>
            </a:r>
            <a:endParaRPr lang="en-GB" dirty="0"/>
          </a:p>
        </p:txBody>
      </p:sp>
      <p:pic>
        <p:nvPicPr>
          <p:cNvPr id="4" name="Audio 3">
            <a:hlinkClick r:id="" action="ppaction://media"/>
            <a:extLst>
              <a:ext uri="{FF2B5EF4-FFF2-40B4-BE49-F238E27FC236}">
                <a16:creationId xmlns:a16="http://schemas.microsoft.com/office/drawing/2014/main" id="{57A2AF7A-9627-477C-9741-18D4C70255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113613"/>
      </p:ext>
    </p:extLst>
  </p:cSld>
  <p:clrMapOvr>
    <a:masterClrMapping/>
  </p:clrMapOvr>
  <mc:AlternateContent xmlns:mc="http://schemas.openxmlformats.org/markup-compatibility/2006">
    <mc:Choice xmlns:p14="http://schemas.microsoft.com/office/powerpoint/2010/main" Requires="p14">
      <p:transition spd="slow" p14:dur="2000" advTm="20669"/>
    </mc:Choice>
    <mc:Fallback>
      <p:transition spd="slow" advTm="20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47060" y="2490544"/>
            <a:ext cx="2468621" cy="461665"/>
          </a:xfrm>
          <a:prstGeom prst="rect">
            <a:avLst/>
          </a:prstGeom>
          <a:noFill/>
        </p:spPr>
        <p:txBody>
          <a:bodyPr wrap="square" rtlCol="0">
            <a:spAutoFit/>
          </a:bodyPr>
          <a:lstStyle/>
          <a:p>
            <a:pPr algn="ctr"/>
            <a:r>
              <a:rPr lang="en-GB" sz="2400" dirty="0">
                <a:solidFill>
                  <a:srgbClr val="031A3B"/>
                </a:solidFill>
                <a:latin typeface="Verdana" pitchFamily="34" charset="0"/>
                <a:ea typeface="Verdana" pitchFamily="34" charset="0"/>
                <a:cs typeface="Verdana" pitchFamily="34" charset="0"/>
              </a:rPr>
              <a:t>Leopard seal</a:t>
            </a:r>
          </a:p>
        </p:txBody>
      </p:sp>
      <p:sp>
        <p:nvSpPr>
          <p:cNvPr id="11" name="TextBox 10"/>
          <p:cNvSpPr txBox="1"/>
          <p:nvPr/>
        </p:nvSpPr>
        <p:spPr>
          <a:xfrm>
            <a:off x="6732240" y="2450504"/>
            <a:ext cx="936104" cy="461665"/>
          </a:xfrm>
          <a:prstGeom prst="rect">
            <a:avLst/>
          </a:prstGeom>
          <a:noFill/>
        </p:spPr>
        <p:txBody>
          <a:bodyPr wrap="square" rtlCol="0">
            <a:spAutoFit/>
          </a:bodyPr>
          <a:lstStyle/>
          <a:p>
            <a:pPr algn="ctr"/>
            <a:r>
              <a:rPr lang="en-GB" sz="2400" dirty="0">
                <a:solidFill>
                  <a:srgbClr val="031A3B"/>
                </a:solidFill>
                <a:latin typeface="Verdana" pitchFamily="34" charset="0"/>
                <a:ea typeface="Verdana" pitchFamily="34" charset="0"/>
                <a:cs typeface="Verdana" pitchFamily="34" charset="0"/>
              </a:rPr>
              <a:t>Cod</a:t>
            </a:r>
          </a:p>
        </p:txBody>
      </p:sp>
      <p:sp>
        <p:nvSpPr>
          <p:cNvPr id="12" name="TextBox 11"/>
          <p:cNvSpPr txBox="1"/>
          <p:nvPr/>
        </p:nvSpPr>
        <p:spPr>
          <a:xfrm>
            <a:off x="3929344" y="6353325"/>
            <a:ext cx="936104" cy="461665"/>
          </a:xfrm>
          <a:prstGeom prst="rect">
            <a:avLst/>
          </a:prstGeom>
          <a:noFill/>
        </p:spPr>
        <p:txBody>
          <a:bodyPr wrap="square" rtlCol="0">
            <a:spAutoFit/>
          </a:bodyPr>
          <a:lstStyle/>
          <a:p>
            <a:pPr algn="ctr"/>
            <a:r>
              <a:rPr lang="en-GB" sz="2400" dirty="0">
                <a:solidFill>
                  <a:srgbClr val="350A01"/>
                </a:solidFill>
                <a:latin typeface="Verdana" pitchFamily="34" charset="0"/>
                <a:ea typeface="Verdana" pitchFamily="34" charset="0"/>
                <a:cs typeface="Verdana" pitchFamily="34" charset="0"/>
              </a:rPr>
              <a:t>Krill</a:t>
            </a:r>
          </a:p>
        </p:txBody>
      </p:sp>
      <p:sp>
        <p:nvSpPr>
          <p:cNvPr id="13" name="TextBox 12"/>
          <p:cNvSpPr txBox="1"/>
          <p:nvPr/>
        </p:nvSpPr>
        <p:spPr>
          <a:xfrm>
            <a:off x="647060" y="6338098"/>
            <a:ext cx="2304256" cy="461665"/>
          </a:xfrm>
          <a:prstGeom prst="rect">
            <a:avLst/>
          </a:prstGeom>
          <a:noFill/>
        </p:spPr>
        <p:txBody>
          <a:bodyPr wrap="square" rtlCol="0">
            <a:spAutoFit/>
          </a:bodyPr>
          <a:lstStyle/>
          <a:p>
            <a:pPr algn="ctr"/>
            <a:r>
              <a:rPr lang="en-GB" sz="2400" dirty="0">
                <a:solidFill>
                  <a:srgbClr val="350A01"/>
                </a:solidFill>
                <a:latin typeface="Verdana" pitchFamily="34" charset="0"/>
                <a:ea typeface="Verdana" pitchFamily="34" charset="0"/>
                <a:cs typeface="Verdana" pitchFamily="34" charset="0"/>
              </a:rPr>
              <a:t>Killer whale</a:t>
            </a:r>
          </a:p>
        </p:txBody>
      </p:sp>
      <p:sp>
        <p:nvSpPr>
          <p:cNvPr id="19" name="TextBox 18"/>
          <p:cNvSpPr txBox="1"/>
          <p:nvPr/>
        </p:nvSpPr>
        <p:spPr>
          <a:xfrm>
            <a:off x="3839334" y="2538779"/>
            <a:ext cx="1116124" cy="461665"/>
          </a:xfrm>
          <a:prstGeom prst="rect">
            <a:avLst/>
          </a:prstGeom>
          <a:noFill/>
        </p:spPr>
        <p:txBody>
          <a:bodyPr wrap="square" rtlCol="0">
            <a:spAutoFit/>
          </a:bodyPr>
          <a:lstStyle/>
          <a:p>
            <a:pPr algn="ctr"/>
            <a:r>
              <a:rPr lang="en-GB" sz="2400" dirty="0">
                <a:solidFill>
                  <a:srgbClr val="031A3B"/>
                </a:solidFill>
                <a:latin typeface="Verdana" pitchFamily="34" charset="0"/>
                <a:ea typeface="Verdana" pitchFamily="34" charset="0"/>
                <a:cs typeface="Verdana" pitchFamily="34" charset="0"/>
              </a:rPr>
              <a:t>Algae</a:t>
            </a:r>
          </a:p>
        </p:txBody>
      </p:sp>
      <p:sp>
        <p:nvSpPr>
          <p:cNvPr id="21" name="TextBox 20"/>
          <p:cNvSpPr txBox="1"/>
          <p:nvPr/>
        </p:nvSpPr>
        <p:spPr>
          <a:xfrm>
            <a:off x="6308536" y="6338098"/>
            <a:ext cx="1783512" cy="461665"/>
          </a:xfrm>
          <a:prstGeom prst="rect">
            <a:avLst/>
          </a:prstGeom>
          <a:noFill/>
        </p:spPr>
        <p:txBody>
          <a:bodyPr wrap="square" rtlCol="0">
            <a:spAutoFit/>
          </a:bodyPr>
          <a:lstStyle/>
          <a:p>
            <a:pPr algn="ctr"/>
            <a:r>
              <a:rPr lang="en-GB" sz="2400" dirty="0">
                <a:solidFill>
                  <a:srgbClr val="350A01"/>
                </a:solidFill>
                <a:latin typeface="Verdana" pitchFamily="34" charset="0"/>
                <a:ea typeface="Verdana" pitchFamily="34" charset="0"/>
                <a:cs typeface="Verdana" pitchFamily="34" charset="0"/>
              </a:rPr>
              <a:t>The Sun</a:t>
            </a:r>
          </a:p>
        </p:txBody>
      </p:sp>
      <p:sp>
        <p:nvSpPr>
          <p:cNvPr id="22" name="TextBox 21"/>
          <p:cNvSpPr txBox="1"/>
          <p:nvPr/>
        </p:nvSpPr>
        <p:spPr>
          <a:xfrm>
            <a:off x="82965" y="126447"/>
            <a:ext cx="7692758" cy="2539157"/>
          </a:xfrm>
          <a:prstGeom prst="rect">
            <a:avLst/>
          </a:prstGeom>
          <a:noFill/>
        </p:spPr>
        <p:txBody>
          <a:bodyPr wrap="square" rtlCol="0">
            <a:spAutoFit/>
          </a:bodyPr>
          <a:lstStyle/>
          <a:p>
            <a:pPr>
              <a:lnSpc>
                <a:spcPct val="150000"/>
              </a:lnSpc>
            </a:pPr>
            <a:r>
              <a:rPr lang="en-GB" sz="3200" b="1" dirty="0">
                <a:solidFill>
                  <a:srgbClr val="031A3B"/>
                </a:solidFill>
                <a:latin typeface="Calibri"/>
                <a:ea typeface="Verdana" pitchFamily="34" charset="0"/>
                <a:cs typeface="Verdana" pitchFamily="34" charset="0"/>
              </a:rPr>
              <a:t>Securing Knowledge</a:t>
            </a:r>
          </a:p>
          <a:p>
            <a:pPr>
              <a:lnSpc>
                <a:spcPct val="150000"/>
              </a:lnSpc>
            </a:pPr>
            <a:r>
              <a:rPr lang="en-GB" sz="1400" dirty="0">
                <a:solidFill>
                  <a:srgbClr val="031A3B"/>
                </a:solidFill>
                <a:latin typeface="Verdana" pitchFamily="34" charset="0"/>
                <a:ea typeface="Verdana" pitchFamily="34" charset="0"/>
                <a:cs typeface="Verdana" pitchFamily="34" charset="0"/>
              </a:rPr>
              <a:t>On whiteboards, construct a </a:t>
            </a:r>
            <a:r>
              <a:rPr lang="en-GB" sz="1400" b="1" dirty="0">
                <a:solidFill>
                  <a:srgbClr val="031A3B"/>
                </a:solidFill>
                <a:latin typeface="Verdana" pitchFamily="34" charset="0"/>
                <a:ea typeface="Verdana" pitchFamily="34" charset="0"/>
                <a:cs typeface="Verdana" pitchFamily="34" charset="0"/>
              </a:rPr>
              <a:t>food chain</a:t>
            </a:r>
            <a:r>
              <a:rPr lang="en-GB" sz="1400" dirty="0">
                <a:solidFill>
                  <a:srgbClr val="031A3B"/>
                </a:solidFill>
                <a:latin typeface="Verdana" pitchFamily="34" charset="0"/>
                <a:ea typeface="Verdana" pitchFamily="34" charset="0"/>
                <a:cs typeface="Verdana" pitchFamily="34" charset="0"/>
              </a:rPr>
              <a:t> for these organisms.</a:t>
            </a:r>
          </a:p>
          <a:p>
            <a:pPr>
              <a:lnSpc>
                <a:spcPct val="150000"/>
              </a:lnSpc>
            </a:pPr>
            <a:r>
              <a:rPr lang="en-GB" sz="1400" dirty="0">
                <a:solidFill>
                  <a:srgbClr val="031A3B"/>
                </a:solidFill>
                <a:latin typeface="Calibri"/>
                <a:ea typeface="Verdana" pitchFamily="34" charset="0"/>
                <a:cs typeface="Verdana" pitchFamily="34" charset="0"/>
              </a:rPr>
              <a:t>•</a:t>
            </a:r>
            <a:r>
              <a:rPr lang="en-GB" sz="1400" dirty="0">
                <a:solidFill>
                  <a:srgbClr val="031A3B"/>
                </a:solidFill>
                <a:latin typeface="Verdana" pitchFamily="34" charset="0"/>
                <a:ea typeface="Verdana" pitchFamily="34" charset="0"/>
                <a:cs typeface="Verdana" pitchFamily="34" charset="0"/>
              </a:rPr>
              <a:t>Label the organisms as either a </a:t>
            </a:r>
            <a:r>
              <a:rPr lang="en-GB" sz="1400" b="1" dirty="0">
                <a:solidFill>
                  <a:srgbClr val="031A3B"/>
                </a:solidFill>
                <a:latin typeface="Verdana" pitchFamily="34" charset="0"/>
                <a:ea typeface="Verdana" pitchFamily="34" charset="0"/>
                <a:cs typeface="Verdana" pitchFamily="34" charset="0"/>
              </a:rPr>
              <a:t>producer</a:t>
            </a:r>
            <a:r>
              <a:rPr lang="en-GB" sz="1400" dirty="0">
                <a:solidFill>
                  <a:srgbClr val="031A3B"/>
                </a:solidFill>
                <a:latin typeface="Verdana" pitchFamily="34" charset="0"/>
                <a:ea typeface="Verdana" pitchFamily="34" charset="0"/>
                <a:cs typeface="Verdana" pitchFamily="34" charset="0"/>
              </a:rPr>
              <a:t>, a </a:t>
            </a:r>
            <a:r>
              <a:rPr lang="en-GB" sz="1400" b="1" dirty="0">
                <a:solidFill>
                  <a:srgbClr val="031A3B"/>
                </a:solidFill>
                <a:latin typeface="Verdana" pitchFamily="34" charset="0"/>
                <a:ea typeface="Verdana" pitchFamily="34" charset="0"/>
                <a:cs typeface="Verdana" pitchFamily="34" charset="0"/>
              </a:rPr>
              <a:t>herbivore</a:t>
            </a:r>
            <a:r>
              <a:rPr lang="en-GB" sz="1400" dirty="0">
                <a:solidFill>
                  <a:srgbClr val="031A3B"/>
                </a:solidFill>
                <a:latin typeface="Verdana" pitchFamily="34" charset="0"/>
                <a:ea typeface="Verdana" pitchFamily="34" charset="0"/>
                <a:cs typeface="Verdana" pitchFamily="34" charset="0"/>
              </a:rPr>
              <a:t>, a </a:t>
            </a:r>
            <a:r>
              <a:rPr lang="en-GB" sz="1400" b="1" dirty="0">
                <a:solidFill>
                  <a:srgbClr val="031A3B"/>
                </a:solidFill>
                <a:latin typeface="Verdana" pitchFamily="34" charset="0"/>
                <a:ea typeface="Verdana" pitchFamily="34" charset="0"/>
                <a:cs typeface="Verdana" pitchFamily="34" charset="0"/>
              </a:rPr>
              <a:t>carnivore or a primary energy source</a:t>
            </a:r>
            <a:r>
              <a:rPr lang="en-GB" sz="1400" dirty="0">
                <a:solidFill>
                  <a:srgbClr val="031A3B"/>
                </a:solidFill>
                <a:latin typeface="Verdana" pitchFamily="34" charset="0"/>
                <a:ea typeface="Verdana" pitchFamily="34" charset="0"/>
                <a:cs typeface="Verdana" pitchFamily="34" charset="0"/>
              </a:rPr>
              <a:t>.</a:t>
            </a:r>
          </a:p>
          <a:p>
            <a:pPr>
              <a:lnSpc>
                <a:spcPct val="150000"/>
              </a:lnSpc>
            </a:pPr>
            <a:r>
              <a:rPr lang="en-GB" sz="1400" dirty="0">
                <a:solidFill>
                  <a:srgbClr val="031A3B"/>
                </a:solidFill>
                <a:latin typeface="Calibri"/>
                <a:ea typeface="Verdana" pitchFamily="34" charset="0"/>
                <a:cs typeface="Verdana" pitchFamily="34" charset="0"/>
              </a:rPr>
              <a:t>•</a:t>
            </a:r>
            <a:r>
              <a:rPr lang="en-GB" sz="1400" dirty="0">
                <a:solidFill>
                  <a:srgbClr val="031A3B"/>
                </a:solidFill>
                <a:latin typeface="Verdana" pitchFamily="34" charset="0"/>
                <a:ea typeface="Verdana" pitchFamily="34" charset="0"/>
                <a:cs typeface="Verdana" pitchFamily="34" charset="0"/>
              </a:rPr>
              <a:t>Label the organisms as a </a:t>
            </a:r>
            <a:r>
              <a:rPr lang="en-GB" sz="1400" b="1" dirty="0">
                <a:solidFill>
                  <a:srgbClr val="031A3B"/>
                </a:solidFill>
                <a:latin typeface="Verdana" pitchFamily="34" charset="0"/>
                <a:ea typeface="Verdana" pitchFamily="34" charset="0"/>
                <a:cs typeface="Verdana" pitchFamily="34" charset="0"/>
              </a:rPr>
              <a:t>primary consumer</a:t>
            </a:r>
            <a:r>
              <a:rPr lang="en-GB" sz="1400" dirty="0">
                <a:solidFill>
                  <a:srgbClr val="031A3B"/>
                </a:solidFill>
                <a:latin typeface="Verdana" pitchFamily="34" charset="0"/>
                <a:ea typeface="Verdana" pitchFamily="34" charset="0"/>
                <a:cs typeface="Verdana" pitchFamily="34" charset="0"/>
              </a:rPr>
              <a:t>,  </a:t>
            </a:r>
            <a:r>
              <a:rPr lang="en-GB" sz="1400" b="1" dirty="0">
                <a:solidFill>
                  <a:srgbClr val="031A3B"/>
                </a:solidFill>
                <a:latin typeface="Verdana" pitchFamily="34" charset="0"/>
                <a:ea typeface="Verdana" pitchFamily="34" charset="0"/>
                <a:cs typeface="Verdana" pitchFamily="34" charset="0"/>
              </a:rPr>
              <a:t>secondary consumer</a:t>
            </a:r>
            <a:r>
              <a:rPr lang="en-GB" sz="1400" dirty="0">
                <a:solidFill>
                  <a:srgbClr val="031A3B"/>
                </a:solidFill>
                <a:latin typeface="Verdana" pitchFamily="34" charset="0"/>
                <a:ea typeface="Verdana" pitchFamily="34" charset="0"/>
                <a:cs typeface="Verdana" pitchFamily="34" charset="0"/>
              </a:rPr>
              <a:t>, </a:t>
            </a:r>
            <a:r>
              <a:rPr lang="en-GB" sz="1400" b="1" dirty="0">
                <a:solidFill>
                  <a:srgbClr val="031A3B"/>
                </a:solidFill>
                <a:latin typeface="Verdana" pitchFamily="34" charset="0"/>
                <a:ea typeface="Verdana" pitchFamily="34" charset="0"/>
                <a:cs typeface="Verdana" pitchFamily="34" charset="0"/>
              </a:rPr>
              <a:t>tertiary consumer or quaternary consumer</a:t>
            </a:r>
            <a:r>
              <a:rPr lang="en-GB" b="1" dirty="0">
                <a:solidFill>
                  <a:srgbClr val="031A3B"/>
                </a:solidFill>
              </a:rPr>
              <a:t>.</a:t>
            </a: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366" y="3017386"/>
            <a:ext cx="7868608" cy="332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1E1F7C0F-99C6-4128-A72A-589832DDB3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90084946"/>
      </p:ext>
    </p:extLst>
  </p:cSld>
  <p:clrMapOvr>
    <a:masterClrMapping/>
  </p:clrMapOvr>
  <mc:AlternateContent xmlns:mc="http://schemas.openxmlformats.org/markup-compatibility/2006">
    <mc:Choice xmlns:p14="http://schemas.microsoft.com/office/powerpoint/2010/main" Requires="p14">
      <p:transition spd="slow" p14:dur="2000" advTm="40368"/>
    </mc:Choice>
    <mc:Fallback>
      <p:transition spd="slow" advTm="40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1248" y="793923"/>
            <a:ext cx="1902698" cy="1133931"/>
          </a:xfrm>
          <a:prstGeom prst="rect">
            <a:avLst/>
          </a:prstGeom>
          <a:noFill/>
          <a:ln w="31750">
            <a:solidFill>
              <a:srgbClr val="350A0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723" y="791650"/>
            <a:ext cx="2111833" cy="1138478"/>
          </a:xfrm>
          <a:prstGeom prst="rect">
            <a:avLst/>
          </a:prstGeom>
          <a:noFill/>
          <a:ln w="31750">
            <a:solidFill>
              <a:srgbClr val="350A01"/>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0331" y="789376"/>
            <a:ext cx="2105110" cy="1138478"/>
          </a:xfrm>
          <a:prstGeom prst="rect">
            <a:avLst/>
          </a:prstGeom>
          <a:noFill/>
          <a:ln w="31750">
            <a:solidFill>
              <a:srgbClr val="350A01"/>
            </a:solidFill>
            <a:miter lim="800000"/>
            <a:headEnd/>
            <a:tailEnd/>
          </a:ln>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2935" y="3694208"/>
            <a:ext cx="2029621" cy="1152128"/>
          </a:xfrm>
          <a:prstGeom prst="rect">
            <a:avLst/>
          </a:prstGeom>
          <a:noFill/>
          <a:ln w="31750">
            <a:solidFill>
              <a:srgbClr val="350A01"/>
            </a:solidFill>
            <a:miter lim="800000"/>
            <a:headEnd/>
            <a:tailEnd/>
          </a:ln>
          <a:extLst>
            <a:ext uri="{909E8E84-426E-40DD-AFC4-6F175D3DCCD1}">
              <a14:hiddenFill xmlns:a14="http://schemas.microsoft.com/office/drawing/2010/main">
                <a:solidFill>
                  <a:schemeClr val="accent1"/>
                </a:solidFill>
              </a14:hiddenFill>
            </a:ext>
          </a:extLst>
        </p:spPr>
      </p:pic>
      <p:pic>
        <p:nvPicPr>
          <p:cNvPr id="410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1151" y="3694208"/>
            <a:ext cx="1568174" cy="1152128"/>
          </a:xfrm>
          <a:prstGeom prst="rect">
            <a:avLst/>
          </a:prstGeom>
          <a:noFill/>
          <a:ln w="31750">
            <a:solidFill>
              <a:srgbClr val="350A01"/>
            </a:solidFill>
            <a:miter lim="800000"/>
            <a:headEnd/>
            <a:tailEnd/>
          </a:ln>
          <a:extLst>
            <a:ext uri="{909E8E84-426E-40DD-AFC4-6F175D3DCCD1}">
              <a14:hiddenFill xmlns:a14="http://schemas.microsoft.com/office/drawing/2010/main">
                <a:solidFill>
                  <a:schemeClr val="accent1"/>
                </a:solidFill>
              </a14:hiddenFill>
            </a:ext>
          </a:extLst>
        </p:spPr>
      </p:pic>
      <p:pic>
        <p:nvPicPr>
          <p:cNvPr id="4104"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42972" y="3694208"/>
            <a:ext cx="2105110" cy="1318969"/>
          </a:xfrm>
          <a:prstGeom prst="rect">
            <a:avLst/>
          </a:prstGeom>
          <a:noFill/>
          <a:ln w="31750">
            <a:solidFill>
              <a:srgbClr val="350A01"/>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Straight Arrow Connector 10"/>
          <p:cNvCxnSpPr/>
          <p:nvPr/>
        </p:nvCxnSpPr>
        <p:spPr>
          <a:xfrm>
            <a:off x="2762556" y="1381707"/>
            <a:ext cx="778692" cy="0"/>
          </a:xfrm>
          <a:prstGeom prst="straightConnector1">
            <a:avLst/>
          </a:prstGeom>
          <a:ln w="57150">
            <a:solidFill>
              <a:srgbClr val="350A0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443946" y="1358615"/>
            <a:ext cx="778692" cy="0"/>
          </a:xfrm>
          <a:prstGeom prst="straightConnector1">
            <a:avLst/>
          </a:prstGeom>
          <a:ln w="57150">
            <a:solidFill>
              <a:srgbClr val="350A0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762556" y="3937178"/>
            <a:ext cx="945954" cy="0"/>
          </a:xfrm>
          <a:prstGeom prst="straightConnector1">
            <a:avLst/>
          </a:prstGeom>
          <a:ln w="57150">
            <a:solidFill>
              <a:srgbClr val="350A0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276684" y="3937178"/>
            <a:ext cx="945954" cy="23653"/>
          </a:xfrm>
          <a:prstGeom prst="straightConnector1">
            <a:avLst/>
          </a:prstGeom>
          <a:ln w="57150">
            <a:solidFill>
              <a:srgbClr val="350A0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24411" y="1957074"/>
            <a:ext cx="3084395" cy="1200329"/>
          </a:xfrm>
          <a:prstGeom prst="rect">
            <a:avLst/>
          </a:prstGeom>
          <a:noFill/>
        </p:spPr>
        <p:txBody>
          <a:bodyPr wrap="square" rtlCol="0">
            <a:spAutoFit/>
          </a:bodyPr>
          <a:lstStyle/>
          <a:p>
            <a:pPr algn="ctr">
              <a:lnSpc>
                <a:spcPct val="150000"/>
              </a:lnSpc>
            </a:pPr>
            <a:r>
              <a:rPr lang="en-GB" sz="1600" i="1" dirty="0">
                <a:solidFill>
                  <a:srgbClr val="031A3B"/>
                </a:solidFill>
                <a:ea typeface="Verdana" pitchFamily="34" charset="0"/>
                <a:cs typeface="Verdana" pitchFamily="34" charset="0"/>
              </a:rPr>
              <a:t>• </a:t>
            </a:r>
            <a:r>
              <a:rPr lang="en-GB" sz="1600" dirty="0">
                <a:solidFill>
                  <a:srgbClr val="031A3B"/>
                </a:solidFill>
                <a:latin typeface="Verdana" pitchFamily="34" charset="0"/>
                <a:ea typeface="Verdana" pitchFamily="34" charset="0"/>
                <a:cs typeface="Verdana" pitchFamily="34" charset="0"/>
              </a:rPr>
              <a:t>Krill</a:t>
            </a:r>
          </a:p>
          <a:p>
            <a:pPr algn="ctr">
              <a:lnSpc>
                <a:spcPct val="150000"/>
              </a:lnSpc>
            </a:pPr>
            <a:r>
              <a:rPr lang="en-GB" sz="1600" i="1" dirty="0">
                <a:solidFill>
                  <a:srgbClr val="031A3B"/>
                </a:solidFill>
                <a:latin typeface="Calibri"/>
                <a:ea typeface="Verdana" pitchFamily="34" charset="0"/>
                <a:cs typeface="Verdana" pitchFamily="34" charset="0"/>
              </a:rPr>
              <a:t>•</a:t>
            </a:r>
            <a:r>
              <a:rPr lang="en-GB" sz="1600" i="1" dirty="0">
                <a:solidFill>
                  <a:srgbClr val="031A3B"/>
                </a:solidFill>
                <a:latin typeface="Verdana" pitchFamily="34" charset="0"/>
                <a:ea typeface="Verdana" pitchFamily="34" charset="0"/>
                <a:cs typeface="Verdana" pitchFamily="34" charset="0"/>
              </a:rPr>
              <a:t>Herbivore</a:t>
            </a:r>
          </a:p>
          <a:p>
            <a:pPr algn="ctr">
              <a:lnSpc>
                <a:spcPct val="150000"/>
              </a:lnSpc>
            </a:pPr>
            <a:r>
              <a:rPr lang="en-GB" sz="1600" i="1" dirty="0">
                <a:solidFill>
                  <a:srgbClr val="031A3B"/>
                </a:solidFill>
                <a:ea typeface="Verdana" pitchFamily="34" charset="0"/>
                <a:cs typeface="Verdana" pitchFamily="34" charset="0"/>
              </a:rPr>
              <a:t>• </a:t>
            </a:r>
            <a:r>
              <a:rPr lang="en-GB" sz="1600" dirty="0">
                <a:solidFill>
                  <a:srgbClr val="031A3B"/>
                </a:solidFill>
                <a:latin typeface="Verdana" pitchFamily="34" charset="0"/>
                <a:ea typeface="Verdana" pitchFamily="34" charset="0"/>
                <a:cs typeface="Verdana" pitchFamily="34" charset="0"/>
              </a:rPr>
              <a:t>Primary consumer</a:t>
            </a:r>
          </a:p>
        </p:txBody>
      </p:sp>
      <p:sp>
        <p:nvSpPr>
          <p:cNvPr id="22" name="TextBox 21"/>
          <p:cNvSpPr txBox="1"/>
          <p:nvPr/>
        </p:nvSpPr>
        <p:spPr>
          <a:xfrm>
            <a:off x="86315" y="4846336"/>
            <a:ext cx="3240647" cy="1200329"/>
          </a:xfrm>
          <a:prstGeom prst="rect">
            <a:avLst/>
          </a:prstGeom>
          <a:noFill/>
        </p:spPr>
        <p:txBody>
          <a:bodyPr wrap="square" rtlCol="0">
            <a:spAutoFit/>
          </a:bodyPr>
          <a:lstStyle/>
          <a:p>
            <a:pPr algn="ctr">
              <a:lnSpc>
                <a:spcPct val="150000"/>
              </a:lnSpc>
            </a:pPr>
            <a:r>
              <a:rPr lang="en-GB" sz="1600" i="1" dirty="0">
                <a:solidFill>
                  <a:srgbClr val="031A3B"/>
                </a:solidFill>
                <a:ea typeface="Verdana" pitchFamily="34" charset="0"/>
                <a:cs typeface="Verdana" pitchFamily="34" charset="0"/>
              </a:rPr>
              <a:t>• </a:t>
            </a:r>
            <a:r>
              <a:rPr lang="en-GB" sz="1600" dirty="0">
                <a:solidFill>
                  <a:srgbClr val="031A3B"/>
                </a:solidFill>
                <a:latin typeface="Verdana" pitchFamily="34" charset="0"/>
                <a:ea typeface="Verdana" pitchFamily="34" charset="0"/>
                <a:cs typeface="Verdana" pitchFamily="34" charset="0"/>
              </a:rPr>
              <a:t>Cod</a:t>
            </a:r>
          </a:p>
          <a:p>
            <a:pPr algn="ctr">
              <a:lnSpc>
                <a:spcPct val="150000"/>
              </a:lnSpc>
            </a:pPr>
            <a:r>
              <a:rPr lang="en-GB" sz="1600" i="1" dirty="0">
                <a:solidFill>
                  <a:srgbClr val="031A3B"/>
                </a:solidFill>
                <a:ea typeface="Verdana" pitchFamily="34" charset="0"/>
                <a:cs typeface="Verdana" pitchFamily="34" charset="0"/>
              </a:rPr>
              <a:t>• </a:t>
            </a:r>
            <a:r>
              <a:rPr lang="en-GB" sz="1600" i="1" dirty="0">
                <a:solidFill>
                  <a:srgbClr val="031A3B"/>
                </a:solidFill>
                <a:latin typeface="Verdana" pitchFamily="34" charset="0"/>
                <a:ea typeface="Verdana" pitchFamily="34" charset="0"/>
                <a:cs typeface="Verdana" pitchFamily="34" charset="0"/>
              </a:rPr>
              <a:t>Carnivore</a:t>
            </a:r>
          </a:p>
          <a:p>
            <a:pPr algn="ctr">
              <a:lnSpc>
                <a:spcPct val="150000"/>
              </a:lnSpc>
            </a:pPr>
            <a:r>
              <a:rPr lang="en-GB" sz="1600" i="1" dirty="0">
                <a:solidFill>
                  <a:srgbClr val="031A3B"/>
                </a:solidFill>
                <a:ea typeface="Verdana" pitchFamily="34" charset="0"/>
                <a:cs typeface="Verdana" pitchFamily="34" charset="0"/>
              </a:rPr>
              <a:t>• </a:t>
            </a:r>
            <a:r>
              <a:rPr lang="en-GB" sz="1600" dirty="0">
                <a:solidFill>
                  <a:srgbClr val="031A3B"/>
                </a:solidFill>
                <a:latin typeface="Verdana" pitchFamily="34" charset="0"/>
                <a:ea typeface="Verdana" pitchFamily="34" charset="0"/>
                <a:cs typeface="Verdana" pitchFamily="34" charset="0"/>
              </a:rPr>
              <a:t>Secondary consumer</a:t>
            </a:r>
          </a:p>
        </p:txBody>
      </p:sp>
      <p:sp>
        <p:nvSpPr>
          <p:cNvPr id="23" name="TextBox 22"/>
          <p:cNvSpPr txBox="1"/>
          <p:nvPr/>
        </p:nvSpPr>
        <p:spPr>
          <a:xfrm>
            <a:off x="2297793" y="4846336"/>
            <a:ext cx="4434890" cy="1200329"/>
          </a:xfrm>
          <a:prstGeom prst="rect">
            <a:avLst/>
          </a:prstGeom>
          <a:noFill/>
        </p:spPr>
        <p:txBody>
          <a:bodyPr wrap="square" rtlCol="0">
            <a:spAutoFit/>
          </a:bodyPr>
          <a:lstStyle/>
          <a:p>
            <a:pPr algn="ctr">
              <a:lnSpc>
                <a:spcPct val="150000"/>
              </a:lnSpc>
            </a:pPr>
            <a:r>
              <a:rPr lang="en-GB" sz="1600" i="1" dirty="0">
                <a:solidFill>
                  <a:srgbClr val="031A3B"/>
                </a:solidFill>
                <a:ea typeface="Verdana" pitchFamily="34" charset="0"/>
                <a:cs typeface="Verdana" pitchFamily="34" charset="0"/>
              </a:rPr>
              <a:t>• </a:t>
            </a:r>
            <a:r>
              <a:rPr lang="en-GB" sz="1600" dirty="0">
                <a:solidFill>
                  <a:srgbClr val="031A3B"/>
                </a:solidFill>
                <a:latin typeface="Verdana" pitchFamily="34" charset="0"/>
                <a:ea typeface="Verdana" pitchFamily="34" charset="0"/>
                <a:cs typeface="Verdana" pitchFamily="34" charset="0"/>
              </a:rPr>
              <a:t>Leopard seal</a:t>
            </a:r>
          </a:p>
          <a:p>
            <a:pPr algn="ctr">
              <a:lnSpc>
                <a:spcPct val="150000"/>
              </a:lnSpc>
            </a:pPr>
            <a:r>
              <a:rPr lang="en-GB" sz="1600" i="1" dirty="0">
                <a:solidFill>
                  <a:srgbClr val="031A3B"/>
                </a:solidFill>
                <a:ea typeface="Verdana" pitchFamily="34" charset="0"/>
                <a:cs typeface="Verdana" pitchFamily="34" charset="0"/>
              </a:rPr>
              <a:t>• </a:t>
            </a:r>
            <a:r>
              <a:rPr lang="en-GB" sz="1600" i="1" dirty="0">
                <a:solidFill>
                  <a:srgbClr val="031A3B"/>
                </a:solidFill>
                <a:latin typeface="Verdana" pitchFamily="34" charset="0"/>
                <a:ea typeface="Verdana" pitchFamily="34" charset="0"/>
                <a:cs typeface="Verdana" pitchFamily="34" charset="0"/>
              </a:rPr>
              <a:t>Carnivore</a:t>
            </a:r>
          </a:p>
          <a:p>
            <a:pPr algn="ctr">
              <a:lnSpc>
                <a:spcPct val="150000"/>
              </a:lnSpc>
            </a:pPr>
            <a:r>
              <a:rPr lang="en-GB" sz="1600" i="1" dirty="0">
                <a:solidFill>
                  <a:srgbClr val="031A3B"/>
                </a:solidFill>
                <a:ea typeface="Verdana" pitchFamily="34" charset="0"/>
                <a:cs typeface="Verdana" pitchFamily="34" charset="0"/>
              </a:rPr>
              <a:t>• </a:t>
            </a:r>
            <a:r>
              <a:rPr lang="en-GB" sz="1600" dirty="0">
                <a:solidFill>
                  <a:srgbClr val="031A3B"/>
                </a:solidFill>
                <a:latin typeface="Verdana" pitchFamily="34" charset="0"/>
                <a:ea typeface="Verdana" pitchFamily="34" charset="0"/>
                <a:cs typeface="Verdana" pitchFamily="34" charset="0"/>
              </a:rPr>
              <a:t>Tertiary Consumer</a:t>
            </a:r>
          </a:p>
        </p:txBody>
      </p:sp>
      <p:sp>
        <p:nvSpPr>
          <p:cNvPr id="24" name="TextBox 23"/>
          <p:cNvSpPr txBox="1"/>
          <p:nvPr/>
        </p:nvSpPr>
        <p:spPr>
          <a:xfrm>
            <a:off x="3269491" y="1957074"/>
            <a:ext cx="2446211" cy="830997"/>
          </a:xfrm>
          <a:prstGeom prst="rect">
            <a:avLst/>
          </a:prstGeom>
          <a:noFill/>
        </p:spPr>
        <p:txBody>
          <a:bodyPr wrap="square" rtlCol="0">
            <a:spAutoFit/>
          </a:bodyPr>
          <a:lstStyle/>
          <a:p>
            <a:pPr algn="ctr">
              <a:lnSpc>
                <a:spcPct val="150000"/>
              </a:lnSpc>
            </a:pPr>
            <a:r>
              <a:rPr lang="en-GB" sz="1600" i="1" dirty="0">
                <a:solidFill>
                  <a:srgbClr val="031A3B"/>
                </a:solidFill>
                <a:ea typeface="Verdana" pitchFamily="34" charset="0"/>
                <a:cs typeface="Verdana" pitchFamily="34" charset="0"/>
              </a:rPr>
              <a:t>• </a:t>
            </a:r>
            <a:r>
              <a:rPr lang="en-GB" sz="1600" dirty="0">
                <a:solidFill>
                  <a:srgbClr val="031A3B"/>
                </a:solidFill>
                <a:latin typeface="Verdana" pitchFamily="34" charset="0"/>
                <a:ea typeface="Verdana" pitchFamily="34" charset="0"/>
                <a:cs typeface="Verdana" pitchFamily="34" charset="0"/>
              </a:rPr>
              <a:t>Algae</a:t>
            </a:r>
          </a:p>
          <a:p>
            <a:pPr algn="ctr">
              <a:lnSpc>
                <a:spcPct val="150000"/>
              </a:lnSpc>
            </a:pPr>
            <a:r>
              <a:rPr lang="en-GB" sz="1600" i="1" dirty="0">
                <a:solidFill>
                  <a:srgbClr val="031A3B"/>
                </a:solidFill>
                <a:latin typeface="Calibri"/>
                <a:ea typeface="Verdana" pitchFamily="34" charset="0"/>
                <a:cs typeface="Verdana" pitchFamily="34" charset="0"/>
              </a:rPr>
              <a:t>•</a:t>
            </a:r>
            <a:r>
              <a:rPr lang="en-GB" sz="1600" i="1" dirty="0">
                <a:solidFill>
                  <a:srgbClr val="031A3B"/>
                </a:solidFill>
                <a:latin typeface="Verdana" pitchFamily="34" charset="0"/>
                <a:ea typeface="Verdana" pitchFamily="34" charset="0"/>
                <a:cs typeface="Verdana" pitchFamily="34" charset="0"/>
              </a:rPr>
              <a:t>Producer</a:t>
            </a:r>
          </a:p>
        </p:txBody>
      </p:sp>
      <p:sp>
        <p:nvSpPr>
          <p:cNvPr id="25" name="TextBox 24"/>
          <p:cNvSpPr txBox="1"/>
          <p:nvPr/>
        </p:nvSpPr>
        <p:spPr>
          <a:xfrm>
            <a:off x="30049" y="1957074"/>
            <a:ext cx="3390110" cy="830997"/>
          </a:xfrm>
          <a:prstGeom prst="rect">
            <a:avLst/>
          </a:prstGeom>
          <a:noFill/>
        </p:spPr>
        <p:txBody>
          <a:bodyPr wrap="square" rtlCol="0">
            <a:spAutoFit/>
          </a:bodyPr>
          <a:lstStyle/>
          <a:p>
            <a:pPr algn="ctr">
              <a:lnSpc>
                <a:spcPct val="150000"/>
              </a:lnSpc>
            </a:pPr>
            <a:r>
              <a:rPr lang="en-GB" sz="1600" i="1" dirty="0">
                <a:solidFill>
                  <a:srgbClr val="031A3B"/>
                </a:solidFill>
                <a:ea typeface="Verdana" pitchFamily="34" charset="0"/>
                <a:cs typeface="Verdana" pitchFamily="34" charset="0"/>
              </a:rPr>
              <a:t>• </a:t>
            </a:r>
            <a:r>
              <a:rPr lang="en-GB" sz="1600" dirty="0">
                <a:solidFill>
                  <a:srgbClr val="031A3B"/>
                </a:solidFill>
                <a:latin typeface="Verdana" pitchFamily="34" charset="0"/>
                <a:ea typeface="Verdana" pitchFamily="34" charset="0"/>
                <a:cs typeface="Verdana" pitchFamily="34" charset="0"/>
              </a:rPr>
              <a:t>The Sun</a:t>
            </a:r>
          </a:p>
          <a:p>
            <a:pPr algn="ctr">
              <a:lnSpc>
                <a:spcPct val="150000"/>
              </a:lnSpc>
            </a:pPr>
            <a:r>
              <a:rPr lang="en-GB" sz="1600" i="1" dirty="0">
                <a:solidFill>
                  <a:srgbClr val="031A3B"/>
                </a:solidFill>
                <a:latin typeface="Calibri"/>
                <a:ea typeface="Verdana" pitchFamily="34" charset="0"/>
                <a:cs typeface="Verdana" pitchFamily="34" charset="0"/>
              </a:rPr>
              <a:t>•</a:t>
            </a:r>
            <a:r>
              <a:rPr lang="en-GB" sz="1600" i="1" dirty="0">
                <a:solidFill>
                  <a:srgbClr val="031A3B"/>
                </a:solidFill>
                <a:latin typeface="Verdana" pitchFamily="34" charset="0"/>
                <a:ea typeface="Verdana" pitchFamily="34" charset="0"/>
                <a:cs typeface="Verdana" pitchFamily="34" charset="0"/>
              </a:rPr>
              <a:t>Primary energy source</a:t>
            </a:r>
            <a:endParaRPr lang="en-GB" sz="1600" dirty="0">
              <a:solidFill>
                <a:srgbClr val="031A3B"/>
              </a:solidFill>
              <a:latin typeface="Verdana" pitchFamily="34" charset="0"/>
              <a:ea typeface="Verdana" pitchFamily="34" charset="0"/>
              <a:cs typeface="Verdana" pitchFamily="34" charset="0"/>
            </a:endParaRPr>
          </a:p>
        </p:txBody>
      </p:sp>
      <p:sp>
        <p:nvSpPr>
          <p:cNvPr id="26" name="TextBox 25"/>
          <p:cNvSpPr txBox="1"/>
          <p:nvPr/>
        </p:nvSpPr>
        <p:spPr>
          <a:xfrm>
            <a:off x="5078122" y="5013177"/>
            <a:ext cx="4434890" cy="1200329"/>
          </a:xfrm>
          <a:prstGeom prst="rect">
            <a:avLst/>
          </a:prstGeom>
          <a:noFill/>
        </p:spPr>
        <p:txBody>
          <a:bodyPr wrap="square" rtlCol="0">
            <a:spAutoFit/>
          </a:bodyPr>
          <a:lstStyle/>
          <a:p>
            <a:pPr algn="ctr">
              <a:lnSpc>
                <a:spcPct val="150000"/>
              </a:lnSpc>
            </a:pPr>
            <a:r>
              <a:rPr lang="en-GB" sz="1600" i="1" dirty="0">
                <a:solidFill>
                  <a:srgbClr val="031A3B"/>
                </a:solidFill>
                <a:ea typeface="Verdana" pitchFamily="34" charset="0"/>
                <a:cs typeface="Verdana" pitchFamily="34" charset="0"/>
              </a:rPr>
              <a:t>• </a:t>
            </a:r>
            <a:r>
              <a:rPr lang="en-GB" sz="1600" dirty="0">
                <a:solidFill>
                  <a:srgbClr val="031A3B"/>
                </a:solidFill>
                <a:latin typeface="Verdana" pitchFamily="34" charset="0"/>
                <a:ea typeface="Verdana" pitchFamily="34" charset="0"/>
                <a:cs typeface="Verdana" pitchFamily="34" charset="0"/>
              </a:rPr>
              <a:t>Killer whale</a:t>
            </a:r>
          </a:p>
          <a:p>
            <a:pPr algn="ctr">
              <a:lnSpc>
                <a:spcPct val="150000"/>
              </a:lnSpc>
            </a:pPr>
            <a:r>
              <a:rPr lang="en-GB" sz="1600" i="1" dirty="0">
                <a:solidFill>
                  <a:srgbClr val="031A3B"/>
                </a:solidFill>
                <a:ea typeface="Verdana" pitchFamily="34" charset="0"/>
                <a:cs typeface="Verdana" pitchFamily="34" charset="0"/>
              </a:rPr>
              <a:t>• </a:t>
            </a:r>
            <a:r>
              <a:rPr lang="en-GB" sz="1600" i="1" dirty="0">
                <a:solidFill>
                  <a:srgbClr val="031A3B"/>
                </a:solidFill>
                <a:latin typeface="Verdana" pitchFamily="34" charset="0"/>
                <a:ea typeface="Verdana" pitchFamily="34" charset="0"/>
                <a:cs typeface="Verdana" pitchFamily="34" charset="0"/>
              </a:rPr>
              <a:t>Carnivore</a:t>
            </a:r>
          </a:p>
          <a:p>
            <a:pPr algn="ctr">
              <a:lnSpc>
                <a:spcPct val="150000"/>
              </a:lnSpc>
            </a:pPr>
            <a:r>
              <a:rPr lang="en-GB" sz="1600" i="1" dirty="0">
                <a:solidFill>
                  <a:srgbClr val="031A3B"/>
                </a:solidFill>
                <a:ea typeface="Verdana" pitchFamily="34" charset="0"/>
                <a:cs typeface="Verdana" pitchFamily="34" charset="0"/>
              </a:rPr>
              <a:t>• </a:t>
            </a:r>
            <a:r>
              <a:rPr lang="en-GB" sz="1600" dirty="0">
                <a:solidFill>
                  <a:srgbClr val="031A3B"/>
                </a:solidFill>
                <a:latin typeface="Verdana" pitchFamily="34" charset="0"/>
                <a:ea typeface="Verdana" pitchFamily="34" charset="0"/>
                <a:cs typeface="Verdana" pitchFamily="34" charset="0"/>
              </a:rPr>
              <a:t>Quaternary Consumer</a:t>
            </a:r>
          </a:p>
        </p:txBody>
      </p:sp>
      <p:pic>
        <p:nvPicPr>
          <p:cNvPr id="2" name="Audio 1">
            <a:hlinkClick r:id="" action="ppaction://media"/>
            <a:extLst>
              <a:ext uri="{FF2B5EF4-FFF2-40B4-BE49-F238E27FC236}">
                <a16:creationId xmlns:a16="http://schemas.microsoft.com/office/drawing/2014/main" id="{95267B04-4E49-4483-94EF-D6855CD405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7289454"/>
      </p:ext>
    </p:extLst>
  </p:cSld>
  <p:clrMapOvr>
    <a:masterClrMapping/>
  </p:clrMapOvr>
  <mc:AlternateContent xmlns:mc="http://schemas.openxmlformats.org/markup-compatibility/2006">
    <mc:Choice xmlns:p14="http://schemas.microsoft.com/office/powerpoint/2010/main" Requires="p14">
      <p:transition spd="slow" p14:dur="2000" advTm="56275"/>
    </mc:Choice>
    <mc:Fallback>
      <p:transition spd="slow" advTm="56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152400"/>
            <a:ext cx="7772400" cy="1143000"/>
          </a:xfrm>
        </p:spPr>
        <p:txBody>
          <a:bodyPr/>
          <a:lstStyle/>
          <a:p>
            <a:pPr eaLnBrk="1" hangingPunct="1"/>
            <a:r>
              <a:rPr lang="en-GB" altLang="en-GB" sz="5400" b="1">
                <a:solidFill>
                  <a:srgbClr val="00B0F0"/>
                </a:solidFill>
              </a:rPr>
              <a:t>Trophic Levels</a:t>
            </a:r>
          </a:p>
        </p:txBody>
      </p:sp>
      <p:sp>
        <p:nvSpPr>
          <p:cNvPr id="9219" name="Rectangle 19"/>
          <p:cNvSpPr>
            <a:spLocks noGrp="1" noChangeArrowheads="1"/>
          </p:cNvSpPr>
          <p:nvPr>
            <p:ph idx="1"/>
          </p:nvPr>
        </p:nvSpPr>
        <p:spPr>
          <a:xfrm>
            <a:off x="-180975" y="1219200"/>
            <a:ext cx="9324975" cy="1371600"/>
          </a:xfrm>
        </p:spPr>
        <p:txBody>
          <a:bodyPr/>
          <a:lstStyle/>
          <a:p>
            <a:pPr eaLnBrk="1" hangingPunct="1">
              <a:buFontTx/>
              <a:buNone/>
            </a:pPr>
            <a:r>
              <a:rPr lang="en-GB" altLang="en-GB" sz="2400"/>
              <a:t>	Each level of a food chain is known as a trophic level</a:t>
            </a:r>
          </a:p>
        </p:txBody>
      </p:sp>
      <p:sp>
        <p:nvSpPr>
          <p:cNvPr id="9220" name="Text Box 3"/>
          <p:cNvSpPr txBox="1">
            <a:spLocks noChangeArrowheads="1"/>
          </p:cNvSpPr>
          <p:nvPr/>
        </p:nvSpPr>
        <p:spPr bwMode="auto">
          <a:xfrm>
            <a:off x="0" y="5300663"/>
            <a:ext cx="9144000" cy="1200150"/>
          </a:xfrm>
          <a:prstGeom prst="rect">
            <a:avLst/>
          </a:prstGeom>
          <a:solidFill>
            <a:srgbClr val="A7FF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a:spcBef>
                <a:spcPct val="0"/>
              </a:spcBef>
              <a:buFontTx/>
              <a:buNone/>
            </a:pPr>
            <a:endParaRPr lang="en-GB" altLang="en-GB" sz="2400">
              <a:latin typeface="Times" panose="02020603050405020304" pitchFamily="18" charset="0"/>
            </a:endParaRPr>
          </a:p>
          <a:p>
            <a:pPr algn="ctr">
              <a:spcBef>
                <a:spcPct val="0"/>
              </a:spcBef>
              <a:buFontTx/>
              <a:buNone/>
            </a:pPr>
            <a:r>
              <a:rPr lang="en-GB" altLang="en-GB" sz="2400">
                <a:latin typeface="Times" panose="02020603050405020304" pitchFamily="18" charset="0"/>
              </a:rPr>
              <a:t>Oak Tree</a:t>
            </a:r>
          </a:p>
          <a:p>
            <a:pPr algn="ctr">
              <a:spcBef>
                <a:spcPct val="0"/>
              </a:spcBef>
              <a:buFontTx/>
              <a:buNone/>
            </a:pPr>
            <a:endParaRPr lang="en-GB" altLang="en-GB" sz="2400">
              <a:latin typeface="Times" panose="02020603050405020304" pitchFamily="18" charset="0"/>
            </a:endParaRPr>
          </a:p>
        </p:txBody>
      </p:sp>
      <p:sp>
        <p:nvSpPr>
          <p:cNvPr id="9221" name="Text Box 4"/>
          <p:cNvSpPr txBox="1">
            <a:spLocks noChangeArrowheads="1"/>
          </p:cNvSpPr>
          <p:nvPr/>
        </p:nvSpPr>
        <p:spPr bwMode="auto">
          <a:xfrm>
            <a:off x="0" y="4149725"/>
            <a:ext cx="9144000" cy="1200150"/>
          </a:xfrm>
          <a:prstGeom prst="rect">
            <a:avLst/>
          </a:prstGeom>
          <a:solidFill>
            <a:srgbClr val="FFFF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a:spcBef>
                <a:spcPct val="0"/>
              </a:spcBef>
              <a:buFontTx/>
              <a:buNone/>
            </a:pPr>
            <a:endParaRPr lang="en-GB" altLang="en-GB" sz="2400">
              <a:latin typeface="Times" panose="02020603050405020304" pitchFamily="18" charset="0"/>
            </a:endParaRPr>
          </a:p>
          <a:p>
            <a:pPr algn="ctr">
              <a:spcBef>
                <a:spcPct val="0"/>
              </a:spcBef>
              <a:buFontTx/>
              <a:buNone/>
            </a:pPr>
            <a:r>
              <a:rPr lang="en-GB" altLang="en-GB" sz="2400">
                <a:latin typeface="Times" panose="02020603050405020304" pitchFamily="18" charset="0"/>
              </a:rPr>
              <a:t>Bark beetle</a:t>
            </a:r>
          </a:p>
          <a:p>
            <a:pPr algn="ctr">
              <a:spcBef>
                <a:spcPct val="0"/>
              </a:spcBef>
              <a:buFontTx/>
              <a:buNone/>
            </a:pPr>
            <a:endParaRPr lang="en-GB" altLang="en-GB" sz="2400">
              <a:latin typeface="Times" panose="02020603050405020304" pitchFamily="18" charset="0"/>
            </a:endParaRPr>
          </a:p>
        </p:txBody>
      </p:sp>
      <p:sp>
        <p:nvSpPr>
          <p:cNvPr id="9222" name="Text Box 5"/>
          <p:cNvSpPr txBox="1">
            <a:spLocks noChangeArrowheads="1"/>
          </p:cNvSpPr>
          <p:nvPr/>
        </p:nvSpPr>
        <p:spPr bwMode="auto">
          <a:xfrm>
            <a:off x="0" y="2997200"/>
            <a:ext cx="9144000" cy="1200150"/>
          </a:xfrm>
          <a:prstGeom prst="rect">
            <a:avLst/>
          </a:prstGeom>
          <a:solidFill>
            <a:srgbClr val="F7BFC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a:spcBef>
                <a:spcPct val="0"/>
              </a:spcBef>
              <a:buFontTx/>
              <a:buNone/>
            </a:pPr>
            <a:endParaRPr lang="en-GB" altLang="en-GB" sz="2400">
              <a:latin typeface="Times" panose="02020603050405020304" pitchFamily="18" charset="0"/>
            </a:endParaRPr>
          </a:p>
          <a:p>
            <a:pPr algn="ctr">
              <a:spcBef>
                <a:spcPct val="0"/>
              </a:spcBef>
              <a:buFontTx/>
              <a:buNone/>
            </a:pPr>
            <a:r>
              <a:rPr lang="en-GB" altLang="en-GB" sz="2400">
                <a:latin typeface="Times" panose="02020603050405020304" pitchFamily="18" charset="0"/>
              </a:rPr>
              <a:t>Wood mouse</a:t>
            </a:r>
          </a:p>
          <a:p>
            <a:pPr algn="ctr">
              <a:spcBef>
                <a:spcPct val="0"/>
              </a:spcBef>
              <a:buFontTx/>
              <a:buNone/>
            </a:pPr>
            <a:endParaRPr lang="en-GB" altLang="en-GB" sz="2400">
              <a:latin typeface="Times" panose="02020603050405020304" pitchFamily="18" charset="0"/>
            </a:endParaRPr>
          </a:p>
        </p:txBody>
      </p:sp>
      <p:sp>
        <p:nvSpPr>
          <p:cNvPr id="9223" name="Text Box 6"/>
          <p:cNvSpPr txBox="1">
            <a:spLocks noChangeArrowheads="1"/>
          </p:cNvSpPr>
          <p:nvPr/>
        </p:nvSpPr>
        <p:spPr bwMode="auto">
          <a:xfrm>
            <a:off x="0" y="1844675"/>
            <a:ext cx="9144000" cy="1200150"/>
          </a:xfrm>
          <a:prstGeom prst="rect">
            <a:avLst/>
          </a:prstGeom>
          <a:solidFill>
            <a:srgbClr val="8FA1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a:spcBef>
                <a:spcPct val="0"/>
              </a:spcBef>
              <a:buFontTx/>
              <a:buNone/>
            </a:pPr>
            <a:endParaRPr lang="en-GB" altLang="en-GB" sz="2400">
              <a:latin typeface="Times" panose="02020603050405020304" pitchFamily="18" charset="0"/>
            </a:endParaRPr>
          </a:p>
          <a:p>
            <a:pPr algn="ctr">
              <a:spcBef>
                <a:spcPct val="0"/>
              </a:spcBef>
              <a:buFontTx/>
              <a:buNone/>
            </a:pPr>
            <a:r>
              <a:rPr lang="en-GB" altLang="en-GB" sz="2400">
                <a:latin typeface="Times" panose="02020603050405020304" pitchFamily="18" charset="0"/>
              </a:rPr>
              <a:t>Barn owl</a:t>
            </a:r>
          </a:p>
          <a:p>
            <a:pPr algn="ctr">
              <a:spcBef>
                <a:spcPct val="0"/>
              </a:spcBef>
              <a:buFontTx/>
              <a:buNone/>
            </a:pPr>
            <a:endParaRPr lang="en-GB" altLang="en-GB" sz="2400">
              <a:latin typeface="Times" panose="02020603050405020304" pitchFamily="18" charset="0"/>
            </a:endParaRPr>
          </a:p>
        </p:txBody>
      </p:sp>
      <p:sp>
        <p:nvSpPr>
          <p:cNvPr id="9224" name="Line 7"/>
          <p:cNvSpPr>
            <a:spLocks noChangeShapeType="1"/>
          </p:cNvSpPr>
          <p:nvPr/>
        </p:nvSpPr>
        <p:spPr bwMode="auto">
          <a:xfrm flipV="1">
            <a:off x="4572000" y="4941888"/>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9225" name="Line 8"/>
          <p:cNvSpPr>
            <a:spLocks noChangeShapeType="1"/>
          </p:cNvSpPr>
          <p:nvPr/>
        </p:nvSpPr>
        <p:spPr bwMode="auto">
          <a:xfrm flipV="1">
            <a:off x="4500563" y="3789363"/>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9226" name="Line 9"/>
          <p:cNvSpPr>
            <a:spLocks noChangeShapeType="1"/>
          </p:cNvSpPr>
          <p:nvPr/>
        </p:nvSpPr>
        <p:spPr bwMode="auto">
          <a:xfrm flipV="1">
            <a:off x="4500563" y="2636838"/>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9227" name="Text Box 10"/>
          <p:cNvSpPr txBox="1">
            <a:spLocks noChangeArrowheads="1"/>
          </p:cNvSpPr>
          <p:nvPr/>
        </p:nvSpPr>
        <p:spPr bwMode="auto">
          <a:xfrm>
            <a:off x="971550" y="5589588"/>
            <a:ext cx="137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r>
              <a:rPr lang="en-GB" altLang="en-GB" sz="2400" b="1" i="1">
                <a:latin typeface="Times" panose="02020603050405020304" pitchFamily="18" charset="0"/>
              </a:rPr>
              <a:t>Producer</a:t>
            </a:r>
          </a:p>
        </p:txBody>
      </p:sp>
      <p:sp>
        <p:nvSpPr>
          <p:cNvPr id="9228" name="Text Box 11"/>
          <p:cNvSpPr txBox="1">
            <a:spLocks noChangeArrowheads="1"/>
          </p:cNvSpPr>
          <p:nvPr/>
        </p:nvSpPr>
        <p:spPr bwMode="auto">
          <a:xfrm>
            <a:off x="468313" y="4508500"/>
            <a:ext cx="2728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r>
              <a:rPr lang="en-GB" altLang="en-GB" sz="2400" b="1" i="1">
                <a:latin typeface="Times" panose="02020603050405020304" pitchFamily="18" charset="0"/>
              </a:rPr>
              <a:t>Primary consumer</a:t>
            </a:r>
          </a:p>
        </p:txBody>
      </p:sp>
      <p:sp>
        <p:nvSpPr>
          <p:cNvPr id="9229" name="Text Box 12"/>
          <p:cNvSpPr txBox="1">
            <a:spLocks noChangeArrowheads="1"/>
          </p:cNvSpPr>
          <p:nvPr/>
        </p:nvSpPr>
        <p:spPr bwMode="auto">
          <a:xfrm>
            <a:off x="250825" y="3357563"/>
            <a:ext cx="30464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r>
              <a:rPr lang="en-GB" altLang="en-GB" sz="2400" b="1" i="1">
                <a:latin typeface="Times" panose="02020603050405020304" pitchFamily="18" charset="0"/>
              </a:rPr>
              <a:t>Secondary consumer</a:t>
            </a:r>
          </a:p>
        </p:txBody>
      </p:sp>
      <p:sp>
        <p:nvSpPr>
          <p:cNvPr id="9230" name="Text Box 13"/>
          <p:cNvSpPr txBox="1">
            <a:spLocks noChangeArrowheads="1"/>
          </p:cNvSpPr>
          <p:nvPr/>
        </p:nvSpPr>
        <p:spPr bwMode="auto">
          <a:xfrm>
            <a:off x="539750" y="2205038"/>
            <a:ext cx="2714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r>
              <a:rPr lang="en-GB" altLang="en-GB" sz="2400" b="1" i="1">
                <a:latin typeface="Times" panose="02020603050405020304" pitchFamily="18" charset="0"/>
              </a:rPr>
              <a:t>Tertiary consumer</a:t>
            </a:r>
          </a:p>
        </p:txBody>
      </p:sp>
      <p:sp>
        <p:nvSpPr>
          <p:cNvPr id="9231" name="Text Box 15"/>
          <p:cNvSpPr txBox="1">
            <a:spLocks noChangeArrowheads="1"/>
          </p:cNvSpPr>
          <p:nvPr/>
        </p:nvSpPr>
        <p:spPr bwMode="auto">
          <a:xfrm>
            <a:off x="5867400" y="5661025"/>
            <a:ext cx="23599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r>
              <a:rPr lang="en-GB" altLang="en-GB" sz="2400" dirty="0"/>
              <a:t> Trophic level 1</a:t>
            </a:r>
          </a:p>
        </p:txBody>
      </p:sp>
      <p:sp>
        <p:nvSpPr>
          <p:cNvPr id="9232" name="Text Box 16"/>
          <p:cNvSpPr txBox="1">
            <a:spLocks noChangeArrowheads="1"/>
          </p:cNvSpPr>
          <p:nvPr/>
        </p:nvSpPr>
        <p:spPr bwMode="auto">
          <a:xfrm>
            <a:off x="5795963" y="4581525"/>
            <a:ext cx="3109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r>
              <a:rPr lang="en-GB" altLang="en-GB" sz="2400" dirty="0"/>
              <a:t>Second trophic level</a:t>
            </a:r>
          </a:p>
        </p:txBody>
      </p:sp>
      <p:sp>
        <p:nvSpPr>
          <p:cNvPr id="9233" name="Text Box 17"/>
          <p:cNvSpPr txBox="1">
            <a:spLocks noChangeArrowheads="1"/>
          </p:cNvSpPr>
          <p:nvPr/>
        </p:nvSpPr>
        <p:spPr bwMode="auto">
          <a:xfrm>
            <a:off x="6011863" y="3429000"/>
            <a:ext cx="2868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r>
              <a:rPr lang="en-GB" altLang="en-GB" sz="2400"/>
              <a:t>Third trophic level</a:t>
            </a:r>
          </a:p>
        </p:txBody>
      </p:sp>
      <p:sp>
        <p:nvSpPr>
          <p:cNvPr id="9234" name="Text Box 18"/>
          <p:cNvSpPr txBox="1">
            <a:spLocks noChangeArrowheads="1"/>
          </p:cNvSpPr>
          <p:nvPr/>
        </p:nvSpPr>
        <p:spPr bwMode="auto">
          <a:xfrm>
            <a:off x="5867400" y="2205038"/>
            <a:ext cx="304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r>
              <a:rPr lang="en-GB" altLang="en-GB" sz="2400"/>
              <a:t>Fourth trophic level</a:t>
            </a:r>
          </a:p>
        </p:txBody>
      </p:sp>
      <p:pic>
        <p:nvPicPr>
          <p:cNvPr id="2" name="Audio 1">
            <a:hlinkClick r:id="" action="ppaction://media"/>
            <a:extLst>
              <a:ext uri="{FF2B5EF4-FFF2-40B4-BE49-F238E27FC236}">
                <a16:creationId xmlns:a16="http://schemas.microsoft.com/office/drawing/2014/main" id="{68FB579D-D52A-4741-9F0B-06D362E2E6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03135894"/>
      </p:ext>
    </p:extLst>
  </p:cSld>
  <p:clrMapOvr>
    <a:masterClrMapping/>
  </p:clrMapOvr>
  <mc:AlternateContent xmlns:mc="http://schemas.openxmlformats.org/markup-compatibility/2006">
    <mc:Choice xmlns:p14="http://schemas.microsoft.com/office/powerpoint/2010/main" Requires="p14">
      <p:transition spd="slow" p14:dur="2000" advTm="38505"/>
    </mc:Choice>
    <mc:Fallback>
      <p:transition spd="slow" advTm="38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4"/>
          <p:cNvSpPr>
            <a:spLocks noChangeShapeType="1"/>
          </p:cNvSpPr>
          <p:nvPr/>
        </p:nvSpPr>
        <p:spPr bwMode="auto">
          <a:xfrm flipV="1">
            <a:off x="2700338" y="2924175"/>
            <a:ext cx="0" cy="503238"/>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en-GB"/>
          </a:p>
        </p:txBody>
      </p:sp>
      <p:sp>
        <p:nvSpPr>
          <p:cNvPr id="17411" name="Text Box 5"/>
          <p:cNvSpPr txBox="1">
            <a:spLocks noChangeArrowheads="1"/>
          </p:cNvSpPr>
          <p:nvPr/>
        </p:nvSpPr>
        <p:spPr bwMode="auto">
          <a:xfrm>
            <a:off x="2339975" y="5949950"/>
            <a:ext cx="1033463" cy="427038"/>
          </a:xfrm>
          <a:prstGeom prst="rect">
            <a:avLst/>
          </a:prstGeom>
          <a:noFill/>
          <a:ln w="9525">
            <a:noFill/>
            <a:miter lim="800000"/>
            <a:headEnd/>
            <a:tailEnd/>
          </a:ln>
        </p:spPr>
        <p:txBody>
          <a:bodyPr>
            <a:spAutoFit/>
          </a:bodyPr>
          <a:lstStyle/>
          <a:p>
            <a:pPr>
              <a:spcBef>
                <a:spcPct val="50000"/>
              </a:spcBef>
              <a:buFontTx/>
              <a:buNone/>
            </a:pPr>
            <a:r>
              <a:rPr lang="en-GB" sz="2200"/>
              <a:t>plants</a:t>
            </a:r>
          </a:p>
        </p:txBody>
      </p:sp>
      <p:sp>
        <p:nvSpPr>
          <p:cNvPr id="17412" name="Line 6"/>
          <p:cNvSpPr>
            <a:spLocks noChangeShapeType="1"/>
          </p:cNvSpPr>
          <p:nvPr/>
        </p:nvSpPr>
        <p:spPr bwMode="auto">
          <a:xfrm flipH="1" flipV="1">
            <a:off x="1403350" y="5589588"/>
            <a:ext cx="803275" cy="503237"/>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en-GB"/>
          </a:p>
        </p:txBody>
      </p:sp>
      <p:sp>
        <p:nvSpPr>
          <p:cNvPr id="17413" name="Text Box 7"/>
          <p:cNvSpPr txBox="1">
            <a:spLocks noChangeArrowheads="1"/>
          </p:cNvSpPr>
          <p:nvPr/>
        </p:nvSpPr>
        <p:spPr bwMode="auto">
          <a:xfrm>
            <a:off x="900113" y="5157788"/>
            <a:ext cx="1828800" cy="427037"/>
          </a:xfrm>
          <a:prstGeom prst="rect">
            <a:avLst/>
          </a:prstGeom>
          <a:noFill/>
          <a:ln w="9525">
            <a:noFill/>
            <a:miter lim="800000"/>
            <a:headEnd/>
            <a:tailEnd/>
          </a:ln>
        </p:spPr>
        <p:txBody>
          <a:bodyPr>
            <a:spAutoFit/>
          </a:bodyPr>
          <a:lstStyle/>
          <a:p>
            <a:pPr>
              <a:spcBef>
                <a:spcPct val="50000"/>
              </a:spcBef>
              <a:buFontTx/>
              <a:buNone/>
            </a:pPr>
            <a:r>
              <a:rPr lang="en-GB" sz="2200"/>
              <a:t>aphid</a:t>
            </a:r>
          </a:p>
        </p:txBody>
      </p:sp>
      <p:sp>
        <p:nvSpPr>
          <p:cNvPr id="17414" name="Line 8"/>
          <p:cNvSpPr>
            <a:spLocks noChangeShapeType="1"/>
          </p:cNvSpPr>
          <p:nvPr/>
        </p:nvSpPr>
        <p:spPr bwMode="auto">
          <a:xfrm flipH="1" flipV="1">
            <a:off x="323850" y="4292600"/>
            <a:ext cx="792163" cy="792163"/>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en-GB"/>
          </a:p>
        </p:txBody>
      </p:sp>
      <p:sp>
        <p:nvSpPr>
          <p:cNvPr id="17415" name="Text Box 9"/>
          <p:cNvSpPr txBox="1">
            <a:spLocks noChangeArrowheads="1"/>
          </p:cNvSpPr>
          <p:nvPr/>
        </p:nvSpPr>
        <p:spPr bwMode="auto">
          <a:xfrm>
            <a:off x="76200" y="3860800"/>
            <a:ext cx="1590675" cy="427038"/>
          </a:xfrm>
          <a:prstGeom prst="rect">
            <a:avLst/>
          </a:prstGeom>
          <a:noFill/>
          <a:ln w="9525">
            <a:noFill/>
            <a:miter lim="800000"/>
            <a:headEnd/>
            <a:tailEnd/>
          </a:ln>
        </p:spPr>
        <p:txBody>
          <a:bodyPr>
            <a:spAutoFit/>
          </a:bodyPr>
          <a:lstStyle/>
          <a:p>
            <a:pPr>
              <a:spcBef>
                <a:spcPct val="50000"/>
              </a:spcBef>
              <a:buFontTx/>
              <a:buNone/>
            </a:pPr>
            <a:r>
              <a:rPr lang="en-GB" sz="2200"/>
              <a:t>ladybird</a:t>
            </a:r>
          </a:p>
        </p:txBody>
      </p:sp>
      <p:sp>
        <p:nvSpPr>
          <p:cNvPr id="17416" name="Line 10"/>
          <p:cNvSpPr>
            <a:spLocks noChangeShapeType="1"/>
          </p:cNvSpPr>
          <p:nvPr/>
        </p:nvSpPr>
        <p:spPr bwMode="auto">
          <a:xfrm flipV="1">
            <a:off x="323850" y="2997200"/>
            <a:ext cx="71438" cy="792163"/>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en-GB"/>
          </a:p>
        </p:txBody>
      </p:sp>
      <p:sp>
        <p:nvSpPr>
          <p:cNvPr id="17417" name="Text Box 11"/>
          <p:cNvSpPr txBox="1">
            <a:spLocks noChangeArrowheads="1"/>
          </p:cNvSpPr>
          <p:nvPr/>
        </p:nvSpPr>
        <p:spPr bwMode="auto">
          <a:xfrm>
            <a:off x="0" y="2492375"/>
            <a:ext cx="1352550" cy="427038"/>
          </a:xfrm>
          <a:prstGeom prst="rect">
            <a:avLst/>
          </a:prstGeom>
          <a:noFill/>
          <a:ln w="9525">
            <a:noFill/>
            <a:miter lim="800000"/>
            <a:headEnd/>
            <a:tailEnd/>
          </a:ln>
        </p:spPr>
        <p:txBody>
          <a:bodyPr>
            <a:spAutoFit/>
          </a:bodyPr>
          <a:lstStyle/>
          <a:p>
            <a:pPr>
              <a:spcBef>
                <a:spcPct val="50000"/>
              </a:spcBef>
              <a:buFontTx/>
              <a:buNone/>
            </a:pPr>
            <a:r>
              <a:rPr lang="en-GB" sz="2200"/>
              <a:t>blue tit </a:t>
            </a:r>
          </a:p>
        </p:txBody>
      </p:sp>
      <p:sp>
        <p:nvSpPr>
          <p:cNvPr id="17418" name="Line 12"/>
          <p:cNvSpPr>
            <a:spLocks noChangeShapeType="1"/>
          </p:cNvSpPr>
          <p:nvPr/>
        </p:nvSpPr>
        <p:spPr bwMode="auto">
          <a:xfrm flipV="1">
            <a:off x="468313" y="1628775"/>
            <a:ext cx="1150937" cy="936625"/>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en-GB"/>
          </a:p>
        </p:txBody>
      </p:sp>
      <p:sp>
        <p:nvSpPr>
          <p:cNvPr id="17419" name="Text Box 13"/>
          <p:cNvSpPr txBox="1">
            <a:spLocks noChangeArrowheads="1"/>
          </p:cNvSpPr>
          <p:nvPr/>
        </p:nvSpPr>
        <p:spPr bwMode="auto">
          <a:xfrm>
            <a:off x="1619250" y="1196975"/>
            <a:ext cx="795338" cy="427038"/>
          </a:xfrm>
          <a:prstGeom prst="rect">
            <a:avLst/>
          </a:prstGeom>
          <a:noFill/>
          <a:ln w="9525">
            <a:noFill/>
            <a:miter lim="800000"/>
            <a:headEnd/>
            <a:tailEnd/>
          </a:ln>
        </p:spPr>
        <p:txBody>
          <a:bodyPr>
            <a:spAutoFit/>
          </a:bodyPr>
          <a:lstStyle/>
          <a:p>
            <a:pPr>
              <a:spcBef>
                <a:spcPct val="50000"/>
              </a:spcBef>
              <a:buFontTx/>
              <a:buNone/>
            </a:pPr>
            <a:r>
              <a:rPr lang="en-GB" sz="2200"/>
              <a:t>owl</a:t>
            </a:r>
          </a:p>
        </p:txBody>
      </p:sp>
      <p:sp>
        <p:nvSpPr>
          <p:cNvPr id="17420" name="Line 14"/>
          <p:cNvSpPr>
            <a:spLocks noChangeShapeType="1"/>
          </p:cNvSpPr>
          <p:nvPr/>
        </p:nvSpPr>
        <p:spPr bwMode="auto">
          <a:xfrm flipV="1">
            <a:off x="2771775" y="5157788"/>
            <a:ext cx="0" cy="792162"/>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en-GB"/>
          </a:p>
        </p:txBody>
      </p:sp>
      <p:sp>
        <p:nvSpPr>
          <p:cNvPr id="17421" name="Text Box 15"/>
          <p:cNvSpPr txBox="1">
            <a:spLocks noChangeArrowheads="1"/>
          </p:cNvSpPr>
          <p:nvPr/>
        </p:nvSpPr>
        <p:spPr bwMode="auto">
          <a:xfrm>
            <a:off x="2051050" y="4724400"/>
            <a:ext cx="1490663" cy="427038"/>
          </a:xfrm>
          <a:prstGeom prst="rect">
            <a:avLst/>
          </a:prstGeom>
          <a:noFill/>
          <a:ln w="9525">
            <a:noFill/>
            <a:miter lim="800000"/>
            <a:headEnd/>
            <a:tailEnd/>
          </a:ln>
        </p:spPr>
        <p:txBody>
          <a:bodyPr wrap="none">
            <a:spAutoFit/>
          </a:bodyPr>
          <a:lstStyle/>
          <a:p>
            <a:pPr algn="ctr" eaLnBrk="0" hangingPunct="0">
              <a:spcBef>
                <a:spcPct val="0"/>
              </a:spcBef>
              <a:buFontTx/>
              <a:buNone/>
            </a:pPr>
            <a:r>
              <a:rPr lang="en-GB" sz="2200"/>
              <a:t>moth larva</a:t>
            </a:r>
          </a:p>
        </p:txBody>
      </p:sp>
      <p:sp>
        <p:nvSpPr>
          <p:cNvPr id="17422" name="Line 16"/>
          <p:cNvSpPr>
            <a:spLocks noChangeShapeType="1"/>
          </p:cNvSpPr>
          <p:nvPr/>
        </p:nvSpPr>
        <p:spPr bwMode="auto">
          <a:xfrm flipH="1" flipV="1">
            <a:off x="755650" y="2924175"/>
            <a:ext cx="1727200" cy="1800225"/>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en-GB"/>
          </a:p>
        </p:txBody>
      </p:sp>
      <p:sp>
        <p:nvSpPr>
          <p:cNvPr id="17423" name="Line 17"/>
          <p:cNvSpPr>
            <a:spLocks noChangeShapeType="1"/>
          </p:cNvSpPr>
          <p:nvPr/>
        </p:nvSpPr>
        <p:spPr bwMode="auto">
          <a:xfrm flipV="1">
            <a:off x="2700338" y="3860800"/>
            <a:ext cx="0" cy="792163"/>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en-GB"/>
          </a:p>
        </p:txBody>
      </p:sp>
      <p:sp>
        <p:nvSpPr>
          <p:cNvPr id="17424" name="Text Box 18"/>
          <p:cNvSpPr txBox="1">
            <a:spLocks noChangeArrowheads="1"/>
          </p:cNvSpPr>
          <p:nvPr/>
        </p:nvSpPr>
        <p:spPr bwMode="auto">
          <a:xfrm>
            <a:off x="2195513" y="3357563"/>
            <a:ext cx="1016000" cy="457200"/>
          </a:xfrm>
          <a:prstGeom prst="rect">
            <a:avLst/>
          </a:prstGeom>
          <a:noFill/>
          <a:ln w="9525">
            <a:noFill/>
            <a:miter lim="800000"/>
            <a:headEnd/>
            <a:tailEnd/>
          </a:ln>
        </p:spPr>
        <p:txBody>
          <a:bodyPr wrap="none">
            <a:spAutoFit/>
          </a:bodyPr>
          <a:lstStyle/>
          <a:p>
            <a:pPr algn="ctr" eaLnBrk="0" hangingPunct="0">
              <a:spcBef>
                <a:spcPct val="0"/>
              </a:spcBef>
              <a:buFontTx/>
              <a:buNone/>
            </a:pPr>
            <a:r>
              <a:rPr lang="en-GB" sz="2400"/>
              <a:t>spider</a:t>
            </a:r>
          </a:p>
        </p:txBody>
      </p:sp>
      <p:sp>
        <p:nvSpPr>
          <p:cNvPr id="17425" name="Text Box 19"/>
          <p:cNvSpPr txBox="1">
            <a:spLocks noChangeArrowheads="1"/>
          </p:cNvSpPr>
          <p:nvPr/>
        </p:nvSpPr>
        <p:spPr bwMode="auto">
          <a:xfrm>
            <a:off x="3851275" y="3141663"/>
            <a:ext cx="744538" cy="457200"/>
          </a:xfrm>
          <a:prstGeom prst="rect">
            <a:avLst/>
          </a:prstGeom>
          <a:noFill/>
          <a:ln w="9525">
            <a:noFill/>
            <a:miter lim="800000"/>
            <a:headEnd/>
            <a:tailEnd/>
          </a:ln>
        </p:spPr>
        <p:txBody>
          <a:bodyPr wrap="none">
            <a:spAutoFit/>
          </a:bodyPr>
          <a:lstStyle/>
          <a:p>
            <a:pPr algn="ctr" eaLnBrk="0" hangingPunct="0">
              <a:spcBef>
                <a:spcPct val="0"/>
              </a:spcBef>
              <a:buFontTx/>
              <a:buNone/>
            </a:pPr>
            <a:r>
              <a:rPr lang="en-GB" sz="2400"/>
              <a:t>vole</a:t>
            </a:r>
          </a:p>
        </p:txBody>
      </p:sp>
      <p:sp>
        <p:nvSpPr>
          <p:cNvPr id="17426" name="Line 20"/>
          <p:cNvSpPr>
            <a:spLocks noChangeShapeType="1"/>
          </p:cNvSpPr>
          <p:nvPr/>
        </p:nvSpPr>
        <p:spPr bwMode="auto">
          <a:xfrm flipV="1">
            <a:off x="3348038" y="3716338"/>
            <a:ext cx="792162" cy="2305050"/>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en-GB"/>
          </a:p>
        </p:txBody>
      </p:sp>
      <p:sp>
        <p:nvSpPr>
          <p:cNvPr id="17427" name="Text Box 21"/>
          <p:cNvSpPr txBox="1">
            <a:spLocks noChangeArrowheads="1"/>
          </p:cNvSpPr>
          <p:nvPr/>
        </p:nvSpPr>
        <p:spPr bwMode="auto">
          <a:xfrm>
            <a:off x="1908175" y="2565400"/>
            <a:ext cx="1403350" cy="457200"/>
          </a:xfrm>
          <a:prstGeom prst="rect">
            <a:avLst/>
          </a:prstGeom>
          <a:noFill/>
          <a:ln w="9525">
            <a:noFill/>
            <a:miter lim="800000"/>
            <a:headEnd/>
            <a:tailEnd/>
          </a:ln>
        </p:spPr>
        <p:txBody>
          <a:bodyPr wrap="none">
            <a:spAutoFit/>
          </a:bodyPr>
          <a:lstStyle/>
          <a:p>
            <a:pPr algn="ctr" eaLnBrk="0" hangingPunct="0">
              <a:spcBef>
                <a:spcPct val="0"/>
              </a:spcBef>
              <a:buFontTx/>
              <a:buNone/>
            </a:pPr>
            <a:r>
              <a:rPr lang="en-GB" sz="2400" dirty="0"/>
              <a:t>chiffchaff</a:t>
            </a:r>
          </a:p>
        </p:txBody>
      </p:sp>
      <p:sp>
        <p:nvSpPr>
          <p:cNvPr id="17428" name="Line 22"/>
          <p:cNvSpPr>
            <a:spLocks noChangeShapeType="1"/>
          </p:cNvSpPr>
          <p:nvPr/>
        </p:nvSpPr>
        <p:spPr bwMode="auto">
          <a:xfrm flipH="1" flipV="1">
            <a:off x="2195513" y="1557338"/>
            <a:ext cx="1871662" cy="1584325"/>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en-GB"/>
          </a:p>
        </p:txBody>
      </p:sp>
      <p:sp>
        <p:nvSpPr>
          <p:cNvPr id="17429" name="Line 23"/>
          <p:cNvSpPr>
            <a:spLocks noChangeShapeType="1"/>
          </p:cNvSpPr>
          <p:nvPr/>
        </p:nvSpPr>
        <p:spPr bwMode="auto">
          <a:xfrm flipH="1" flipV="1">
            <a:off x="1908175" y="1557338"/>
            <a:ext cx="431800" cy="1008062"/>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en-GB"/>
          </a:p>
        </p:txBody>
      </p:sp>
      <p:sp>
        <p:nvSpPr>
          <p:cNvPr id="17430" name="Line 24"/>
          <p:cNvSpPr>
            <a:spLocks noChangeShapeType="1"/>
          </p:cNvSpPr>
          <p:nvPr/>
        </p:nvSpPr>
        <p:spPr bwMode="auto">
          <a:xfrm flipV="1">
            <a:off x="4211638" y="2133600"/>
            <a:ext cx="0" cy="1008063"/>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en-GB" dirty="0"/>
          </a:p>
        </p:txBody>
      </p:sp>
      <p:sp>
        <p:nvSpPr>
          <p:cNvPr id="17431" name="Text Box 25"/>
          <p:cNvSpPr txBox="1">
            <a:spLocks noChangeArrowheads="1"/>
          </p:cNvSpPr>
          <p:nvPr/>
        </p:nvSpPr>
        <p:spPr bwMode="auto">
          <a:xfrm>
            <a:off x="3779838" y="1700213"/>
            <a:ext cx="844550" cy="457200"/>
          </a:xfrm>
          <a:prstGeom prst="rect">
            <a:avLst/>
          </a:prstGeom>
          <a:noFill/>
          <a:ln w="9525">
            <a:noFill/>
            <a:miter lim="800000"/>
            <a:headEnd/>
            <a:tailEnd/>
          </a:ln>
        </p:spPr>
        <p:txBody>
          <a:bodyPr wrap="none">
            <a:spAutoFit/>
          </a:bodyPr>
          <a:lstStyle/>
          <a:p>
            <a:pPr algn="ctr" eaLnBrk="0" hangingPunct="0">
              <a:spcBef>
                <a:spcPct val="0"/>
              </a:spcBef>
              <a:buFontTx/>
              <a:buNone/>
            </a:pPr>
            <a:r>
              <a:rPr lang="en-GB" sz="2400"/>
              <a:t>stoat</a:t>
            </a:r>
          </a:p>
        </p:txBody>
      </p:sp>
      <p:pic>
        <p:nvPicPr>
          <p:cNvPr id="17432" name="Picture 26" descr="owltrans"/>
          <p:cNvPicPr>
            <a:picLocks noChangeAspect="1" noChangeArrowheads="1"/>
          </p:cNvPicPr>
          <p:nvPr/>
        </p:nvPicPr>
        <p:blipFill>
          <a:blip r:embed="rId6" cstate="print"/>
          <a:srcRect/>
          <a:stretch>
            <a:fillRect/>
          </a:stretch>
        </p:blipFill>
        <p:spPr bwMode="auto">
          <a:xfrm>
            <a:off x="2051050" y="476250"/>
            <a:ext cx="1008063" cy="914400"/>
          </a:xfrm>
          <a:prstGeom prst="rect">
            <a:avLst/>
          </a:prstGeom>
          <a:noFill/>
          <a:ln w="9525">
            <a:noFill/>
            <a:miter lim="800000"/>
            <a:headEnd/>
            <a:tailEnd/>
          </a:ln>
        </p:spPr>
      </p:pic>
      <p:sp>
        <p:nvSpPr>
          <p:cNvPr id="37915" name="Text Box 27"/>
          <p:cNvSpPr txBox="1">
            <a:spLocks noChangeArrowheads="1"/>
          </p:cNvSpPr>
          <p:nvPr/>
        </p:nvSpPr>
        <p:spPr bwMode="auto">
          <a:xfrm>
            <a:off x="4716463" y="0"/>
            <a:ext cx="4427537" cy="6740525"/>
          </a:xfrm>
          <a:prstGeom prst="rect">
            <a:avLst/>
          </a:prstGeom>
          <a:solidFill>
            <a:schemeClr val="bg1"/>
          </a:solidFill>
          <a:ln w="9525">
            <a:noFill/>
            <a:miter lim="800000"/>
            <a:headEnd/>
            <a:tailEnd/>
          </a:ln>
        </p:spPr>
        <p:txBody>
          <a:bodyPr>
            <a:spAutoFit/>
          </a:bodyPr>
          <a:lstStyle/>
          <a:p>
            <a:pPr eaLnBrk="0" hangingPunct="0">
              <a:spcBef>
                <a:spcPct val="0"/>
              </a:spcBef>
              <a:buFontTx/>
              <a:buNone/>
              <a:defRPr/>
            </a:pPr>
            <a:r>
              <a:rPr lang="en-GB" sz="1600" dirty="0">
                <a:latin typeface="Century Gothic" pitchFamily="34" charset="0"/>
              </a:rPr>
              <a:t>Which of these are not herbivores? Moth larvae, stoat, aphid.</a:t>
            </a:r>
          </a:p>
          <a:p>
            <a:pPr eaLnBrk="0" hangingPunct="0">
              <a:spcBef>
                <a:spcPct val="0"/>
              </a:spcBef>
              <a:buFontTx/>
              <a:buNone/>
              <a:defRPr/>
            </a:pPr>
            <a:endParaRPr lang="en-GB" sz="1600" dirty="0">
              <a:solidFill>
                <a:srgbClr val="FF0000"/>
              </a:solidFill>
              <a:latin typeface="Century Gothic" pitchFamily="34" charset="0"/>
            </a:endParaRPr>
          </a:p>
          <a:p>
            <a:pPr eaLnBrk="0" hangingPunct="0">
              <a:spcBef>
                <a:spcPct val="0"/>
              </a:spcBef>
              <a:buFontTx/>
              <a:buNone/>
              <a:defRPr/>
            </a:pPr>
            <a:endParaRPr lang="en-GB" sz="1600" dirty="0">
              <a:solidFill>
                <a:srgbClr val="FF0000"/>
              </a:solidFill>
              <a:latin typeface="Century Gothic" pitchFamily="34" charset="0"/>
            </a:endParaRPr>
          </a:p>
          <a:p>
            <a:pPr eaLnBrk="0" hangingPunct="0">
              <a:spcBef>
                <a:spcPct val="0"/>
              </a:spcBef>
              <a:buFontTx/>
              <a:buNone/>
              <a:defRPr/>
            </a:pPr>
            <a:r>
              <a:rPr lang="en-GB" sz="1600" dirty="0">
                <a:latin typeface="Century Gothic" pitchFamily="34" charset="0"/>
              </a:rPr>
              <a:t>Which secondary consumers are also top carnivores?</a:t>
            </a:r>
          </a:p>
          <a:p>
            <a:pPr eaLnBrk="0" hangingPunct="0">
              <a:spcBef>
                <a:spcPct val="0"/>
              </a:spcBef>
              <a:buFontTx/>
              <a:buNone/>
              <a:defRPr/>
            </a:pPr>
            <a:endParaRPr lang="en-GB" sz="1600" dirty="0">
              <a:solidFill>
                <a:srgbClr val="FF0000"/>
              </a:solidFill>
              <a:latin typeface="Century Gothic" pitchFamily="34" charset="0"/>
            </a:endParaRPr>
          </a:p>
          <a:p>
            <a:pPr eaLnBrk="0" hangingPunct="0">
              <a:spcBef>
                <a:spcPct val="0"/>
              </a:spcBef>
              <a:buFontTx/>
              <a:buNone/>
              <a:defRPr/>
            </a:pPr>
            <a:endParaRPr lang="en-GB" sz="1600" dirty="0">
              <a:solidFill>
                <a:srgbClr val="FF0000"/>
              </a:solidFill>
              <a:latin typeface="Century Gothic" pitchFamily="34" charset="0"/>
            </a:endParaRPr>
          </a:p>
          <a:p>
            <a:pPr eaLnBrk="0" hangingPunct="0">
              <a:spcBef>
                <a:spcPct val="0"/>
              </a:spcBef>
              <a:buFontTx/>
              <a:buNone/>
              <a:defRPr/>
            </a:pPr>
            <a:r>
              <a:rPr lang="en-GB" sz="1600" dirty="0">
                <a:latin typeface="Century Gothic" pitchFamily="34" charset="0"/>
              </a:rPr>
              <a:t>Name two species that are eaten by owls.</a:t>
            </a:r>
          </a:p>
          <a:p>
            <a:pPr eaLnBrk="0" hangingPunct="0">
              <a:spcBef>
                <a:spcPct val="0"/>
              </a:spcBef>
              <a:buFontTx/>
              <a:buNone/>
              <a:defRPr/>
            </a:pPr>
            <a:endParaRPr lang="en-GB" sz="1600" dirty="0">
              <a:solidFill>
                <a:srgbClr val="FF0000"/>
              </a:solidFill>
              <a:latin typeface="Century Gothic" pitchFamily="34" charset="0"/>
            </a:endParaRPr>
          </a:p>
          <a:p>
            <a:pPr eaLnBrk="0" hangingPunct="0">
              <a:spcBef>
                <a:spcPct val="0"/>
              </a:spcBef>
              <a:buFontTx/>
              <a:buNone/>
              <a:defRPr/>
            </a:pPr>
            <a:endParaRPr lang="en-GB" sz="1600" dirty="0">
              <a:solidFill>
                <a:srgbClr val="FF0000"/>
              </a:solidFill>
              <a:latin typeface="Century Gothic" pitchFamily="34" charset="0"/>
            </a:endParaRPr>
          </a:p>
          <a:p>
            <a:pPr eaLnBrk="0" hangingPunct="0">
              <a:spcBef>
                <a:spcPct val="0"/>
              </a:spcBef>
              <a:buFontTx/>
              <a:buNone/>
              <a:defRPr/>
            </a:pPr>
            <a:endParaRPr lang="en-GB" sz="1600" dirty="0">
              <a:latin typeface="Century Gothic" pitchFamily="34" charset="0"/>
            </a:endParaRPr>
          </a:p>
          <a:p>
            <a:pPr eaLnBrk="0" hangingPunct="0">
              <a:spcBef>
                <a:spcPct val="0"/>
              </a:spcBef>
              <a:buFontTx/>
              <a:buNone/>
              <a:defRPr/>
            </a:pPr>
            <a:r>
              <a:rPr lang="en-GB" sz="1600" dirty="0">
                <a:latin typeface="Century Gothic" pitchFamily="34" charset="0"/>
              </a:rPr>
              <a:t>If the ladybirds were removed, what would happen to the population of aphids and spiders?</a:t>
            </a:r>
          </a:p>
          <a:p>
            <a:pPr eaLnBrk="0" hangingPunct="0">
              <a:lnSpc>
                <a:spcPct val="150000"/>
              </a:lnSpc>
              <a:spcBef>
                <a:spcPct val="0"/>
              </a:spcBef>
              <a:defRPr/>
            </a:pPr>
            <a:r>
              <a:rPr lang="en-GB" sz="1600" i="1" dirty="0">
                <a:latin typeface="Century Gothic" pitchFamily="34" charset="0"/>
              </a:rPr>
              <a:t>Aphids</a:t>
            </a:r>
            <a:r>
              <a:rPr lang="en-GB" sz="1600" dirty="0">
                <a:solidFill>
                  <a:schemeClr val="bg1">
                    <a:lumMod val="75000"/>
                  </a:schemeClr>
                </a:solidFill>
                <a:latin typeface="Century Gothic" pitchFamily="34" charset="0"/>
              </a:rPr>
              <a:t>  ________________________________</a:t>
            </a:r>
          </a:p>
          <a:p>
            <a:pPr eaLnBrk="0" hangingPunct="0">
              <a:lnSpc>
                <a:spcPct val="150000"/>
              </a:lnSpc>
              <a:spcBef>
                <a:spcPct val="0"/>
              </a:spcBef>
              <a:buFontTx/>
              <a:buNone/>
              <a:defRPr/>
            </a:pPr>
            <a:r>
              <a:rPr lang="en-GB" sz="1600" dirty="0">
                <a:solidFill>
                  <a:schemeClr val="bg1">
                    <a:lumMod val="75000"/>
                  </a:schemeClr>
                </a:solidFill>
                <a:latin typeface="Century Gothic" pitchFamily="34" charset="0"/>
              </a:rPr>
              <a:t>__________________________________________________________________________________________________________________________</a:t>
            </a:r>
          </a:p>
          <a:p>
            <a:pPr eaLnBrk="0" hangingPunct="0">
              <a:lnSpc>
                <a:spcPct val="150000"/>
              </a:lnSpc>
              <a:spcBef>
                <a:spcPct val="0"/>
              </a:spcBef>
              <a:defRPr/>
            </a:pPr>
            <a:r>
              <a:rPr lang="en-GB" sz="1600" i="1" dirty="0">
                <a:latin typeface="Century Gothic" pitchFamily="34" charset="0"/>
              </a:rPr>
              <a:t>Spiders</a:t>
            </a:r>
            <a:r>
              <a:rPr lang="en-GB" sz="1600" dirty="0">
                <a:solidFill>
                  <a:schemeClr val="bg1">
                    <a:lumMod val="75000"/>
                  </a:schemeClr>
                </a:solidFill>
                <a:latin typeface="Century Gothic" pitchFamily="34" charset="0"/>
              </a:rPr>
              <a:t> ________________________________</a:t>
            </a:r>
          </a:p>
          <a:p>
            <a:pPr eaLnBrk="0" hangingPunct="0">
              <a:lnSpc>
                <a:spcPct val="150000"/>
              </a:lnSpc>
              <a:spcBef>
                <a:spcPct val="0"/>
              </a:spcBef>
              <a:buFontTx/>
              <a:buNone/>
              <a:defRPr/>
            </a:pPr>
            <a:r>
              <a:rPr lang="en-GB" sz="1600" dirty="0">
                <a:solidFill>
                  <a:schemeClr val="bg1">
                    <a:lumMod val="75000"/>
                  </a:schemeClr>
                </a:solidFill>
                <a:latin typeface="Century Gothic" pitchFamily="34" charset="0"/>
              </a:rPr>
              <a:t>___________________________________________________________________________________________________________________________</a:t>
            </a:r>
          </a:p>
        </p:txBody>
      </p:sp>
      <p:pic>
        <p:nvPicPr>
          <p:cNvPr id="17435" name="Picture 28" descr="http://1.bp.blogspot.com/_tEPvRb4ijjE/R_dci_PwNDI/AAAAAAAAACQ/1uCqTQLNwpw/s320/Stoat.jpg"/>
          <p:cNvPicPr>
            <a:picLocks noChangeAspect="1" noChangeArrowheads="1"/>
          </p:cNvPicPr>
          <p:nvPr/>
        </p:nvPicPr>
        <p:blipFill>
          <a:blip r:embed="rId7" cstate="print"/>
          <a:srcRect l="20332" t="7198" r="18674" b="6438"/>
          <a:stretch>
            <a:fillRect/>
          </a:stretch>
        </p:blipFill>
        <p:spPr bwMode="auto">
          <a:xfrm>
            <a:off x="3924300" y="908050"/>
            <a:ext cx="647700" cy="865188"/>
          </a:xfrm>
          <a:prstGeom prst="rect">
            <a:avLst/>
          </a:prstGeom>
          <a:noFill/>
          <a:ln w="9525">
            <a:noFill/>
            <a:miter lim="800000"/>
            <a:headEnd/>
            <a:tailEnd/>
          </a:ln>
        </p:spPr>
      </p:pic>
      <p:pic>
        <p:nvPicPr>
          <p:cNvPr id="17436" name="Picture 32" descr="http://www.rspb.org.uk/images/cache/blue_tit_300_tcm9-139623_v2.jpg"/>
          <p:cNvPicPr>
            <a:picLocks noChangeAspect="1" noChangeArrowheads="1"/>
          </p:cNvPicPr>
          <p:nvPr/>
        </p:nvPicPr>
        <p:blipFill>
          <a:blip r:embed="rId8" cstate="print"/>
          <a:srcRect l="5040" t="15120" r="9280" b="21881"/>
          <a:stretch>
            <a:fillRect/>
          </a:stretch>
        </p:blipFill>
        <p:spPr bwMode="auto">
          <a:xfrm>
            <a:off x="0" y="1700213"/>
            <a:ext cx="979488" cy="720725"/>
          </a:xfrm>
          <a:prstGeom prst="rect">
            <a:avLst/>
          </a:prstGeom>
          <a:solidFill>
            <a:srgbClr val="CC0099"/>
          </a:solidFill>
          <a:ln w="9525">
            <a:noFill/>
            <a:miter lim="800000"/>
            <a:headEnd/>
            <a:tailEnd/>
          </a:ln>
        </p:spPr>
      </p:pic>
      <p:sp>
        <p:nvSpPr>
          <p:cNvPr id="29" name="TextBox 28"/>
          <p:cNvSpPr txBox="1"/>
          <p:nvPr/>
        </p:nvSpPr>
        <p:spPr>
          <a:xfrm>
            <a:off x="0" y="0"/>
            <a:ext cx="3170355" cy="400110"/>
          </a:xfrm>
          <a:prstGeom prst="rect">
            <a:avLst/>
          </a:prstGeom>
          <a:noFill/>
        </p:spPr>
        <p:txBody>
          <a:bodyPr wrap="none" rtlCol="0">
            <a:spAutoFit/>
          </a:bodyPr>
          <a:lstStyle/>
          <a:p>
            <a:r>
              <a:rPr lang="en-GB"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analyse a food web</a:t>
            </a:r>
          </a:p>
        </p:txBody>
      </p:sp>
      <p:pic>
        <p:nvPicPr>
          <p:cNvPr id="2" name="Audio 1">
            <a:hlinkClick r:id="" action="ppaction://media"/>
            <a:extLst>
              <a:ext uri="{FF2B5EF4-FFF2-40B4-BE49-F238E27FC236}">
                <a16:creationId xmlns:a16="http://schemas.microsoft.com/office/drawing/2014/main" id="{E4FDC7AA-C828-4814-B4EE-AE8512371F7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15544706"/>
      </p:ext>
    </p:extLst>
  </p:cSld>
  <p:clrMapOvr>
    <a:masterClrMapping/>
  </p:clrMapOvr>
  <mc:AlternateContent xmlns:mc="http://schemas.openxmlformats.org/markup-compatibility/2006">
    <mc:Choice xmlns:p14="http://schemas.microsoft.com/office/powerpoint/2010/main" Requires="p14">
      <p:transition spd="slow" p14:dur="2000" advTm="69288"/>
    </mc:Choice>
    <mc:Fallback>
      <p:transition spd="slow" advTm="69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7915">
                                            <p:txEl>
                                              <p:pRg st="0" end="0"/>
                                            </p:txEl>
                                          </p:spTgt>
                                        </p:tgtEl>
                                        <p:attrNameLst>
                                          <p:attrName>style.visibility</p:attrName>
                                        </p:attrNameLst>
                                      </p:cBhvr>
                                      <p:to>
                                        <p:strVal val="visible"/>
                                      </p:to>
                                    </p:set>
                                    <p:animEffect transition="in" filter="dissolve">
                                      <p:cBhvr>
                                        <p:cTn id="11" dur="500"/>
                                        <p:tgtEl>
                                          <p:spTgt spid="37915">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37915">
                                            <p:txEl>
                                              <p:pRg st="3" end="3"/>
                                            </p:txEl>
                                          </p:spTgt>
                                        </p:tgtEl>
                                        <p:attrNameLst>
                                          <p:attrName>style.visibility</p:attrName>
                                        </p:attrNameLst>
                                      </p:cBhvr>
                                      <p:to>
                                        <p:strVal val="visible"/>
                                      </p:to>
                                    </p:set>
                                    <p:animEffect transition="in" filter="dissolve">
                                      <p:cBhvr>
                                        <p:cTn id="14" dur="500"/>
                                        <p:tgtEl>
                                          <p:spTgt spid="37915">
                                            <p:txEl>
                                              <p:pRg st="3" end="3"/>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37915">
                                            <p:txEl>
                                              <p:pRg st="6" end="6"/>
                                            </p:txEl>
                                          </p:spTgt>
                                        </p:tgtEl>
                                        <p:attrNameLst>
                                          <p:attrName>style.visibility</p:attrName>
                                        </p:attrNameLst>
                                      </p:cBhvr>
                                      <p:to>
                                        <p:strVal val="visible"/>
                                      </p:to>
                                    </p:set>
                                    <p:animEffect transition="in" filter="dissolve">
                                      <p:cBhvr>
                                        <p:cTn id="17" dur="500"/>
                                        <p:tgtEl>
                                          <p:spTgt spid="37915">
                                            <p:txEl>
                                              <p:pRg st="6" end="6"/>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7915">
                                            <p:txEl>
                                              <p:pRg st="10" end="10"/>
                                            </p:txEl>
                                          </p:spTgt>
                                        </p:tgtEl>
                                        <p:attrNameLst>
                                          <p:attrName>style.visibility</p:attrName>
                                        </p:attrNameLst>
                                      </p:cBhvr>
                                      <p:to>
                                        <p:strVal val="visible"/>
                                      </p:to>
                                    </p:set>
                                    <p:animEffect transition="in" filter="dissolve">
                                      <p:cBhvr>
                                        <p:cTn id="20" dur="500"/>
                                        <p:tgtEl>
                                          <p:spTgt spid="37915">
                                            <p:txEl>
                                              <p:pRg st="10" end="1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7915">
                                            <p:txEl>
                                              <p:pRg st="11" end="11"/>
                                            </p:txEl>
                                          </p:spTgt>
                                        </p:tgtEl>
                                        <p:attrNameLst>
                                          <p:attrName>style.visibility</p:attrName>
                                        </p:attrNameLst>
                                      </p:cBhvr>
                                      <p:to>
                                        <p:strVal val="visible"/>
                                      </p:to>
                                    </p:set>
                                    <p:animEffect transition="in" filter="dissolve">
                                      <p:cBhvr>
                                        <p:cTn id="23" dur="500"/>
                                        <p:tgtEl>
                                          <p:spTgt spid="37915">
                                            <p:txEl>
                                              <p:pRg st="11" end="11"/>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7915">
                                            <p:txEl>
                                              <p:pRg st="12" end="12"/>
                                            </p:txEl>
                                          </p:spTgt>
                                        </p:tgtEl>
                                        <p:attrNameLst>
                                          <p:attrName>style.visibility</p:attrName>
                                        </p:attrNameLst>
                                      </p:cBhvr>
                                      <p:to>
                                        <p:strVal val="visible"/>
                                      </p:to>
                                    </p:set>
                                    <p:animEffect transition="in" filter="dissolve">
                                      <p:cBhvr>
                                        <p:cTn id="26" dur="500"/>
                                        <p:tgtEl>
                                          <p:spTgt spid="37915">
                                            <p:txEl>
                                              <p:pRg st="12" end="12"/>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7915">
                                            <p:txEl>
                                              <p:pRg st="13" end="13"/>
                                            </p:txEl>
                                          </p:spTgt>
                                        </p:tgtEl>
                                        <p:attrNameLst>
                                          <p:attrName>style.visibility</p:attrName>
                                        </p:attrNameLst>
                                      </p:cBhvr>
                                      <p:to>
                                        <p:strVal val="visible"/>
                                      </p:to>
                                    </p:set>
                                    <p:animEffect transition="in" filter="dissolve">
                                      <p:cBhvr>
                                        <p:cTn id="29" dur="500"/>
                                        <p:tgtEl>
                                          <p:spTgt spid="37915">
                                            <p:txEl>
                                              <p:pRg st="13" end="13"/>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37915">
                                            <p:txEl>
                                              <p:pRg st="14" end="14"/>
                                            </p:txEl>
                                          </p:spTgt>
                                        </p:tgtEl>
                                        <p:attrNameLst>
                                          <p:attrName>style.visibility</p:attrName>
                                        </p:attrNameLst>
                                      </p:cBhvr>
                                      <p:to>
                                        <p:strVal val="visible"/>
                                      </p:to>
                                    </p:set>
                                    <p:animEffect transition="in" filter="dissolve">
                                      <p:cBhvr>
                                        <p:cTn id="32" dur="500"/>
                                        <p:tgtEl>
                                          <p:spTgt spid="3791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4"/>
          <p:cNvSpPr>
            <a:spLocks noChangeShapeType="1"/>
          </p:cNvSpPr>
          <p:nvPr/>
        </p:nvSpPr>
        <p:spPr bwMode="auto">
          <a:xfrm flipV="1">
            <a:off x="2700338" y="2924175"/>
            <a:ext cx="0" cy="503238"/>
          </a:xfrm>
          <a:prstGeom prst="line">
            <a:avLst/>
          </a:prstGeom>
          <a:noFill/>
          <a:ln w="38100">
            <a:solidFill>
              <a:schemeClr val="bg1"/>
            </a:solidFill>
            <a:round/>
            <a:headEnd/>
            <a:tailEnd type="triangle" w="med" len="med"/>
          </a:ln>
        </p:spPr>
        <p:txBody>
          <a:bodyPr/>
          <a:lstStyle/>
          <a:p>
            <a:endParaRPr lang="en-GB"/>
          </a:p>
        </p:txBody>
      </p:sp>
      <p:sp>
        <p:nvSpPr>
          <p:cNvPr id="28675" name="Text Box 5"/>
          <p:cNvSpPr txBox="1">
            <a:spLocks noChangeArrowheads="1"/>
          </p:cNvSpPr>
          <p:nvPr/>
        </p:nvSpPr>
        <p:spPr bwMode="auto">
          <a:xfrm>
            <a:off x="2339975" y="5949950"/>
            <a:ext cx="1033463" cy="427038"/>
          </a:xfrm>
          <a:prstGeom prst="rect">
            <a:avLst/>
          </a:prstGeom>
          <a:noFill/>
          <a:ln w="9525">
            <a:noFill/>
            <a:miter lim="800000"/>
            <a:headEnd/>
            <a:tailEnd/>
          </a:ln>
        </p:spPr>
        <p:txBody>
          <a:bodyPr>
            <a:spAutoFit/>
          </a:bodyPr>
          <a:lstStyle/>
          <a:p>
            <a:pPr>
              <a:spcBef>
                <a:spcPct val="50000"/>
              </a:spcBef>
              <a:buFontTx/>
              <a:buNone/>
            </a:pPr>
            <a:r>
              <a:rPr lang="en-GB" sz="2200"/>
              <a:t>plants</a:t>
            </a:r>
          </a:p>
        </p:txBody>
      </p:sp>
      <p:sp>
        <p:nvSpPr>
          <p:cNvPr id="28676" name="Line 6"/>
          <p:cNvSpPr>
            <a:spLocks noChangeShapeType="1"/>
          </p:cNvSpPr>
          <p:nvPr/>
        </p:nvSpPr>
        <p:spPr bwMode="auto">
          <a:xfrm flipH="1" flipV="1">
            <a:off x="1403350" y="5589588"/>
            <a:ext cx="803275" cy="503237"/>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en-GB"/>
          </a:p>
        </p:txBody>
      </p:sp>
      <p:sp>
        <p:nvSpPr>
          <p:cNvPr id="28677" name="Text Box 7"/>
          <p:cNvSpPr txBox="1">
            <a:spLocks noChangeArrowheads="1"/>
          </p:cNvSpPr>
          <p:nvPr/>
        </p:nvSpPr>
        <p:spPr bwMode="auto">
          <a:xfrm>
            <a:off x="900113" y="5157788"/>
            <a:ext cx="1828800" cy="427037"/>
          </a:xfrm>
          <a:prstGeom prst="rect">
            <a:avLst/>
          </a:prstGeom>
          <a:noFill/>
          <a:ln w="9525">
            <a:noFill/>
            <a:miter lim="800000"/>
            <a:headEnd/>
            <a:tailEnd/>
          </a:ln>
        </p:spPr>
        <p:txBody>
          <a:bodyPr>
            <a:spAutoFit/>
          </a:bodyPr>
          <a:lstStyle/>
          <a:p>
            <a:pPr>
              <a:spcBef>
                <a:spcPct val="50000"/>
              </a:spcBef>
              <a:buFontTx/>
              <a:buNone/>
            </a:pPr>
            <a:r>
              <a:rPr lang="en-GB" sz="2200"/>
              <a:t>aphid</a:t>
            </a:r>
          </a:p>
        </p:txBody>
      </p:sp>
      <p:sp>
        <p:nvSpPr>
          <p:cNvPr id="28678" name="Line 8"/>
          <p:cNvSpPr>
            <a:spLocks noChangeShapeType="1"/>
          </p:cNvSpPr>
          <p:nvPr/>
        </p:nvSpPr>
        <p:spPr bwMode="auto">
          <a:xfrm flipH="1" flipV="1">
            <a:off x="323850" y="4292600"/>
            <a:ext cx="792163" cy="792163"/>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en-GB"/>
          </a:p>
        </p:txBody>
      </p:sp>
      <p:sp>
        <p:nvSpPr>
          <p:cNvPr id="28679" name="Text Box 9"/>
          <p:cNvSpPr txBox="1">
            <a:spLocks noChangeArrowheads="1"/>
          </p:cNvSpPr>
          <p:nvPr/>
        </p:nvSpPr>
        <p:spPr bwMode="auto">
          <a:xfrm>
            <a:off x="76200" y="3860800"/>
            <a:ext cx="1590675" cy="427038"/>
          </a:xfrm>
          <a:prstGeom prst="rect">
            <a:avLst/>
          </a:prstGeom>
          <a:noFill/>
          <a:ln w="9525">
            <a:noFill/>
            <a:miter lim="800000"/>
            <a:headEnd/>
            <a:tailEnd/>
          </a:ln>
        </p:spPr>
        <p:txBody>
          <a:bodyPr>
            <a:spAutoFit/>
          </a:bodyPr>
          <a:lstStyle/>
          <a:p>
            <a:pPr>
              <a:spcBef>
                <a:spcPct val="50000"/>
              </a:spcBef>
              <a:buFontTx/>
              <a:buNone/>
            </a:pPr>
            <a:r>
              <a:rPr lang="en-GB" sz="2200"/>
              <a:t>ladybird</a:t>
            </a:r>
          </a:p>
        </p:txBody>
      </p:sp>
      <p:sp>
        <p:nvSpPr>
          <p:cNvPr id="28680" name="Line 10"/>
          <p:cNvSpPr>
            <a:spLocks noChangeShapeType="1"/>
          </p:cNvSpPr>
          <p:nvPr/>
        </p:nvSpPr>
        <p:spPr bwMode="auto">
          <a:xfrm flipV="1">
            <a:off x="323850" y="2997200"/>
            <a:ext cx="71438" cy="792163"/>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en-GB"/>
          </a:p>
        </p:txBody>
      </p:sp>
      <p:sp>
        <p:nvSpPr>
          <p:cNvPr id="28681" name="Text Box 11"/>
          <p:cNvSpPr txBox="1">
            <a:spLocks noChangeArrowheads="1"/>
          </p:cNvSpPr>
          <p:nvPr/>
        </p:nvSpPr>
        <p:spPr bwMode="auto">
          <a:xfrm>
            <a:off x="0" y="2492375"/>
            <a:ext cx="1352550" cy="427038"/>
          </a:xfrm>
          <a:prstGeom prst="rect">
            <a:avLst/>
          </a:prstGeom>
          <a:noFill/>
          <a:ln w="9525">
            <a:noFill/>
            <a:miter lim="800000"/>
            <a:headEnd/>
            <a:tailEnd/>
          </a:ln>
        </p:spPr>
        <p:txBody>
          <a:bodyPr>
            <a:spAutoFit/>
          </a:bodyPr>
          <a:lstStyle/>
          <a:p>
            <a:pPr>
              <a:spcBef>
                <a:spcPct val="50000"/>
              </a:spcBef>
              <a:buFontTx/>
              <a:buNone/>
            </a:pPr>
            <a:r>
              <a:rPr lang="en-GB" sz="2200"/>
              <a:t>blue tit </a:t>
            </a:r>
          </a:p>
        </p:txBody>
      </p:sp>
      <p:sp>
        <p:nvSpPr>
          <p:cNvPr id="28682" name="Line 12"/>
          <p:cNvSpPr>
            <a:spLocks noChangeShapeType="1"/>
          </p:cNvSpPr>
          <p:nvPr/>
        </p:nvSpPr>
        <p:spPr bwMode="auto">
          <a:xfrm flipV="1">
            <a:off x="468313" y="1628775"/>
            <a:ext cx="1150937" cy="936625"/>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en-GB"/>
          </a:p>
        </p:txBody>
      </p:sp>
      <p:sp>
        <p:nvSpPr>
          <p:cNvPr id="28683" name="Text Box 13"/>
          <p:cNvSpPr txBox="1">
            <a:spLocks noChangeArrowheads="1"/>
          </p:cNvSpPr>
          <p:nvPr/>
        </p:nvSpPr>
        <p:spPr bwMode="auto">
          <a:xfrm>
            <a:off x="1619250" y="1196975"/>
            <a:ext cx="795338" cy="427038"/>
          </a:xfrm>
          <a:prstGeom prst="rect">
            <a:avLst/>
          </a:prstGeom>
          <a:noFill/>
          <a:ln w="9525">
            <a:noFill/>
            <a:miter lim="800000"/>
            <a:headEnd/>
            <a:tailEnd/>
          </a:ln>
        </p:spPr>
        <p:txBody>
          <a:bodyPr>
            <a:spAutoFit/>
          </a:bodyPr>
          <a:lstStyle/>
          <a:p>
            <a:pPr>
              <a:spcBef>
                <a:spcPct val="50000"/>
              </a:spcBef>
              <a:buFontTx/>
              <a:buNone/>
            </a:pPr>
            <a:r>
              <a:rPr lang="en-GB" sz="2200"/>
              <a:t>owl</a:t>
            </a:r>
          </a:p>
        </p:txBody>
      </p:sp>
      <p:sp>
        <p:nvSpPr>
          <p:cNvPr id="28684" name="Line 14"/>
          <p:cNvSpPr>
            <a:spLocks noChangeShapeType="1"/>
          </p:cNvSpPr>
          <p:nvPr/>
        </p:nvSpPr>
        <p:spPr bwMode="auto">
          <a:xfrm flipV="1">
            <a:off x="2771775" y="5157788"/>
            <a:ext cx="0" cy="792162"/>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en-GB"/>
          </a:p>
        </p:txBody>
      </p:sp>
      <p:sp>
        <p:nvSpPr>
          <p:cNvPr id="28685" name="Text Box 15"/>
          <p:cNvSpPr txBox="1">
            <a:spLocks noChangeArrowheads="1"/>
          </p:cNvSpPr>
          <p:nvPr/>
        </p:nvSpPr>
        <p:spPr bwMode="auto">
          <a:xfrm>
            <a:off x="2051050" y="4724400"/>
            <a:ext cx="1490663" cy="427038"/>
          </a:xfrm>
          <a:prstGeom prst="rect">
            <a:avLst/>
          </a:prstGeom>
          <a:noFill/>
          <a:ln w="9525">
            <a:noFill/>
            <a:miter lim="800000"/>
            <a:headEnd/>
            <a:tailEnd/>
          </a:ln>
        </p:spPr>
        <p:txBody>
          <a:bodyPr wrap="none">
            <a:spAutoFit/>
          </a:bodyPr>
          <a:lstStyle/>
          <a:p>
            <a:pPr algn="ctr" eaLnBrk="0" hangingPunct="0">
              <a:spcBef>
                <a:spcPct val="0"/>
              </a:spcBef>
              <a:buFontTx/>
              <a:buNone/>
            </a:pPr>
            <a:r>
              <a:rPr lang="en-GB" sz="2200"/>
              <a:t>moth larva</a:t>
            </a:r>
          </a:p>
        </p:txBody>
      </p:sp>
      <p:sp>
        <p:nvSpPr>
          <p:cNvPr id="28686" name="Line 16"/>
          <p:cNvSpPr>
            <a:spLocks noChangeShapeType="1"/>
          </p:cNvSpPr>
          <p:nvPr/>
        </p:nvSpPr>
        <p:spPr bwMode="auto">
          <a:xfrm flipH="1" flipV="1">
            <a:off x="755650" y="2924175"/>
            <a:ext cx="1727200" cy="1800225"/>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en-GB"/>
          </a:p>
        </p:txBody>
      </p:sp>
      <p:sp>
        <p:nvSpPr>
          <p:cNvPr id="28687" name="Line 17"/>
          <p:cNvSpPr>
            <a:spLocks noChangeShapeType="1"/>
          </p:cNvSpPr>
          <p:nvPr/>
        </p:nvSpPr>
        <p:spPr bwMode="auto">
          <a:xfrm flipV="1">
            <a:off x="2700338" y="3860800"/>
            <a:ext cx="0" cy="792163"/>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en-GB"/>
          </a:p>
        </p:txBody>
      </p:sp>
      <p:sp>
        <p:nvSpPr>
          <p:cNvPr id="28688" name="Text Box 18"/>
          <p:cNvSpPr txBox="1">
            <a:spLocks noChangeArrowheads="1"/>
          </p:cNvSpPr>
          <p:nvPr/>
        </p:nvSpPr>
        <p:spPr bwMode="auto">
          <a:xfrm>
            <a:off x="2195513" y="3357563"/>
            <a:ext cx="1016000" cy="457200"/>
          </a:xfrm>
          <a:prstGeom prst="rect">
            <a:avLst/>
          </a:prstGeom>
          <a:noFill/>
          <a:ln w="9525">
            <a:noFill/>
            <a:miter lim="800000"/>
            <a:headEnd/>
            <a:tailEnd/>
          </a:ln>
        </p:spPr>
        <p:txBody>
          <a:bodyPr wrap="none">
            <a:spAutoFit/>
          </a:bodyPr>
          <a:lstStyle/>
          <a:p>
            <a:pPr algn="ctr" eaLnBrk="0" hangingPunct="0">
              <a:spcBef>
                <a:spcPct val="0"/>
              </a:spcBef>
              <a:buFontTx/>
              <a:buNone/>
            </a:pPr>
            <a:r>
              <a:rPr lang="en-GB" sz="2400"/>
              <a:t>spider</a:t>
            </a:r>
          </a:p>
        </p:txBody>
      </p:sp>
      <p:sp>
        <p:nvSpPr>
          <p:cNvPr id="28689" name="Text Box 19"/>
          <p:cNvSpPr txBox="1">
            <a:spLocks noChangeArrowheads="1"/>
          </p:cNvSpPr>
          <p:nvPr/>
        </p:nvSpPr>
        <p:spPr bwMode="auto">
          <a:xfrm>
            <a:off x="3851275" y="3141663"/>
            <a:ext cx="744538" cy="457200"/>
          </a:xfrm>
          <a:prstGeom prst="rect">
            <a:avLst/>
          </a:prstGeom>
          <a:noFill/>
          <a:ln w="9525">
            <a:noFill/>
            <a:miter lim="800000"/>
            <a:headEnd/>
            <a:tailEnd/>
          </a:ln>
        </p:spPr>
        <p:txBody>
          <a:bodyPr wrap="none">
            <a:spAutoFit/>
          </a:bodyPr>
          <a:lstStyle/>
          <a:p>
            <a:pPr algn="ctr" eaLnBrk="0" hangingPunct="0">
              <a:spcBef>
                <a:spcPct val="0"/>
              </a:spcBef>
              <a:buFontTx/>
              <a:buNone/>
            </a:pPr>
            <a:r>
              <a:rPr lang="en-GB" sz="2400"/>
              <a:t>vole</a:t>
            </a:r>
          </a:p>
        </p:txBody>
      </p:sp>
      <p:sp>
        <p:nvSpPr>
          <p:cNvPr id="28690" name="Line 20"/>
          <p:cNvSpPr>
            <a:spLocks noChangeShapeType="1"/>
          </p:cNvSpPr>
          <p:nvPr/>
        </p:nvSpPr>
        <p:spPr bwMode="auto">
          <a:xfrm flipV="1">
            <a:off x="3348038" y="3716338"/>
            <a:ext cx="792162" cy="2305050"/>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en-GB"/>
          </a:p>
        </p:txBody>
      </p:sp>
      <p:sp>
        <p:nvSpPr>
          <p:cNvPr id="28691" name="Text Box 21"/>
          <p:cNvSpPr txBox="1">
            <a:spLocks noChangeArrowheads="1"/>
          </p:cNvSpPr>
          <p:nvPr/>
        </p:nvSpPr>
        <p:spPr bwMode="auto">
          <a:xfrm>
            <a:off x="1908175" y="2565400"/>
            <a:ext cx="1403350" cy="457200"/>
          </a:xfrm>
          <a:prstGeom prst="rect">
            <a:avLst/>
          </a:prstGeom>
          <a:noFill/>
          <a:ln w="9525">
            <a:noFill/>
            <a:miter lim="800000"/>
            <a:headEnd/>
            <a:tailEnd/>
          </a:ln>
        </p:spPr>
        <p:txBody>
          <a:bodyPr wrap="none">
            <a:spAutoFit/>
          </a:bodyPr>
          <a:lstStyle/>
          <a:p>
            <a:pPr algn="ctr" eaLnBrk="0" hangingPunct="0">
              <a:spcBef>
                <a:spcPct val="0"/>
              </a:spcBef>
              <a:buFontTx/>
              <a:buNone/>
            </a:pPr>
            <a:r>
              <a:rPr lang="en-GB" sz="2400"/>
              <a:t>chiffchaff</a:t>
            </a:r>
          </a:p>
        </p:txBody>
      </p:sp>
      <p:sp>
        <p:nvSpPr>
          <p:cNvPr id="28692" name="Line 22"/>
          <p:cNvSpPr>
            <a:spLocks noChangeShapeType="1"/>
          </p:cNvSpPr>
          <p:nvPr/>
        </p:nvSpPr>
        <p:spPr bwMode="auto">
          <a:xfrm flipH="1" flipV="1">
            <a:off x="2195513" y="1557338"/>
            <a:ext cx="1871662" cy="1584325"/>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en-GB"/>
          </a:p>
        </p:txBody>
      </p:sp>
      <p:sp>
        <p:nvSpPr>
          <p:cNvPr id="28693" name="Line 23"/>
          <p:cNvSpPr>
            <a:spLocks noChangeShapeType="1"/>
          </p:cNvSpPr>
          <p:nvPr/>
        </p:nvSpPr>
        <p:spPr bwMode="auto">
          <a:xfrm flipH="1" flipV="1">
            <a:off x="1908175" y="1557338"/>
            <a:ext cx="431800" cy="1008062"/>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en-GB"/>
          </a:p>
        </p:txBody>
      </p:sp>
      <p:sp>
        <p:nvSpPr>
          <p:cNvPr id="28694" name="Line 24"/>
          <p:cNvSpPr>
            <a:spLocks noChangeShapeType="1"/>
          </p:cNvSpPr>
          <p:nvPr/>
        </p:nvSpPr>
        <p:spPr bwMode="auto">
          <a:xfrm flipV="1">
            <a:off x="4211638" y="2133600"/>
            <a:ext cx="0" cy="1008063"/>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en-GB"/>
          </a:p>
        </p:txBody>
      </p:sp>
      <p:sp>
        <p:nvSpPr>
          <p:cNvPr id="28695" name="Text Box 25"/>
          <p:cNvSpPr txBox="1">
            <a:spLocks noChangeArrowheads="1"/>
          </p:cNvSpPr>
          <p:nvPr/>
        </p:nvSpPr>
        <p:spPr bwMode="auto">
          <a:xfrm>
            <a:off x="3779838" y="1700213"/>
            <a:ext cx="844550" cy="457200"/>
          </a:xfrm>
          <a:prstGeom prst="rect">
            <a:avLst/>
          </a:prstGeom>
          <a:noFill/>
          <a:ln w="9525">
            <a:noFill/>
            <a:miter lim="800000"/>
            <a:headEnd/>
            <a:tailEnd/>
          </a:ln>
        </p:spPr>
        <p:txBody>
          <a:bodyPr wrap="none">
            <a:spAutoFit/>
          </a:bodyPr>
          <a:lstStyle/>
          <a:p>
            <a:pPr algn="ctr" eaLnBrk="0" hangingPunct="0">
              <a:spcBef>
                <a:spcPct val="0"/>
              </a:spcBef>
              <a:buFontTx/>
              <a:buNone/>
            </a:pPr>
            <a:r>
              <a:rPr lang="en-GB" sz="2400"/>
              <a:t>stoat</a:t>
            </a:r>
          </a:p>
        </p:txBody>
      </p:sp>
      <p:pic>
        <p:nvPicPr>
          <p:cNvPr id="28696" name="Picture 26" descr="owltrans"/>
          <p:cNvPicPr>
            <a:picLocks noChangeAspect="1" noChangeArrowheads="1"/>
          </p:cNvPicPr>
          <p:nvPr/>
        </p:nvPicPr>
        <p:blipFill>
          <a:blip r:embed="rId6" cstate="print"/>
          <a:srcRect/>
          <a:stretch>
            <a:fillRect/>
          </a:stretch>
        </p:blipFill>
        <p:spPr bwMode="auto">
          <a:xfrm>
            <a:off x="2051050" y="476250"/>
            <a:ext cx="1008063" cy="914400"/>
          </a:xfrm>
          <a:prstGeom prst="rect">
            <a:avLst/>
          </a:prstGeom>
          <a:noFill/>
          <a:ln w="9525">
            <a:noFill/>
            <a:miter lim="800000"/>
            <a:headEnd/>
            <a:tailEnd/>
          </a:ln>
        </p:spPr>
      </p:pic>
      <p:sp>
        <p:nvSpPr>
          <p:cNvPr id="37915" name="Text Box 27"/>
          <p:cNvSpPr txBox="1">
            <a:spLocks noChangeArrowheads="1"/>
          </p:cNvSpPr>
          <p:nvPr/>
        </p:nvSpPr>
        <p:spPr bwMode="auto">
          <a:xfrm>
            <a:off x="4716463" y="0"/>
            <a:ext cx="4427537" cy="5509200"/>
          </a:xfrm>
          <a:prstGeom prst="rect">
            <a:avLst/>
          </a:prstGeom>
          <a:solidFill>
            <a:schemeClr val="bg1"/>
          </a:solidFill>
          <a:ln w="9525">
            <a:noFill/>
            <a:miter lim="800000"/>
            <a:headEnd/>
            <a:tailEnd/>
          </a:ln>
        </p:spPr>
        <p:txBody>
          <a:bodyPr wrap="square">
            <a:spAutoFit/>
          </a:bodyPr>
          <a:lstStyle/>
          <a:p>
            <a:pPr eaLnBrk="0" hangingPunct="0">
              <a:spcBef>
                <a:spcPct val="0"/>
              </a:spcBef>
              <a:buFontTx/>
              <a:buNone/>
            </a:pPr>
            <a:r>
              <a:rPr lang="en-GB" sz="1600" dirty="0">
                <a:latin typeface="Century Gothic" pitchFamily="34" charset="0"/>
              </a:rPr>
              <a:t>Which of these are not herbivores? Moth larvae, stoat, aphid.</a:t>
            </a:r>
          </a:p>
          <a:p>
            <a:pPr eaLnBrk="0" hangingPunct="0">
              <a:spcBef>
                <a:spcPct val="0"/>
              </a:spcBef>
              <a:buFontTx/>
              <a:buNone/>
            </a:pPr>
            <a:r>
              <a:rPr lang="en-GB" sz="1600" dirty="0">
                <a:solidFill>
                  <a:srgbClr val="FF0000"/>
                </a:solidFill>
                <a:latin typeface="Century Gothic" pitchFamily="34" charset="0"/>
              </a:rPr>
              <a:t>stoat</a:t>
            </a:r>
          </a:p>
          <a:p>
            <a:pPr eaLnBrk="0" hangingPunct="0">
              <a:spcBef>
                <a:spcPct val="0"/>
              </a:spcBef>
              <a:buFontTx/>
              <a:buNone/>
            </a:pPr>
            <a:endParaRPr lang="en-GB" sz="1600" dirty="0">
              <a:solidFill>
                <a:srgbClr val="FF0000"/>
              </a:solidFill>
              <a:latin typeface="Century Gothic" pitchFamily="34" charset="0"/>
            </a:endParaRPr>
          </a:p>
          <a:p>
            <a:pPr eaLnBrk="0" hangingPunct="0">
              <a:spcBef>
                <a:spcPct val="0"/>
              </a:spcBef>
              <a:buFontTx/>
              <a:buNone/>
            </a:pPr>
            <a:endParaRPr lang="en-GB" sz="1600" dirty="0">
              <a:solidFill>
                <a:srgbClr val="FF0000"/>
              </a:solidFill>
              <a:latin typeface="Century Gothic" pitchFamily="34" charset="0"/>
            </a:endParaRPr>
          </a:p>
          <a:p>
            <a:pPr eaLnBrk="0" hangingPunct="0">
              <a:spcBef>
                <a:spcPct val="0"/>
              </a:spcBef>
              <a:buFontTx/>
              <a:buNone/>
            </a:pPr>
            <a:r>
              <a:rPr lang="en-GB" sz="1600" dirty="0">
                <a:latin typeface="Century Gothic" pitchFamily="34" charset="0"/>
              </a:rPr>
              <a:t>Which secondary consumers are also top carnivores?</a:t>
            </a:r>
          </a:p>
          <a:p>
            <a:pPr eaLnBrk="0" hangingPunct="0">
              <a:spcBef>
                <a:spcPct val="0"/>
              </a:spcBef>
              <a:buFontTx/>
              <a:buNone/>
            </a:pPr>
            <a:r>
              <a:rPr lang="en-GB" sz="1600" dirty="0">
                <a:solidFill>
                  <a:srgbClr val="FF0000"/>
                </a:solidFill>
                <a:latin typeface="Century Gothic" pitchFamily="34" charset="0"/>
              </a:rPr>
              <a:t>Owl &amp; stoat</a:t>
            </a:r>
          </a:p>
          <a:p>
            <a:pPr eaLnBrk="0" hangingPunct="0">
              <a:spcBef>
                <a:spcPct val="0"/>
              </a:spcBef>
              <a:buFontTx/>
              <a:buNone/>
            </a:pPr>
            <a:endParaRPr lang="en-GB" sz="1600" dirty="0">
              <a:solidFill>
                <a:srgbClr val="FF0000"/>
              </a:solidFill>
              <a:latin typeface="Century Gothic" pitchFamily="34" charset="0"/>
            </a:endParaRPr>
          </a:p>
          <a:p>
            <a:pPr eaLnBrk="0" hangingPunct="0">
              <a:spcBef>
                <a:spcPct val="0"/>
              </a:spcBef>
              <a:buFontTx/>
              <a:buNone/>
            </a:pPr>
            <a:endParaRPr lang="en-GB" sz="1600" dirty="0">
              <a:solidFill>
                <a:srgbClr val="FF0000"/>
              </a:solidFill>
              <a:latin typeface="Century Gothic" pitchFamily="34" charset="0"/>
            </a:endParaRPr>
          </a:p>
          <a:p>
            <a:pPr eaLnBrk="0" hangingPunct="0">
              <a:spcBef>
                <a:spcPct val="0"/>
              </a:spcBef>
              <a:buFontTx/>
              <a:buNone/>
            </a:pPr>
            <a:r>
              <a:rPr lang="en-GB" sz="1600" dirty="0">
                <a:latin typeface="Century Gothic" pitchFamily="34" charset="0"/>
              </a:rPr>
              <a:t>Name two species that are eaten by owls.</a:t>
            </a:r>
          </a:p>
          <a:p>
            <a:pPr eaLnBrk="0" hangingPunct="0">
              <a:spcBef>
                <a:spcPct val="0"/>
              </a:spcBef>
              <a:buFontTx/>
              <a:buNone/>
            </a:pPr>
            <a:r>
              <a:rPr lang="en-GB" sz="1600" dirty="0">
                <a:solidFill>
                  <a:srgbClr val="FF0000"/>
                </a:solidFill>
                <a:latin typeface="Century Gothic" pitchFamily="34" charset="0"/>
              </a:rPr>
              <a:t>Blue tit, chiffchaff, vole</a:t>
            </a:r>
          </a:p>
          <a:p>
            <a:pPr eaLnBrk="0" hangingPunct="0">
              <a:spcBef>
                <a:spcPct val="0"/>
              </a:spcBef>
              <a:buFontTx/>
              <a:buNone/>
            </a:pPr>
            <a:endParaRPr lang="en-GB" sz="1600" dirty="0">
              <a:latin typeface="Century Gothic" pitchFamily="34" charset="0"/>
            </a:endParaRPr>
          </a:p>
          <a:p>
            <a:pPr eaLnBrk="0" hangingPunct="0">
              <a:spcBef>
                <a:spcPct val="0"/>
              </a:spcBef>
              <a:buFontTx/>
              <a:buNone/>
            </a:pPr>
            <a:endParaRPr lang="en-GB" sz="1600" dirty="0">
              <a:latin typeface="Century Gothic" pitchFamily="34" charset="0"/>
            </a:endParaRPr>
          </a:p>
          <a:p>
            <a:pPr eaLnBrk="0" hangingPunct="0">
              <a:spcBef>
                <a:spcPct val="0"/>
              </a:spcBef>
              <a:buFontTx/>
              <a:buNone/>
            </a:pPr>
            <a:r>
              <a:rPr lang="en-GB" sz="1600" dirty="0">
                <a:latin typeface="Century Gothic" pitchFamily="34" charset="0"/>
              </a:rPr>
              <a:t>If the ladybirds were removed, what would happen to the population of aphids and spiders?</a:t>
            </a:r>
          </a:p>
          <a:p>
            <a:pPr eaLnBrk="0" hangingPunct="0">
              <a:spcBef>
                <a:spcPct val="0"/>
              </a:spcBef>
              <a:buFontTx/>
              <a:buNone/>
            </a:pPr>
            <a:r>
              <a:rPr lang="en-GB" sz="1600" u="sng" dirty="0">
                <a:solidFill>
                  <a:srgbClr val="FF0000"/>
                </a:solidFill>
                <a:latin typeface="Century Gothic" pitchFamily="34" charset="0"/>
              </a:rPr>
              <a:t>Aphids</a:t>
            </a:r>
            <a:r>
              <a:rPr lang="en-GB" sz="1600" dirty="0">
                <a:solidFill>
                  <a:srgbClr val="FF0000"/>
                </a:solidFill>
                <a:latin typeface="Century Gothic" pitchFamily="34" charset="0"/>
              </a:rPr>
              <a:t>: increase because they don’t get eaten by the ladybirds</a:t>
            </a:r>
          </a:p>
          <a:p>
            <a:pPr eaLnBrk="0" hangingPunct="0">
              <a:spcBef>
                <a:spcPct val="0"/>
              </a:spcBef>
              <a:buFontTx/>
              <a:buNone/>
            </a:pPr>
            <a:r>
              <a:rPr lang="en-GB" sz="1600" u="sng" dirty="0">
                <a:solidFill>
                  <a:srgbClr val="FF0000"/>
                </a:solidFill>
                <a:latin typeface="Century Gothic" pitchFamily="34" charset="0"/>
              </a:rPr>
              <a:t>Spiders</a:t>
            </a:r>
            <a:r>
              <a:rPr lang="en-GB" sz="1600" dirty="0">
                <a:solidFill>
                  <a:srgbClr val="FF0000"/>
                </a:solidFill>
                <a:latin typeface="Century Gothic" pitchFamily="34" charset="0"/>
              </a:rPr>
              <a:t>: decrease because the blue tit would have to eat the moth larvae, so spiders would have less food (moth larvae)</a:t>
            </a:r>
            <a:endParaRPr lang="en-GB" sz="1600" dirty="0">
              <a:solidFill>
                <a:schemeClr val="bg1"/>
              </a:solidFill>
              <a:latin typeface="Century Gothic" pitchFamily="34" charset="0"/>
            </a:endParaRPr>
          </a:p>
        </p:txBody>
      </p:sp>
      <p:pic>
        <p:nvPicPr>
          <p:cNvPr id="28699" name="Picture 28" descr="http://1.bp.blogspot.com/_tEPvRb4ijjE/R_dci_PwNDI/AAAAAAAAACQ/1uCqTQLNwpw/s320/Stoat.jpg"/>
          <p:cNvPicPr>
            <a:picLocks noChangeAspect="1" noChangeArrowheads="1"/>
          </p:cNvPicPr>
          <p:nvPr/>
        </p:nvPicPr>
        <p:blipFill>
          <a:blip r:embed="rId7" cstate="print"/>
          <a:srcRect l="20332" t="7198" r="18674" b="6438"/>
          <a:stretch>
            <a:fillRect/>
          </a:stretch>
        </p:blipFill>
        <p:spPr bwMode="auto">
          <a:xfrm>
            <a:off x="3924300" y="908050"/>
            <a:ext cx="647700" cy="865188"/>
          </a:xfrm>
          <a:prstGeom prst="rect">
            <a:avLst/>
          </a:prstGeom>
          <a:noFill/>
          <a:ln w="9525">
            <a:noFill/>
            <a:miter lim="800000"/>
            <a:headEnd/>
            <a:tailEnd/>
          </a:ln>
        </p:spPr>
      </p:pic>
      <p:pic>
        <p:nvPicPr>
          <p:cNvPr id="28700" name="Picture 32" descr="http://www.rspb.org.uk/images/cache/blue_tit_300_tcm9-139623_v2.jpg"/>
          <p:cNvPicPr>
            <a:picLocks noChangeAspect="1" noChangeArrowheads="1"/>
          </p:cNvPicPr>
          <p:nvPr/>
        </p:nvPicPr>
        <p:blipFill>
          <a:blip r:embed="rId8" cstate="print"/>
          <a:srcRect l="5040" t="15120" r="9280" b="21881"/>
          <a:stretch>
            <a:fillRect/>
          </a:stretch>
        </p:blipFill>
        <p:spPr bwMode="auto">
          <a:xfrm>
            <a:off x="0" y="1700213"/>
            <a:ext cx="979488" cy="720725"/>
          </a:xfrm>
          <a:prstGeom prst="rect">
            <a:avLst/>
          </a:prstGeom>
          <a:solidFill>
            <a:srgbClr val="CC0099"/>
          </a:solidFill>
          <a:ln w="9525">
            <a:noFill/>
            <a:miter lim="800000"/>
            <a:headEnd/>
            <a:tailEnd/>
          </a:ln>
        </p:spPr>
      </p:pic>
      <p:sp>
        <p:nvSpPr>
          <p:cNvPr id="29" name="TextBox 28"/>
          <p:cNvSpPr txBox="1"/>
          <p:nvPr/>
        </p:nvSpPr>
        <p:spPr>
          <a:xfrm>
            <a:off x="0" y="0"/>
            <a:ext cx="3170355" cy="400110"/>
          </a:xfrm>
          <a:prstGeom prst="rect">
            <a:avLst/>
          </a:prstGeom>
          <a:noFill/>
        </p:spPr>
        <p:txBody>
          <a:bodyPr wrap="none" rtlCol="0">
            <a:spAutoFit/>
          </a:bodyPr>
          <a:lstStyle/>
          <a:p>
            <a:r>
              <a:rPr lang="en-GB"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analyse a food web</a:t>
            </a:r>
          </a:p>
        </p:txBody>
      </p:sp>
      <p:pic>
        <p:nvPicPr>
          <p:cNvPr id="2" name="Audio 1">
            <a:hlinkClick r:id="" action="ppaction://media"/>
            <a:extLst>
              <a:ext uri="{FF2B5EF4-FFF2-40B4-BE49-F238E27FC236}">
                <a16:creationId xmlns:a16="http://schemas.microsoft.com/office/drawing/2014/main" id="{11FB85FE-1C64-44E1-BEC0-332A1387990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14279961"/>
      </p:ext>
    </p:extLst>
  </p:cSld>
  <p:clrMapOvr>
    <a:masterClrMapping/>
  </p:clrMapOvr>
  <mc:AlternateContent xmlns:mc="http://schemas.openxmlformats.org/markup-compatibility/2006">
    <mc:Choice xmlns:p14="http://schemas.microsoft.com/office/powerpoint/2010/main" Requires="p14">
      <p:transition spd="slow" p14:dur="2000" advTm="147206"/>
    </mc:Choice>
    <mc:Fallback>
      <p:transition spd="slow" advTm="147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7915">
                                            <p:txEl>
                                              <p:pRg st="0" end="0"/>
                                            </p:txEl>
                                          </p:spTgt>
                                        </p:tgtEl>
                                        <p:attrNameLst>
                                          <p:attrName>style.visibility</p:attrName>
                                        </p:attrNameLst>
                                      </p:cBhvr>
                                      <p:to>
                                        <p:strVal val="visible"/>
                                      </p:to>
                                    </p:set>
                                    <p:animEffect transition="in" filter="dissolve">
                                      <p:cBhvr>
                                        <p:cTn id="11" dur="500"/>
                                        <p:tgtEl>
                                          <p:spTgt spid="37915">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37915">
                                            <p:txEl>
                                              <p:pRg st="4" end="4"/>
                                            </p:txEl>
                                          </p:spTgt>
                                        </p:tgtEl>
                                        <p:attrNameLst>
                                          <p:attrName>style.visibility</p:attrName>
                                        </p:attrNameLst>
                                      </p:cBhvr>
                                      <p:to>
                                        <p:strVal val="visible"/>
                                      </p:to>
                                    </p:set>
                                    <p:animEffect transition="in" filter="dissolve">
                                      <p:cBhvr>
                                        <p:cTn id="14" dur="500"/>
                                        <p:tgtEl>
                                          <p:spTgt spid="37915">
                                            <p:txEl>
                                              <p:pRg st="4" end="4"/>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37915">
                                            <p:txEl>
                                              <p:pRg st="8" end="8"/>
                                            </p:txEl>
                                          </p:spTgt>
                                        </p:tgtEl>
                                        <p:attrNameLst>
                                          <p:attrName>style.visibility</p:attrName>
                                        </p:attrNameLst>
                                      </p:cBhvr>
                                      <p:to>
                                        <p:strVal val="visible"/>
                                      </p:to>
                                    </p:set>
                                    <p:animEffect transition="in" filter="dissolve">
                                      <p:cBhvr>
                                        <p:cTn id="17" dur="500"/>
                                        <p:tgtEl>
                                          <p:spTgt spid="37915">
                                            <p:txEl>
                                              <p:pRg st="8" end="8"/>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7915">
                                            <p:txEl>
                                              <p:pRg st="12" end="12"/>
                                            </p:txEl>
                                          </p:spTgt>
                                        </p:tgtEl>
                                        <p:attrNameLst>
                                          <p:attrName>style.visibility</p:attrName>
                                        </p:attrNameLst>
                                      </p:cBhvr>
                                      <p:to>
                                        <p:strVal val="visible"/>
                                      </p:to>
                                    </p:set>
                                    <p:animEffect transition="in" filter="dissolve">
                                      <p:cBhvr>
                                        <p:cTn id="20" dur="500"/>
                                        <p:tgtEl>
                                          <p:spTgt spid="37915">
                                            <p:txEl>
                                              <p:pRg st="12" end="1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4" presetClass="entr" presetSubtype="0" fill="hold" nodeType="clickEffect">
                                  <p:stCondLst>
                                    <p:cond delay="0"/>
                                  </p:stCondLst>
                                  <p:childTnLst>
                                    <p:set>
                                      <p:cBhvr>
                                        <p:cTn id="24" dur="1" fill="hold">
                                          <p:stCondLst>
                                            <p:cond delay="0"/>
                                          </p:stCondLst>
                                        </p:cTn>
                                        <p:tgtEl>
                                          <p:spTgt spid="37915">
                                            <p:txEl>
                                              <p:pRg st="1" end="1"/>
                                            </p:txEl>
                                          </p:spTgt>
                                        </p:tgtEl>
                                        <p:attrNameLst>
                                          <p:attrName>style.visibility</p:attrName>
                                        </p:attrNameLst>
                                      </p:cBhvr>
                                      <p:to>
                                        <p:strVal val="visible"/>
                                      </p:to>
                                    </p:set>
                                    <p:anim from="(-#ppt_w/2)" to="(#ppt_x)" calcmode="lin" valueType="num">
                                      <p:cBhvr>
                                        <p:cTn id="25" dur="600" fill="hold">
                                          <p:stCondLst>
                                            <p:cond delay="0"/>
                                          </p:stCondLst>
                                        </p:cTn>
                                        <p:tgtEl>
                                          <p:spTgt spid="37915">
                                            <p:txEl>
                                              <p:pRg st="1" end="1"/>
                                            </p:txEl>
                                          </p:spTgt>
                                        </p:tgtEl>
                                        <p:attrNameLst>
                                          <p:attrName>ppt_x</p:attrName>
                                        </p:attrNameLst>
                                      </p:cBhvr>
                                    </p:anim>
                                    <p:anim from="0" to="-1.0" calcmode="lin" valueType="num">
                                      <p:cBhvr>
                                        <p:cTn id="26" dur="200" decel="50000" autoRev="1" fill="hold">
                                          <p:stCondLst>
                                            <p:cond delay="600"/>
                                          </p:stCondLst>
                                        </p:cTn>
                                        <p:tgtEl>
                                          <p:spTgt spid="37915">
                                            <p:txEl>
                                              <p:pRg st="1" end="1"/>
                                            </p:txEl>
                                          </p:spTgt>
                                        </p:tgtEl>
                                        <p:attrNameLst>
                                          <p:attrName>xshear</p:attrName>
                                        </p:attrNameLst>
                                      </p:cBhvr>
                                    </p:anim>
                                    <p:animScale>
                                      <p:cBhvr>
                                        <p:cTn id="27" dur="200" decel="100000" autoRev="1" fill="hold">
                                          <p:stCondLst>
                                            <p:cond delay="600"/>
                                          </p:stCondLst>
                                        </p:cTn>
                                        <p:tgtEl>
                                          <p:spTgt spid="37915">
                                            <p:txEl>
                                              <p:pRg st="1" end="1"/>
                                            </p:txEl>
                                          </p:spTgt>
                                        </p:tgtEl>
                                      </p:cBhvr>
                                      <p:from x="100000" y="100000"/>
                                      <p:to x="80000" y="100000"/>
                                    </p:animScale>
                                    <p:anim by="(#ppt_h/3+#ppt_w*0.1)" calcmode="lin" valueType="num">
                                      <p:cBhvr additive="sum">
                                        <p:cTn id="28" dur="200" decel="100000" autoRev="1" fill="hold">
                                          <p:stCondLst>
                                            <p:cond delay="600"/>
                                          </p:stCondLst>
                                        </p:cTn>
                                        <p:tgtEl>
                                          <p:spTgt spid="37915">
                                            <p:txEl>
                                              <p:pRg st="1" end="1"/>
                                            </p:txEl>
                                          </p:spTgt>
                                        </p:tgtEl>
                                        <p:attrNameLst>
                                          <p:attrName>ppt_x</p:attrName>
                                        </p:attrNameLst>
                                      </p:cBhvr>
                                    </p:anim>
                                  </p:childTnLst>
                                </p:cTn>
                              </p:par>
                            </p:childTnLst>
                          </p:cTn>
                        </p:par>
                      </p:childTnLst>
                    </p:cTn>
                  </p:par>
                  <p:par>
                    <p:cTn id="29" fill="hold">
                      <p:stCondLst>
                        <p:cond delay="indefinite"/>
                      </p:stCondLst>
                      <p:childTnLst>
                        <p:par>
                          <p:cTn id="30" fill="hold">
                            <p:stCondLst>
                              <p:cond delay="0"/>
                            </p:stCondLst>
                            <p:childTnLst>
                              <p:par>
                                <p:cTn id="31" presetID="34" presetClass="entr" presetSubtype="0" fill="hold" nodeType="clickEffect">
                                  <p:stCondLst>
                                    <p:cond delay="0"/>
                                  </p:stCondLst>
                                  <p:childTnLst>
                                    <p:set>
                                      <p:cBhvr>
                                        <p:cTn id="32" dur="1" fill="hold">
                                          <p:stCondLst>
                                            <p:cond delay="0"/>
                                          </p:stCondLst>
                                        </p:cTn>
                                        <p:tgtEl>
                                          <p:spTgt spid="37915">
                                            <p:txEl>
                                              <p:pRg st="5" end="5"/>
                                            </p:txEl>
                                          </p:spTgt>
                                        </p:tgtEl>
                                        <p:attrNameLst>
                                          <p:attrName>style.visibility</p:attrName>
                                        </p:attrNameLst>
                                      </p:cBhvr>
                                      <p:to>
                                        <p:strVal val="visible"/>
                                      </p:to>
                                    </p:set>
                                    <p:anim from="(-#ppt_w/2)" to="(#ppt_x)" calcmode="lin" valueType="num">
                                      <p:cBhvr>
                                        <p:cTn id="33" dur="600" fill="hold">
                                          <p:stCondLst>
                                            <p:cond delay="0"/>
                                          </p:stCondLst>
                                        </p:cTn>
                                        <p:tgtEl>
                                          <p:spTgt spid="37915">
                                            <p:txEl>
                                              <p:pRg st="5" end="5"/>
                                            </p:txEl>
                                          </p:spTgt>
                                        </p:tgtEl>
                                        <p:attrNameLst>
                                          <p:attrName>ppt_x</p:attrName>
                                        </p:attrNameLst>
                                      </p:cBhvr>
                                    </p:anim>
                                    <p:anim from="0" to="-1.0" calcmode="lin" valueType="num">
                                      <p:cBhvr>
                                        <p:cTn id="34" dur="200" decel="50000" autoRev="1" fill="hold">
                                          <p:stCondLst>
                                            <p:cond delay="600"/>
                                          </p:stCondLst>
                                        </p:cTn>
                                        <p:tgtEl>
                                          <p:spTgt spid="37915">
                                            <p:txEl>
                                              <p:pRg st="5" end="5"/>
                                            </p:txEl>
                                          </p:spTgt>
                                        </p:tgtEl>
                                        <p:attrNameLst>
                                          <p:attrName>xshear</p:attrName>
                                        </p:attrNameLst>
                                      </p:cBhvr>
                                    </p:anim>
                                    <p:animScale>
                                      <p:cBhvr>
                                        <p:cTn id="35" dur="200" decel="100000" autoRev="1" fill="hold">
                                          <p:stCondLst>
                                            <p:cond delay="600"/>
                                          </p:stCondLst>
                                        </p:cTn>
                                        <p:tgtEl>
                                          <p:spTgt spid="37915">
                                            <p:txEl>
                                              <p:pRg st="5" end="5"/>
                                            </p:txEl>
                                          </p:spTgt>
                                        </p:tgtEl>
                                      </p:cBhvr>
                                      <p:from x="100000" y="100000"/>
                                      <p:to x="80000" y="100000"/>
                                    </p:animScale>
                                    <p:anim by="(#ppt_h/3+#ppt_w*0.1)" calcmode="lin" valueType="num">
                                      <p:cBhvr additive="sum">
                                        <p:cTn id="36" dur="200" decel="100000" autoRev="1" fill="hold">
                                          <p:stCondLst>
                                            <p:cond delay="600"/>
                                          </p:stCondLst>
                                        </p:cTn>
                                        <p:tgtEl>
                                          <p:spTgt spid="37915">
                                            <p:txEl>
                                              <p:pRg st="5" end="5"/>
                                            </p:txEl>
                                          </p:spTgt>
                                        </p:tgtEl>
                                        <p:attrNameLst>
                                          <p:attrName>ppt_x</p:attrName>
                                        </p:attrNameLst>
                                      </p:cBhvr>
                                    </p:anim>
                                  </p:childTnLst>
                                </p:cTn>
                              </p:par>
                            </p:childTnLst>
                          </p:cTn>
                        </p:par>
                      </p:childTnLst>
                    </p:cTn>
                  </p:par>
                  <p:par>
                    <p:cTn id="37" fill="hold">
                      <p:stCondLst>
                        <p:cond delay="indefinite"/>
                      </p:stCondLst>
                      <p:childTnLst>
                        <p:par>
                          <p:cTn id="38" fill="hold">
                            <p:stCondLst>
                              <p:cond delay="0"/>
                            </p:stCondLst>
                            <p:childTnLst>
                              <p:par>
                                <p:cTn id="39" presetID="34" presetClass="entr" presetSubtype="0" fill="hold" nodeType="clickEffect">
                                  <p:stCondLst>
                                    <p:cond delay="0"/>
                                  </p:stCondLst>
                                  <p:childTnLst>
                                    <p:set>
                                      <p:cBhvr>
                                        <p:cTn id="40" dur="1" fill="hold">
                                          <p:stCondLst>
                                            <p:cond delay="0"/>
                                          </p:stCondLst>
                                        </p:cTn>
                                        <p:tgtEl>
                                          <p:spTgt spid="37915">
                                            <p:txEl>
                                              <p:pRg st="9" end="9"/>
                                            </p:txEl>
                                          </p:spTgt>
                                        </p:tgtEl>
                                        <p:attrNameLst>
                                          <p:attrName>style.visibility</p:attrName>
                                        </p:attrNameLst>
                                      </p:cBhvr>
                                      <p:to>
                                        <p:strVal val="visible"/>
                                      </p:to>
                                    </p:set>
                                    <p:anim from="(-#ppt_w/2)" to="(#ppt_x)" calcmode="lin" valueType="num">
                                      <p:cBhvr>
                                        <p:cTn id="41" dur="600" fill="hold">
                                          <p:stCondLst>
                                            <p:cond delay="0"/>
                                          </p:stCondLst>
                                        </p:cTn>
                                        <p:tgtEl>
                                          <p:spTgt spid="37915">
                                            <p:txEl>
                                              <p:pRg st="9" end="9"/>
                                            </p:txEl>
                                          </p:spTgt>
                                        </p:tgtEl>
                                        <p:attrNameLst>
                                          <p:attrName>ppt_x</p:attrName>
                                        </p:attrNameLst>
                                      </p:cBhvr>
                                    </p:anim>
                                    <p:anim from="0" to="-1.0" calcmode="lin" valueType="num">
                                      <p:cBhvr>
                                        <p:cTn id="42" dur="200" decel="50000" autoRev="1" fill="hold">
                                          <p:stCondLst>
                                            <p:cond delay="600"/>
                                          </p:stCondLst>
                                        </p:cTn>
                                        <p:tgtEl>
                                          <p:spTgt spid="37915">
                                            <p:txEl>
                                              <p:pRg st="9" end="9"/>
                                            </p:txEl>
                                          </p:spTgt>
                                        </p:tgtEl>
                                        <p:attrNameLst>
                                          <p:attrName>xshear</p:attrName>
                                        </p:attrNameLst>
                                      </p:cBhvr>
                                    </p:anim>
                                    <p:animScale>
                                      <p:cBhvr>
                                        <p:cTn id="43" dur="200" decel="100000" autoRev="1" fill="hold">
                                          <p:stCondLst>
                                            <p:cond delay="600"/>
                                          </p:stCondLst>
                                        </p:cTn>
                                        <p:tgtEl>
                                          <p:spTgt spid="37915">
                                            <p:txEl>
                                              <p:pRg st="9" end="9"/>
                                            </p:txEl>
                                          </p:spTgt>
                                        </p:tgtEl>
                                      </p:cBhvr>
                                      <p:from x="100000" y="100000"/>
                                      <p:to x="80000" y="100000"/>
                                    </p:animScale>
                                    <p:anim by="(#ppt_h/3+#ppt_w*0.1)" calcmode="lin" valueType="num">
                                      <p:cBhvr additive="sum">
                                        <p:cTn id="44" dur="200" decel="100000" autoRev="1" fill="hold">
                                          <p:stCondLst>
                                            <p:cond delay="600"/>
                                          </p:stCondLst>
                                        </p:cTn>
                                        <p:tgtEl>
                                          <p:spTgt spid="37915">
                                            <p:txEl>
                                              <p:pRg st="9" end="9"/>
                                            </p:txEl>
                                          </p:spTgt>
                                        </p:tgtEl>
                                        <p:attrNameLst>
                                          <p:attrName>ppt_x</p:attrName>
                                        </p:attrNameLst>
                                      </p:cBhvr>
                                    </p:anim>
                                  </p:childTnLst>
                                </p:cTn>
                              </p:par>
                            </p:childTnLst>
                          </p:cTn>
                        </p:par>
                      </p:childTnLst>
                    </p:cTn>
                  </p:par>
                  <p:par>
                    <p:cTn id="45" fill="hold">
                      <p:stCondLst>
                        <p:cond delay="indefinite"/>
                      </p:stCondLst>
                      <p:childTnLst>
                        <p:par>
                          <p:cTn id="46" fill="hold">
                            <p:stCondLst>
                              <p:cond delay="0"/>
                            </p:stCondLst>
                            <p:childTnLst>
                              <p:par>
                                <p:cTn id="47" presetID="34" presetClass="entr" presetSubtype="0" fill="hold" nodeType="clickEffect">
                                  <p:stCondLst>
                                    <p:cond delay="0"/>
                                  </p:stCondLst>
                                  <p:childTnLst>
                                    <p:set>
                                      <p:cBhvr>
                                        <p:cTn id="48" dur="1" fill="hold">
                                          <p:stCondLst>
                                            <p:cond delay="0"/>
                                          </p:stCondLst>
                                        </p:cTn>
                                        <p:tgtEl>
                                          <p:spTgt spid="37915">
                                            <p:txEl>
                                              <p:pRg st="13" end="13"/>
                                            </p:txEl>
                                          </p:spTgt>
                                        </p:tgtEl>
                                        <p:attrNameLst>
                                          <p:attrName>style.visibility</p:attrName>
                                        </p:attrNameLst>
                                      </p:cBhvr>
                                      <p:to>
                                        <p:strVal val="visible"/>
                                      </p:to>
                                    </p:set>
                                    <p:anim from="(-#ppt_w/2)" to="(#ppt_x)" calcmode="lin" valueType="num">
                                      <p:cBhvr>
                                        <p:cTn id="49" dur="600" fill="hold">
                                          <p:stCondLst>
                                            <p:cond delay="0"/>
                                          </p:stCondLst>
                                        </p:cTn>
                                        <p:tgtEl>
                                          <p:spTgt spid="37915">
                                            <p:txEl>
                                              <p:pRg st="13" end="13"/>
                                            </p:txEl>
                                          </p:spTgt>
                                        </p:tgtEl>
                                        <p:attrNameLst>
                                          <p:attrName>ppt_x</p:attrName>
                                        </p:attrNameLst>
                                      </p:cBhvr>
                                    </p:anim>
                                    <p:anim from="0" to="-1.0" calcmode="lin" valueType="num">
                                      <p:cBhvr>
                                        <p:cTn id="50" dur="200" decel="50000" autoRev="1" fill="hold">
                                          <p:stCondLst>
                                            <p:cond delay="600"/>
                                          </p:stCondLst>
                                        </p:cTn>
                                        <p:tgtEl>
                                          <p:spTgt spid="37915">
                                            <p:txEl>
                                              <p:pRg st="13" end="13"/>
                                            </p:txEl>
                                          </p:spTgt>
                                        </p:tgtEl>
                                        <p:attrNameLst>
                                          <p:attrName>xshear</p:attrName>
                                        </p:attrNameLst>
                                      </p:cBhvr>
                                    </p:anim>
                                    <p:animScale>
                                      <p:cBhvr>
                                        <p:cTn id="51" dur="200" decel="100000" autoRev="1" fill="hold">
                                          <p:stCondLst>
                                            <p:cond delay="600"/>
                                          </p:stCondLst>
                                        </p:cTn>
                                        <p:tgtEl>
                                          <p:spTgt spid="37915">
                                            <p:txEl>
                                              <p:pRg st="13" end="13"/>
                                            </p:txEl>
                                          </p:spTgt>
                                        </p:tgtEl>
                                      </p:cBhvr>
                                      <p:from x="100000" y="100000"/>
                                      <p:to x="80000" y="100000"/>
                                    </p:animScale>
                                    <p:anim by="(#ppt_h/3+#ppt_w*0.1)" calcmode="lin" valueType="num">
                                      <p:cBhvr additive="sum">
                                        <p:cTn id="52" dur="200" decel="100000" autoRev="1" fill="hold">
                                          <p:stCondLst>
                                            <p:cond delay="600"/>
                                          </p:stCondLst>
                                        </p:cTn>
                                        <p:tgtEl>
                                          <p:spTgt spid="37915">
                                            <p:txEl>
                                              <p:pRg st="13" end="13"/>
                                            </p:txEl>
                                          </p:spTgt>
                                        </p:tgtEl>
                                        <p:attrNameLst>
                                          <p:attrName>ppt_x</p:attrName>
                                        </p:attrNameLst>
                                      </p:cBhvr>
                                    </p:anim>
                                  </p:childTnLst>
                                </p:cTn>
                              </p:par>
                            </p:childTnLst>
                          </p:cTn>
                        </p:par>
                      </p:childTnLst>
                    </p:cTn>
                  </p:par>
                  <p:par>
                    <p:cTn id="53" fill="hold">
                      <p:stCondLst>
                        <p:cond delay="indefinite"/>
                      </p:stCondLst>
                      <p:childTnLst>
                        <p:par>
                          <p:cTn id="54" fill="hold">
                            <p:stCondLst>
                              <p:cond delay="0"/>
                            </p:stCondLst>
                            <p:childTnLst>
                              <p:par>
                                <p:cTn id="55" presetID="34" presetClass="entr" presetSubtype="0" fill="hold" nodeType="clickEffect">
                                  <p:stCondLst>
                                    <p:cond delay="0"/>
                                  </p:stCondLst>
                                  <p:childTnLst>
                                    <p:set>
                                      <p:cBhvr>
                                        <p:cTn id="56" dur="1" fill="hold">
                                          <p:stCondLst>
                                            <p:cond delay="0"/>
                                          </p:stCondLst>
                                        </p:cTn>
                                        <p:tgtEl>
                                          <p:spTgt spid="37915">
                                            <p:txEl>
                                              <p:pRg st="14" end="14"/>
                                            </p:txEl>
                                          </p:spTgt>
                                        </p:tgtEl>
                                        <p:attrNameLst>
                                          <p:attrName>style.visibility</p:attrName>
                                        </p:attrNameLst>
                                      </p:cBhvr>
                                      <p:to>
                                        <p:strVal val="visible"/>
                                      </p:to>
                                    </p:set>
                                    <p:anim from="(-#ppt_w/2)" to="(#ppt_x)" calcmode="lin" valueType="num">
                                      <p:cBhvr>
                                        <p:cTn id="57" dur="600" fill="hold">
                                          <p:stCondLst>
                                            <p:cond delay="0"/>
                                          </p:stCondLst>
                                        </p:cTn>
                                        <p:tgtEl>
                                          <p:spTgt spid="37915">
                                            <p:txEl>
                                              <p:pRg st="14" end="14"/>
                                            </p:txEl>
                                          </p:spTgt>
                                        </p:tgtEl>
                                        <p:attrNameLst>
                                          <p:attrName>ppt_x</p:attrName>
                                        </p:attrNameLst>
                                      </p:cBhvr>
                                    </p:anim>
                                    <p:anim from="0" to="-1.0" calcmode="lin" valueType="num">
                                      <p:cBhvr>
                                        <p:cTn id="58" dur="200" decel="50000" autoRev="1" fill="hold">
                                          <p:stCondLst>
                                            <p:cond delay="600"/>
                                          </p:stCondLst>
                                        </p:cTn>
                                        <p:tgtEl>
                                          <p:spTgt spid="37915">
                                            <p:txEl>
                                              <p:pRg st="14" end="14"/>
                                            </p:txEl>
                                          </p:spTgt>
                                        </p:tgtEl>
                                        <p:attrNameLst>
                                          <p:attrName>xshear</p:attrName>
                                        </p:attrNameLst>
                                      </p:cBhvr>
                                    </p:anim>
                                    <p:animScale>
                                      <p:cBhvr>
                                        <p:cTn id="59" dur="200" decel="100000" autoRev="1" fill="hold">
                                          <p:stCondLst>
                                            <p:cond delay="600"/>
                                          </p:stCondLst>
                                        </p:cTn>
                                        <p:tgtEl>
                                          <p:spTgt spid="37915">
                                            <p:txEl>
                                              <p:pRg st="14" end="14"/>
                                            </p:txEl>
                                          </p:spTgt>
                                        </p:tgtEl>
                                      </p:cBhvr>
                                      <p:from x="100000" y="100000"/>
                                      <p:to x="80000" y="100000"/>
                                    </p:animScale>
                                    <p:anim by="(#ppt_h/3+#ppt_w*0.1)" calcmode="lin" valueType="num">
                                      <p:cBhvr additive="sum">
                                        <p:cTn id="60" dur="200" decel="100000" autoRev="1" fill="hold">
                                          <p:stCondLst>
                                            <p:cond delay="600"/>
                                          </p:stCondLst>
                                        </p:cTn>
                                        <p:tgtEl>
                                          <p:spTgt spid="37915">
                                            <p:txEl>
                                              <p:pRg st="14" end="14"/>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771775" y="260350"/>
            <a:ext cx="24479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851275" y="2492375"/>
            <a:ext cx="8080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27088" y="3068638"/>
            <a:ext cx="528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403350" y="2636838"/>
            <a:ext cx="8636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227763" y="2492375"/>
            <a:ext cx="17049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788275" y="3006725"/>
            <a:ext cx="6477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Line 8"/>
          <p:cNvSpPr>
            <a:spLocks noChangeShapeType="1"/>
          </p:cNvSpPr>
          <p:nvPr/>
        </p:nvSpPr>
        <p:spPr bwMode="auto">
          <a:xfrm flipH="1" flipV="1">
            <a:off x="5292725" y="1557338"/>
            <a:ext cx="1366838"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4345" name="Line 9"/>
          <p:cNvSpPr>
            <a:spLocks noChangeShapeType="1"/>
          </p:cNvSpPr>
          <p:nvPr/>
        </p:nvSpPr>
        <p:spPr bwMode="auto">
          <a:xfrm flipV="1">
            <a:off x="4211638" y="1773238"/>
            <a:ext cx="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4346" name="Line 10"/>
          <p:cNvSpPr>
            <a:spLocks noChangeShapeType="1"/>
          </p:cNvSpPr>
          <p:nvPr/>
        </p:nvSpPr>
        <p:spPr bwMode="auto">
          <a:xfrm flipV="1">
            <a:off x="2051050" y="1628775"/>
            <a:ext cx="1368425" cy="936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4347" name="Picture 11" descr="jacques"/>
          <p:cNvPicPr>
            <a:picLocks noChangeAspect="1" noChangeArrowheads="1"/>
          </p:cNvPicPr>
          <p:nvPr/>
        </p:nvPicPr>
        <p:blipFill>
          <a:blip r:embed="rId10">
            <a:clrChange>
              <a:clrFrom>
                <a:srgbClr val="FEFFFF"/>
              </a:clrFrom>
              <a:clrTo>
                <a:srgbClr val="FEFFFF">
                  <a:alpha val="0"/>
                </a:srgbClr>
              </a:clrTo>
            </a:clrChange>
            <a:extLst>
              <a:ext uri="{28A0092B-C50C-407E-A947-70E740481C1C}">
                <a14:useLocalDpi xmlns:a14="http://schemas.microsoft.com/office/drawing/2010/main" val="0"/>
              </a:ext>
            </a:extLst>
          </a:blip>
          <a:srcRect l="3149" t="3149" r="3149" b="3149"/>
          <a:stretch>
            <a:fillRect/>
          </a:stretch>
        </p:blipFill>
        <p:spPr bwMode="auto">
          <a:xfrm>
            <a:off x="4643438" y="3933825"/>
            <a:ext cx="973137"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Line 12"/>
          <p:cNvSpPr>
            <a:spLocks noChangeShapeType="1"/>
          </p:cNvSpPr>
          <p:nvPr/>
        </p:nvSpPr>
        <p:spPr bwMode="auto">
          <a:xfrm flipH="1" flipV="1">
            <a:off x="4643438" y="3357563"/>
            <a:ext cx="433387"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4349"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8888" y="4797425"/>
            <a:ext cx="158273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Line 14"/>
          <p:cNvSpPr>
            <a:spLocks noChangeShapeType="1"/>
          </p:cNvSpPr>
          <p:nvPr/>
        </p:nvSpPr>
        <p:spPr bwMode="auto">
          <a:xfrm flipH="1" flipV="1">
            <a:off x="1547813" y="3429000"/>
            <a:ext cx="431800" cy="12239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4351" name="Picture 15"/>
          <p:cNvPicPr>
            <a:picLocks noChangeAspect="1" noChangeArrowheads="1"/>
          </p:cNvPicPr>
          <p:nvPr/>
        </p:nvPicPr>
        <p:blipFill>
          <a:blip r:embed="rId12">
            <a:extLst>
              <a:ext uri="{28A0092B-C50C-407E-A947-70E740481C1C}">
                <a14:useLocalDpi xmlns:a14="http://schemas.microsoft.com/office/drawing/2010/main" val="0"/>
              </a:ext>
            </a:extLst>
          </a:blip>
          <a:srcRect b="9148"/>
          <a:stretch>
            <a:fillRect/>
          </a:stretch>
        </p:blipFill>
        <p:spPr bwMode="auto">
          <a:xfrm>
            <a:off x="4067175" y="5516563"/>
            <a:ext cx="11525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Line 16"/>
          <p:cNvSpPr>
            <a:spLocks noChangeShapeType="1"/>
          </p:cNvSpPr>
          <p:nvPr/>
        </p:nvSpPr>
        <p:spPr bwMode="auto">
          <a:xfrm flipH="1" flipV="1">
            <a:off x="2124075" y="3357563"/>
            <a:ext cx="2087563" cy="2016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4353" name="Line 17"/>
          <p:cNvSpPr>
            <a:spLocks noChangeShapeType="1"/>
          </p:cNvSpPr>
          <p:nvPr/>
        </p:nvSpPr>
        <p:spPr bwMode="auto">
          <a:xfrm flipH="1" flipV="1">
            <a:off x="4211638" y="3644900"/>
            <a:ext cx="144462" cy="1728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4354" name="Line 18"/>
          <p:cNvSpPr>
            <a:spLocks noChangeShapeType="1"/>
          </p:cNvSpPr>
          <p:nvPr/>
        </p:nvSpPr>
        <p:spPr bwMode="auto">
          <a:xfrm flipV="1">
            <a:off x="4716463" y="4941888"/>
            <a:ext cx="287337"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4355" name="Line 19"/>
          <p:cNvSpPr>
            <a:spLocks noChangeShapeType="1"/>
          </p:cNvSpPr>
          <p:nvPr/>
        </p:nvSpPr>
        <p:spPr bwMode="auto">
          <a:xfrm flipV="1">
            <a:off x="5219700" y="3573463"/>
            <a:ext cx="1728788" cy="19431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4356" name="Line 20"/>
          <p:cNvSpPr>
            <a:spLocks noChangeShapeType="1"/>
          </p:cNvSpPr>
          <p:nvPr/>
        </p:nvSpPr>
        <p:spPr bwMode="auto">
          <a:xfrm flipH="1" flipV="1">
            <a:off x="2987675" y="5445125"/>
            <a:ext cx="936625"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2" name="Rectangle 21"/>
          <p:cNvSpPr/>
          <p:nvPr/>
        </p:nvSpPr>
        <p:spPr>
          <a:xfrm>
            <a:off x="5292725" y="260350"/>
            <a:ext cx="2303463" cy="431800"/>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GB" sz="1600" dirty="0"/>
              <a:t>Great white shark</a:t>
            </a:r>
          </a:p>
        </p:txBody>
      </p:sp>
      <p:sp>
        <p:nvSpPr>
          <p:cNvPr id="24" name="Rectangle 23"/>
          <p:cNvSpPr/>
          <p:nvPr/>
        </p:nvSpPr>
        <p:spPr>
          <a:xfrm>
            <a:off x="2627313" y="2492375"/>
            <a:ext cx="1223962" cy="431800"/>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GB" sz="1600" dirty="0"/>
              <a:t>Blue regal</a:t>
            </a:r>
          </a:p>
        </p:txBody>
      </p:sp>
      <p:sp>
        <p:nvSpPr>
          <p:cNvPr id="25" name="Rectangle 24"/>
          <p:cNvSpPr/>
          <p:nvPr/>
        </p:nvSpPr>
        <p:spPr>
          <a:xfrm>
            <a:off x="5580063" y="4005263"/>
            <a:ext cx="1800225" cy="503237"/>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GB" sz="1600" dirty="0"/>
              <a:t>Small invertebrates</a:t>
            </a:r>
          </a:p>
        </p:txBody>
      </p:sp>
      <p:sp>
        <p:nvSpPr>
          <p:cNvPr id="26" name="Rectangle 25"/>
          <p:cNvSpPr/>
          <p:nvPr/>
        </p:nvSpPr>
        <p:spPr>
          <a:xfrm>
            <a:off x="7235825" y="2060575"/>
            <a:ext cx="1584325" cy="431800"/>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GB" sz="1600" dirty="0"/>
              <a:t>Sea Turtle</a:t>
            </a:r>
          </a:p>
        </p:txBody>
      </p:sp>
      <p:sp>
        <p:nvSpPr>
          <p:cNvPr id="27" name="Rectangle 26"/>
          <p:cNvSpPr/>
          <p:nvPr/>
        </p:nvSpPr>
        <p:spPr>
          <a:xfrm>
            <a:off x="179388" y="2276475"/>
            <a:ext cx="1368425" cy="431800"/>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GB" sz="1600" dirty="0"/>
              <a:t>Clown Fish</a:t>
            </a:r>
          </a:p>
        </p:txBody>
      </p:sp>
      <p:sp>
        <p:nvSpPr>
          <p:cNvPr id="28" name="Rectangle 27"/>
          <p:cNvSpPr/>
          <p:nvPr/>
        </p:nvSpPr>
        <p:spPr>
          <a:xfrm>
            <a:off x="5364163" y="5805488"/>
            <a:ext cx="1008062" cy="431800"/>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GB" sz="1600" dirty="0"/>
              <a:t>Algae</a:t>
            </a:r>
          </a:p>
        </p:txBody>
      </p:sp>
      <p:sp>
        <p:nvSpPr>
          <p:cNvPr id="29" name="Rectangle 28"/>
          <p:cNvSpPr/>
          <p:nvPr/>
        </p:nvSpPr>
        <p:spPr>
          <a:xfrm>
            <a:off x="827088" y="5876925"/>
            <a:ext cx="2305050" cy="431800"/>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GB" sz="1600" dirty="0"/>
              <a:t>Zoo Plankton</a:t>
            </a:r>
          </a:p>
        </p:txBody>
      </p:sp>
      <p:pic>
        <p:nvPicPr>
          <p:cNvPr id="2" name="Audio 1">
            <a:hlinkClick r:id="" action="ppaction://media"/>
            <a:extLst>
              <a:ext uri="{FF2B5EF4-FFF2-40B4-BE49-F238E27FC236}">
                <a16:creationId xmlns:a16="http://schemas.microsoft.com/office/drawing/2014/main" id="{0F77CA83-01BD-4D67-8553-52A792F631A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06423708"/>
      </p:ext>
    </p:extLst>
  </p:cSld>
  <p:clrMapOvr>
    <a:masterClrMapping/>
  </p:clrMapOvr>
  <mc:AlternateContent xmlns:mc="http://schemas.openxmlformats.org/markup-compatibility/2006">
    <mc:Choice xmlns:p14="http://schemas.microsoft.com/office/powerpoint/2010/main" Requires="p14">
      <p:transition spd="slow" p14:dur="2000" advTm="2831"/>
    </mc:Choice>
    <mc:Fallback>
      <p:transition spd="slow" advTm="2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9"/>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179388" y="2349500"/>
            <a:ext cx="5573712" cy="4176713"/>
          </a:xfrm>
        </p:spPr>
      </p:pic>
      <p:sp>
        <p:nvSpPr>
          <p:cNvPr id="15363" name="Rectangle 21"/>
          <p:cNvSpPr>
            <a:spLocks noGrp="1" noChangeArrowheads="1"/>
          </p:cNvSpPr>
          <p:nvPr>
            <p:ph type="body" sz="half" idx="2"/>
          </p:nvPr>
        </p:nvSpPr>
        <p:spPr>
          <a:xfrm>
            <a:off x="0" y="0"/>
            <a:ext cx="8785225" cy="2736850"/>
          </a:xfrm>
        </p:spPr>
        <p:txBody>
          <a:bodyPr/>
          <a:lstStyle/>
          <a:p>
            <a:pPr algn="ctr" eaLnBrk="1" hangingPunct="1">
              <a:buFontTx/>
              <a:buNone/>
            </a:pPr>
            <a:r>
              <a:rPr lang="en-GB" altLang="en-GB" sz="2000" u="sng" dirty="0">
                <a:solidFill>
                  <a:srgbClr val="7030A0"/>
                </a:solidFill>
              </a:rPr>
              <a:t>Analysing Food Webs</a:t>
            </a:r>
          </a:p>
          <a:p>
            <a:pPr eaLnBrk="1" hangingPunct="1">
              <a:buFontTx/>
              <a:buNone/>
            </a:pPr>
            <a:r>
              <a:rPr lang="en-GB" altLang="en-GB" sz="2000" dirty="0"/>
              <a:t>1. Explain (in a paragraph) what would happen to the number of clown fish if the sharks became vegetarian?</a:t>
            </a:r>
          </a:p>
          <a:p>
            <a:pPr eaLnBrk="1" hangingPunct="1">
              <a:buFontTx/>
              <a:buNone/>
            </a:pPr>
            <a:r>
              <a:rPr lang="en-GB" altLang="en-GB" sz="2000" dirty="0"/>
              <a:t>2. What effect will this have on the number of zooplankton?</a:t>
            </a:r>
          </a:p>
          <a:p>
            <a:pPr eaLnBrk="1" hangingPunct="1">
              <a:buFontTx/>
              <a:buNone/>
            </a:pPr>
            <a:r>
              <a:rPr lang="en-GB" altLang="en-GB" sz="2000" dirty="0"/>
              <a:t>3. Explain what would happen to the Blue Regal fish if a disease wiped out the small invertebrates.</a:t>
            </a:r>
          </a:p>
        </p:txBody>
      </p:sp>
      <p:sp>
        <p:nvSpPr>
          <p:cNvPr id="15364" name="TextBox 3"/>
          <p:cNvSpPr txBox="1">
            <a:spLocks noChangeArrowheads="1"/>
          </p:cNvSpPr>
          <p:nvPr/>
        </p:nvSpPr>
        <p:spPr bwMode="auto">
          <a:xfrm>
            <a:off x="5580063" y="2349500"/>
            <a:ext cx="331311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r>
              <a:rPr lang="en-GB" altLang="en-US" sz="2000"/>
              <a:t>4. If the small invertebrates became extinct due to a disease, what would happen to the number of clown fish and why?  </a:t>
            </a:r>
          </a:p>
        </p:txBody>
      </p:sp>
      <p:sp>
        <p:nvSpPr>
          <p:cNvPr id="15365" name="TextBox 4"/>
          <p:cNvSpPr txBox="1">
            <a:spLocks noChangeArrowheads="1"/>
          </p:cNvSpPr>
          <p:nvPr/>
        </p:nvSpPr>
        <p:spPr bwMode="auto">
          <a:xfrm>
            <a:off x="5795963" y="4508500"/>
            <a:ext cx="309721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r>
              <a:rPr lang="en-GB" altLang="en-US" sz="2000"/>
              <a:t>5. In your own words, explain how an entire food web could be wiped out if one species became extinct?</a:t>
            </a:r>
          </a:p>
        </p:txBody>
      </p:sp>
      <p:pic>
        <p:nvPicPr>
          <p:cNvPr id="15366"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067175" y="2781300"/>
            <a:ext cx="1290638"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5"/>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9750" y="2924175"/>
            <a:ext cx="8636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00563" y="5516563"/>
            <a:ext cx="1150937"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54395853-4437-492C-B45A-A449E6E0FC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9165259"/>
      </p:ext>
    </p:extLst>
  </p:cSld>
  <p:clrMapOvr>
    <a:masterClrMapping/>
  </p:clrMapOvr>
  <mc:AlternateContent xmlns:mc="http://schemas.openxmlformats.org/markup-compatibility/2006">
    <mc:Choice xmlns:p14="http://schemas.microsoft.com/office/powerpoint/2010/main" Requires="p14">
      <p:transition spd="slow" p14:dur="2000" advTm="29128"/>
    </mc:Choice>
    <mc:Fallback>
      <p:transition spd="slow" advTm="29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0"/>
            <a:ext cx="6842125" cy="661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3203575" y="836613"/>
            <a:ext cx="1728788" cy="26638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a:off x="3348038" y="5300663"/>
            <a:ext cx="1800225" cy="936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a:off x="3203575" y="1844675"/>
            <a:ext cx="1728788" cy="26638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3203575" y="2636838"/>
            <a:ext cx="1584325" cy="25209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V="1">
            <a:off x="3276600" y="908050"/>
            <a:ext cx="1727200" cy="25923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V="1">
            <a:off x="3276600" y="1916113"/>
            <a:ext cx="1800225" cy="24495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V="1">
            <a:off x="3348038" y="2636838"/>
            <a:ext cx="1728787" cy="37449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5130" name="Picture 5" descr="http://2.bp.blogspot.com/-L-i7wLZxOds/TzQnzXSqGuI/AAAAAAAAFxk/2zdmrn8RVvs/s1600/AnimalStac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52513"/>
            <a:ext cx="190817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7" descr="http://www.socialtalent.co/resources/wp-content/uploads/2013/06/Get-Answer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9925" y="188913"/>
            <a:ext cx="1941513"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5CD3E31F-C030-446D-B3D3-52D576BFCB6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39666962"/>
      </p:ext>
    </p:extLst>
  </p:cSld>
  <p:clrMapOvr>
    <a:masterClrMapping/>
  </p:clrMapOvr>
  <mc:AlternateContent xmlns:mc="http://schemas.openxmlformats.org/markup-compatibility/2006">
    <mc:Choice xmlns:p14="http://schemas.microsoft.com/office/powerpoint/2010/main" Requires="p14">
      <p:transition spd="slow" p14:dur="2000" advTm="76120"/>
    </mc:Choice>
    <mc:Fallback>
      <p:transition spd="slow" advTm="76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0"/>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t="22997"/>
          <a:stretch>
            <a:fillRect/>
          </a:stretch>
        </p:blipFill>
        <p:spPr>
          <a:xfrm>
            <a:off x="684213" y="755650"/>
            <a:ext cx="8378825" cy="4833938"/>
          </a:xfrm>
        </p:spPr>
      </p:pic>
      <p:sp>
        <p:nvSpPr>
          <p:cNvPr id="7171" name="Rectangle 41"/>
          <p:cNvSpPr>
            <a:spLocks noChangeArrowheads="1"/>
          </p:cNvSpPr>
          <p:nvPr/>
        </p:nvSpPr>
        <p:spPr bwMode="auto">
          <a:xfrm>
            <a:off x="684213"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a:spcBef>
                <a:spcPct val="0"/>
              </a:spcBef>
              <a:buFontTx/>
              <a:buNone/>
            </a:pPr>
            <a:r>
              <a:rPr lang="en-GB" altLang="en-GB" sz="4400" b="1">
                <a:solidFill>
                  <a:srgbClr val="00B0F0"/>
                </a:solidFill>
              </a:rPr>
              <a:t>Food Webs</a:t>
            </a:r>
            <a:endParaRPr lang="en-GB" altLang="en-GB" sz="4400" b="1">
              <a:solidFill>
                <a:srgbClr val="00B0F0"/>
              </a:solidFill>
              <a:latin typeface="Times" panose="02020603050405020304" pitchFamily="18" charset="0"/>
            </a:endParaRPr>
          </a:p>
        </p:txBody>
      </p:sp>
      <p:sp>
        <p:nvSpPr>
          <p:cNvPr id="7172" name="Text Box 42"/>
          <p:cNvSpPr txBox="1">
            <a:spLocks noChangeArrowheads="1"/>
          </p:cNvSpPr>
          <p:nvPr/>
        </p:nvSpPr>
        <p:spPr bwMode="auto">
          <a:xfrm>
            <a:off x="323850" y="5516563"/>
            <a:ext cx="8534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AutoNum type="arabicPeriod"/>
            </a:pPr>
            <a:r>
              <a:rPr lang="en-GB" altLang="en-GB" sz="2400"/>
              <a:t>Write down at least one food chain from this food web.</a:t>
            </a:r>
          </a:p>
          <a:p>
            <a:pPr>
              <a:spcBef>
                <a:spcPct val="0"/>
              </a:spcBef>
              <a:buFontTx/>
              <a:buAutoNum type="arabicPeriod"/>
            </a:pPr>
            <a:r>
              <a:rPr lang="en-GB" altLang="en-GB" sz="2400"/>
              <a:t>Label the producers, consumers, herbivores and carnivores</a:t>
            </a:r>
          </a:p>
          <a:p>
            <a:pPr>
              <a:spcBef>
                <a:spcPct val="0"/>
              </a:spcBef>
              <a:buFontTx/>
              <a:buAutoNum type="arabicPeriod"/>
            </a:pPr>
            <a:endParaRPr lang="en-GB" altLang="en-GB" sz="2400"/>
          </a:p>
        </p:txBody>
      </p:sp>
      <p:pic>
        <p:nvPicPr>
          <p:cNvPr id="2" name="Audio 1">
            <a:hlinkClick r:id="" action="ppaction://media"/>
            <a:extLst>
              <a:ext uri="{FF2B5EF4-FFF2-40B4-BE49-F238E27FC236}">
                <a16:creationId xmlns:a16="http://schemas.microsoft.com/office/drawing/2014/main" id="{9FC2A34D-5CC5-401D-A00E-AB862F5AA7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91411792"/>
      </p:ext>
    </p:extLst>
  </p:cSld>
  <p:clrMapOvr>
    <a:masterClrMapping/>
  </p:clrMapOvr>
  <mc:AlternateContent xmlns:mc="http://schemas.openxmlformats.org/markup-compatibility/2006">
    <mc:Choice xmlns:p14="http://schemas.microsoft.com/office/powerpoint/2010/main" Requires="p14">
      <p:transition spd="slow" p14:dur="2000" advTm="3768"/>
    </mc:Choice>
    <mc:Fallback>
      <p:transition spd="slow" advTm="3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Starter: Exam question</a:t>
            </a:r>
          </a:p>
        </p:txBody>
      </p:sp>
      <p:sp>
        <p:nvSpPr>
          <p:cNvPr id="3" name="Content Placeholder 2"/>
          <p:cNvSpPr>
            <a:spLocks noGrp="1"/>
          </p:cNvSpPr>
          <p:nvPr>
            <p:ph idx="1"/>
          </p:nvPr>
        </p:nvSpPr>
        <p:spPr/>
        <p:txBody>
          <a:bodyPr/>
          <a:lstStyle/>
          <a:p>
            <a:pPr marL="0" indent="0">
              <a:buNone/>
            </a:pPr>
            <a:r>
              <a:rPr lang="en-GB" dirty="0"/>
              <a:t>Fruits contain seeds. Most plants produce fruits that are adapted for dispersing seeds. Seeds are dispersed so that young plants do not grow near their parents. </a:t>
            </a:r>
          </a:p>
          <a:p>
            <a:endParaRPr lang="en-GB" dirty="0"/>
          </a:p>
          <a:p>
            <a:pPr marL="0" indent="0">
              <a:buNone/>
            </a:pPr>
            <a:r>
              <a:rPr lang="en-GB" dirty="0"/>
              <a:t>(a) Explain the advantage to plants of dispersing their seeds.</a:t>
            </a:r>
          </a:p>
        </p:txBody>
      </p:sp>
      <p:pic>
        <p:nvPicPr>
          <p:cNvPr id="4" name="Audio 3">
            <a:hlinkClick r:id="" action="ppaction://media"/>
            <a:extLst>
              <a:ext uri="{FF2B5EF4-FFF2-40B4-BE49-F238E27FC236}">
                <a16:creationId xmlns:a16="http://schemas.microsoft.com/office/drawing/2014/main" id="{CF43ED36-47BA-4235-A85A-5992610D4A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7423674"/>
      </p:ext>
    </p:extLst>
  </p:cSld>
  <p:clrMapOvr>
    <a:masterClrMapping/>
  </p:clrMapOvr>
  <mc:AlternateContent xmlns:mc="http://schemas.openxmlformats.org/markup-compatibility/2006">
    <mc:Choice xmlns:p14="http://schemas.microsoft.com/office/powerpoint/2010/main" Requires="p14">
      <p:transition spd="slow" p14:dur="2000" advTm="123910"/>
    </mc:Choice>
    <mc:Fallback>
      <p:transition spd="slow" advTm="12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idx="1"/>
          </p:nvPr>
        </p:nvSpPr>
        <p:spPr>
          <a:xfrm>
            <a:off x="1187450" y="1916113"/>
            <a:ext cx="6408738" cy="3313112"/>
          </a:xfrm>
        </p:spPr>
        <p:txBody>
          <a:bodyPr>
            <a:normAutofit fontScale="92500"/>
          </a:bodyPr>
          <a:lstStyle/>
          <a:p>
            <a:pPr eaLnBrk="1" hangingPunct="1"/>
            <a:r>
              <a:rPr lang="en-GB" sz="4400" dirty="0">
                <a:latin typeface="Century Gothic" pitchFamily="34" charset="0"/>
              </a:rPr>
              <a:t>What does a food chain always start with?</a:t>
            </a:r>
          </a:p>
          <a:p>
            <a:pPr eaLnBrk="1" hangingPunct="1"/>
            <a:endParaRPr lang="en-GB" sz="4400" dirty="0"/>
          </a:p>
          <a:p>
            <a:pPr eaLnBrk="1" hangingPunct="1"/>
            <a:r>
              <a:rPr lang="en-GB" sz="4400" b="1" dirty="0">
                <a:solidFill>
                  <a:srgbClr val="FF0000"/>
                </a:solidFill>
                <a:latin typeface="Century Gothic" pitchFamily="34" charset="0"/>
              </a:rPr>
              <a:t>Producer</a:t>
            </a:r>
            <a:r>
              <a:rPr lang="en-GB" sz="3600" dirty="0">
                <a:solidFill>
                  <a:srgbClr val="FF0000"/>
                </a:solidFill>
                <a:latin typeface="Century Gothic" pitchFamily="34" charset="0"/>
              </a:rPr>
              <a:t> </a:t>
            </a:r>
          </a:p>
        </p:txBody>
      </p:sp>
      <p:pic>
        <p:nvPicPr>
          <p:cNvPr id="2" name="Audio 1">
            <a:hlinkClick r:id="" action="ppaction://media"/>
            <a:extLst>
              <a:ext uri="{FF2B5EF4-FFF2-40B4-BE49-F238E27FC236}">
                <a16:creationId xmlns:a16="http://schemas.microsoft.com/office/drawing/2014/main" id="{9EBBCB16-F5D5-4DB5-89A1-C0BD63A0677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73019468"/>
      </p:ext>
    </p:extLst>
  </p:cSld>
  <p:clrMapOvr>
    <a:masterClrMapping/>
  </p:clrMapOvr>
  <mc:AlternateContent xmlns:mc="http://schemas.openxmlformats.org/markup-compatibility/2006">
    <mc:Choice xmlns:p14="http://schemas.microsoft.com/office/powerpoint/2010/main" Requires="p14">
      <p:transition spd="slow" p14:dur="2000" advTm="21118"/>
    </mc:Choice>
    <mc:Fallback>
      <p:transition spd="slow" advTm="21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9635">
                                            <p:txEl>
                                              <p:pRg st="2" end="2"/>
                                            </p:txEl>
                                          </p:spTgt>
                                        </p:tgtEl>
                                        <p:attrNameLst>
                                          <p:attrName>style.visibility</p:attrName>
                                        </p:attrNameLst>
                                      </p:cBhvr>
                                      <p:to>
                                        <p:strVal val="visible"/>
                                      </p:to>
                                    </p:set>
                                    <p:anim calcmode="lin" valueType="num">
                                      <p:cBhvr additive="base">
                                        <p:cTn id="11" dur="5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96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idx="1"/>
          </p:nvPr>
        </p:nvSpPr>
        <p:spPr>
          <a:xfrm>
            <a:off x="1042988" y="1844675"/>
            <a:ext cx="7354887" cy="4525963"/>
          </a:xfrm>
        </p:spPr>
        <p:txBody>
          <a:bodyPr/>
          <a:lstStyle/>
          <a:p>
            <a:pPr eaLnBrk="1" hangingPunct="1"/>
            <a:r>
              <a:rPr lang="en-GB" sz="4400" dirty="0">
                <a:latin typeface="Century Gothic" pitchFamily="34" charset="0"/>
              </a:rPr>
              <a:t>What do we call animals that eat producers?</a:t>
            </a:r>
          </a:p>
          <a:p>
            <a:pPr eaLnBrk="1" hangingPunct="1"/>
            <a:endParaRPr lang="en-GB" sz="4400" dirty="0">
              <a:latin typeface="Century Gothic" pitchFamily="34" charset="0"/>
            </a:endParaRPr>
          </a:p>
          <a:p>
            <a:pPr eaLnBrk="1" hangingPunct="1"/>
            <a:r>
              <a:rPr lang="en-GB" sz="4400" b="1" dirty="0">
                <a:solidFill>
                  <a:srgbClr val="FF0000"/>
                </a:solidFill>
                <a:latin typeface="Century Gothic" pitchFamily="34" charset="0"/>
              </a:rPr>
              <a:t>Primary consumers </a:t>
            </a:r>
            <a:r>
              <a:rPr lang="en-GB" sz="4400" b="1" u="sng" dirty="0">
                <a:solidFill>
                  <a:srgbClr val="FF0000"/>
                </a:solidFill>
                <a:latin typeface="Century Gothic" pitchFamily="34" charset="0"/>
              </a:rPr>
              <a:t>or</a:t>
            </a:r>
            <a:r>
              <a:rPr lang="en-GB" sz="4400" b="1" dirty="0">
                <a:solidFill>
                  <a:srgbClr val="FF0000"/>
                </a:solidFill>
                <a:latin typeface="Century Gothic" pitchFamily="34" charset="0"/>
              </a:rPr>
              <a:t> herbivores</a:t>
            </a:r>
            <a:r>
              <a:rPr lang="en-GB" dirty="0">
                <a:latin typeface="Century Gothic" pitchFamily="34" charset="0"/>
              </a:rPr>
              <a:t> </a:t>
            </a:r>
          </a:p>
        </p:txBody>
      </p:sp>
      <p:pic>
        <p:nvPicPr>
          <p:cNvPr id="2" name="Audio 1">
            <a:hlinkClick r:id="" action="ppaction://media"/>
            <a:extLst>
              <a:ext uri="{FF2B5EF4-FFF2-40B4-BE49-F238E27FC236}">
                <a16:creationId xmlns:a16="http://schemas.microsoft.com/office/drawing/2014/main" id="{7F3C3809-907B-4472-B748-98BC9EC2E0F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31987678"/>
      </p:ext>
    </p:extLst>
  </p:cSld>
  <p:clrMapOvr>
    <a:masterClrMapping/>
  </p:clrMapOvr>
  <mc:AlternateContent xmlns:mc="http://schemas.openxmlformats.org/markup-compatibility/2006">
    <mc:Choice xmlns:p14="http://schemas.microsoft.com/office/powerpoint/2010/main" Requires="p14">
      <p:transition spd="slow" p14:dur="2000" advTm="18266"/>
    </mc:Choice>
    <mc:Fallback>
      <p:transition spd="slow" advTm="18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8611">
                                            <p:txEl>
                                              <p:pRg st="2" end="2"/>
                                            </p:txEl>
                                          </p:spTgt>
                                        </p:tgtEl>
                                        <p:attrNameLst>
                                          <p:attrName>style.visibility</p:attrName>
                                        </p:attrNameLst>
                                      </p:cBhvr>
                                      <p:to>
                                        <p:strVal val="visible"/>
                                      </p:to>
                                    </p:set>
                                    <p:anim calcmode="lin" valueType="num">
                                      <p:cBhvr additive="base">
                                        <p:cTn id="11" dur="500" fill="hold"/>
                                        <p:tgtEl>
                                          <p:spTgt spid="6861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86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E4965CB-6F66-493D-8D68-6F01CB1700E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18500" y="6032500"/>
            <a:ext cx="609600" cy="609600"/>
          </a:xfrm>
          <a:prstGeom prst="rect">
            <a:avLst/>
          </a:prstGeom>
        </p:spPr>
      </p:pic>
    </p:spTree>
    <p:controls>
      <mc:AlternateContent xmlns:mc="http://schemas.openxmlformats.org/markup-compatibility/2006">
        <mc:Choice xmlns:v="urn:schemas-microsoft-com:vml" Requires="v">
          <p:control spid="1039" r:id="rId2" imgW="8228160" imgH="4952880"/>
        </mc:Choice>
        <mc:Fallback>
          <p:control r:id="rId2" imgW="8228160" imgH="4952880">
            <p:pic>
              <p:nvPicPr>
                <p:cNvPr id="2" name="ShockwaveFlash1"/>
                <p:cNvPicPr preferRelativeResize="0">
                  <a:picLocks noChangeArrowheads="1" noChangeShapeType="1"/>
                </p:cNvPicPr>
                <p:nvPr/>
              </p:nvPicPr>
              <p:blipFill>
                <a:blip r:embed="rId7"/>
                <a:srcRect/>
                <a:stretch>
                  <a:fillRect/>
                </a:stretch>
              </p:blipFill>
              <p:spPr bwMode="auto">
                <a:xfrm>
                  <a:off x="395288" y="1341438"/>
                  <a:ext cx="8228012" cy="49530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611481490"/>
      </p:ext>
    </p:extLst>
  </p:cSld>
  <p:clrMapOvr>
    <a:masterClrMapping/>
  </p:clrMapOvr>
  <mc:AlternateContent xmlns:mc="http://schemas.openxmlformats.org/markup-compatibility/2006">
    <mc:Choice xmlns:p14="http://schemas.microsoft.com/office/powerpoint/2010/main" Requires="p14">
      <p:transition spd="slow" p14:dur="2000" advTm="22632"/>
    </mc:Choice>
    <mc:Fallback>
      <p:transition spd="slow" advTm="22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3" descr="crayfish"/>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0" y="5516563"/>
            <a:ext cx="1835150" cy="1341437"/>
          </a:xfrm>
          <a:prstGeom prst="rect">
            <a:avLst/>
          </a:prstGeom>
          <a:solidFill>
            <a:srgbClr val="000066"/>
          </a:solidFill>
          <a:ln w="9525">
            <a:noFill/>
            <a:miter lim="800000"/>
            <a:headEnd/>
            <a:tailEnd/>
          </a:ln>
        </p:spPr>
      </p:pic>
      <p:pic>
        <p:nvPicPr>
          <p:cNvPr id="8197" name="Picture 4" descr="limpet"/>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557212" y="0"/>
            <a:ext cx="1586788" cy="1343744"/>
          </a:xfrm>
          <a:prstGeom prst="rect">
            <a:avLst/>
          </a:prstGeom>
          <a:solidFill>
            <a:srgbClr val="000066"/>
          </a:solidFill>
          <a:ln w="9525">
            <a:noFill/>
            <a:miter lim="800000"/>
            <a:headEnd/>
            <a:tailEnd/>
          </a:ln>
        </p:spPr>
      </p:pic>
      <p:pic>
        <p:nvPicPr>
          <p:cNvPr id="3" name="Audio 2">
            <a:hlinkClick r:id="" action="ppaction://media"/>
            <a:extLst>
              <a:ext uri="{FF2B5EF4-FFF2-40B4-BE49-F238E27FC236}">
                <a16:creationId xmlns:a16="http://schemas.microsoft.com/office/drawing/2014/main" id="{67D1279F-6797-48E2-A520-FF51B0C2D09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controls>
      <mc:AlternateContent xmlns:mc="http://schemas.openxmlformats.org/markup-compatibility/2006">
        <mc:Choice xmlns:v="urn:schemas-microsoft-com:vml" Requires="v">
          <p:control spid="2063" r:id="rId2" imgW="6553080" imgH="4175280"/>
        </mc:Choice>
        <mc:Fallback>
          <p:control r:id="rId2" imgW="6553080" imgH="4175280">
            <p:pic>
              <p:nvPicPr>
                <p:cNvPr id="2" name="ShockwaveFlash1"/>
                <p:cNvPicPr preferRelativeResize="0">
                  <a:picLocks noChangeArrowheads="1" noChangeShapeType="1"/>
                </p:cNvPicPr>
                <p:nvPr/>
              </p:nvPicPr>
              <p:blipFill>
                <a:blip r:embed="rId9"/>
                <a:srcRect/>
                <a:stretch>
                  <a:fillRect/>
                </a:stretch>
              </p:blipFill>
              <p:spPr bwMode="auto">
                <a:xfrm>
                  <a:off x="1619250" y="1341438"/>
                  <a:ext cx="6553200" cy="4175125"/>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465429453"/>
      </p:ext>
    </p:extLst>
  </p:cSld>
  <p:clrMapOvr>
    <a:masterClrMapping/>
  </p:clrMapOvr>
  <mc:AlternateContent xmlns:mc="http://schemas.openxmlformats.org/markup-compatibility/2006">
    <mc:Choice xmlns:p14="http://schemas.microsoft.com/office/powerpoint/2010/main" Requires="p14">
      <p:transition spd="slow" p14:dur="2000" advTm="13316"/>
    </mc:Choice>
    <mc:Fallback>
      <p:transition spd="slow" advTm="13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FCF11C8-B8A0-4569-8D0E-0E76FA7E978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18500" y="6032500"/>
            <a:ext cx="609600" cy="609600"/>
          </a:xfrm>
          <a:prstGeom prst="rect">
            <a:avLst/>
          </a:prstGeom>
        </p:spPr>
      </p:pic>
    </p:spTree>
    <p:controls>
      <mc:AlternateContent xmlns:mc="http://schemas.openxmlformats.org/markup-compatibility/2006">
        <mc:Choice xmlns:v="urn:schemas-microsoft-com:vml" Requires="v">
          <p:control spid="3087" r:id="rId2" imgW="9144000" imgH="5732640"/>
        </mc:Choice>
        <mc:Fallback>
          <p:control r:id="rId2" imgW="9144000" imgH="5732640">
            <p:pic>
              <p:nvPicPr>
                <p:cNvPr id="2" name="ShockwaveFlash1"/>
                <p:cNvPicPr preferRelativeResize="0">
                  <a:picLocks noChangeArrowheads="1" noChangeShapeType="1"/>
                </p:cNvPicPr>
                <p:nvPr/>
              </p:nvPicPr>
              <p:blipFill>
                <a:blip r:embed="rId7"/>
                <a:srcRect/>
                <a:stretch>
                  <a:fillRect/>
                </a:stretch>
              </p:blipFill>
              <p:spPr bwMode="auto">
                <a:xfrm>
                  <a:off x="0" y="404813"/>
                  <a:ext cx="9144000" cy="5732462"/>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183503337"/>
      </p:ext>
    </p:extLst>
  </p:cSld>
  <p:clrMapOvr>
    <a:masterClrMapping/>
  </p:clrMapOvr>
  <mc:AlternateContent xmlns:mc="http://schemas.openxmlformats.org/markup-compatibility/2006">
    <mc:Choice xmlns:p14="http://schemas.microsoft.com/office/powerpoint/2010/main" Requires="p14">
      <p:transition spd="slow" p14:dur="2000" advTm="18842"/>
    </mc:Choice>
    <mc:Fallback>
      <p:transition spd="slow" advTm="18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happening in this feeding relationship?</a:t>
            </a: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91680" y="2276872"/>
            <a:ext cx="4210050" cy="2590800"/>
          </a:xfrm>
        </p:spPr>
      </p:pic>
      <p:sp>
        <p:nvSpPr>
          <p:cNvPr id="3" name="TextBox 2"/>
          <p:cNvSpPr txBox="1"/>
          <p:nvPr/>
        </p:nvSpPr>
        <p:spPr>
          <a:xfrm>
            <a:off x="971600" y="5373216"/>
            <a:ext cx="6336704" cy="1200329"/>
          </a:xfrm>
          <a:prstGeom prst="rect">
            <a:avLst/>
          </a:prstGeom>
          <a:noFill/>
        </p:spPr>
        <p:txBody>
          <a:bodyPr wrap="square" rtlCol="0">
            <a:spAutoFit/>
          </a:bodyPr>
          <a:lstStyle/>
          <a:p>
            <a:r>
              <a:rPr lang="en-GB" dirty="0"/>
              <a:t>Describe &amp; explain what is happening to the population of predators and prey.</a:t>
            </a:r>
          </a:p>
          <a:p>
            <a:endParaRPr lang="en-GB" dirty="0"/>
          </a:p>
          <a:p>
            <a:endParaRPr lang="en-GB" dirty="0"/>
          </a:p>
        </p:txBody>
      </p:sp>
      <p:pic>
        <p:nvPicPr>
          <p:cNvPr id="4" name="Audio 3">
            <a:hlinkClick r:id="" action="ppaction://media"/>
            <a:extLst>
              <a:ext uri="{FF2B5EF4-FFF2-40B4-BE49-F238E27FC236}">
                <a16:creationId xmlns:a16="http://schemas.microsoft.com/office/drawing/2014/main" id="{81813245-2DA4-45F9-9350-72F6C0D3A5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091166"/>
      </p:ext>
    </p:extLst>
  </p:cSld>
  <p:clrMapOvr>
    <a:masterClrMapping/>
  </p:clrMapOvr>
  <mc:AlternateContent xmlns:mc="http://schemas.openxmlformats.org/markup-compatibility/2006">
    <mc:Choice xmlns:p14="http://schemas.microsoft.com/office/powerpoint/2010/main" Requires="p14">
      <p:transition spd="slow" p14:dur="2000" advTm="73131"/>
    </mc:Choice>
    <mc:Fallback>
      <p:transition spd="slow" advTm="73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1548561" y="1125008"/>
            <a:ext cx="5904310" cy="923330"/>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GB" sz="2700" dirty="0">
                <a:solidFill>
                  <a:srgbClr val="002060"/>
                </a:solidFill>
                <a:latin typeface="Comic Sans MS" panose="030F0702030302020204" pitchFamily="66" charset="0"/>
              </a:rPr>
              <a:t>Sort these features into predators / prey / both</a:t>
            </a:r>
          </a:p>
        </p:txBody>
      </p:sp>
      <p:sp>
        <p:nvSpPr>
          <p:cNvPr id="7171" name="TextBox 3"/>
          <p:cNvSpPr txBox="1">
            <a:spLocks noChangeArrowheads="1"/>
          </p:cNvSpPr>
          <p:nvPr/>
        </p:nvSpPr>
        <p:spPr bwMode="auto">
          <a:xfrm>
            <a:off x="1550195" y="2025254"/>
            <a:ext cx="5904310" cy="4016484"/>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GB" sz="1500" dirty="0">
                <a:solidFill>
                  <a:srgbClr val="000000"/>
                </a:solidFill>
                <a:latin typeface="Comic Sans MS" panose="030F0702030302020204" pitchFamily="66" charset="0"/>
              </a:rPr>
              <a:t>Eyes at front		Sharp claws</a:t>
            </a:r>
          </a:p>
          <a:p>
            <a:pPr algn="ctr" eaLnBrk="0" fontAlgn="base" hangingPunct="0">
              <a:spcBef>
                <a:spcPct val="0"/>
              </a:spcBef>
              <a:spcAft>
                <a:spcPct val="0"/>
              </a:spcAft>
            </a:pPr>
            <a:endParaRPr lang="en-GB" sz="1500" dirty="0">
              <a:solidFill>
                <a:srgbClr val="000000"/>
              </a:solidFill>
              <a:latin typeface="Comic Sans MS" panose="030F0702030302020204" pitchFamily="66" charset="0"/>
            </a:endParaRPr>
          </a:p>
          <a:p>
            <a:pPr algn="ctr" eaLnBrk="0" fontAlgn="base" hangingPunct="0">
              <a:spcBef>
                <a:spcPct val="0"/>
              </a:spcBef>
              <a:spcAft>
                <a:spcPct val="0"/>
              </a:spcAft>
            </a:pPr>
            <a:r>
              <a:rPr lang="en-GB" sz="1500" dirty="0">
                <a:solidFill>
                  <a:srgbClr val="000000"/>
                </a:solidFill>
                <a:latin typeface="Comic Sans MS" panose="030F0702030302020204" pitchFamily="66" charset="0"/>
              </a:rPr>
              <a:t>Horns			Good hearing </a:t>
            </a:r>
          </a:p>
          <a:p>
            <a:pPr algn="ctr" eaLnBrk="0" fontAlgn="base" hangingPunct="0">
              <a:spcBef>
                <a:spcPct val="0"/>
              </a:spcBef>
              <a:spcAft>
                <a:spcPct val="0"/>
              </a:spcAft>
            </a:pPr>
            <a:endParaRPr lang="en-GB" sz="1500" dirty="0">
              <a:solidFill>
                <a:srgbClr val="000000"/>
              </a:solidFill>
              <a:latin typeface="Comic Sans MS" panose="030F0702030302020204" pitchFamily="66" charset="0"/>
            </a:endParaRPr>
          </a:p>
          <a:p>
            <a:pPr algn="ctr" eaLnBrk="0" fontAlgn="base" hangingPunct="0">
              <a:spcBef>
                <a:spcPct val="0"/>
              </a:spcBef>
              <a:spcAft>
                <a:spcPct val="0"/>
              </a:spcAft>
            </a:pPr>
            <a:r>
              <a:rPr lang="en-GB" sz="1500" dirty="0">
                <a:solidFill>
                  <a:srgbClr val="000000"/>
                </a:solidFill>
                <a:latin typeface="Comic Sans MS" panose="030F0702030302020204" pitchFamily="66" charset="0"/>
              </a:rPr>
              <a:t>live in herds</a:t>
            </a:r>
          </a:p>
          <a:p>
            <a:pPr algn="ctr" eaLnBrk="0" fontAlgn="base" hangingPunct="0">
              <a:spcBef>
                <a:spcPct val="0"/>
              </a:spcBef>
              <a:spcAft>
                <a:spcPct val="0"/>
              </a:spcAft>
            </a:pPr>
            <a:endParaRPr lang="en-GB" sz="1500" dirty="0">
              <a:solidFill>
                <a:srgbClr val="000000"/>
              </a:solidFill>
              <a:latin typeface="Comic Sans MS" panose="030F0702030302020204" pitchFamily="66" charset="0"/>
            </a:endParaRPr>
          </a:p>
          <a:p>
            <a:pPr algn="ctr" eaLnBrk="0" fontAlgn="base" hangingPunct="0">
              <a:spcBef>
                <a:spcPct val="0"/>
              </a:spcBef>
              <a:spcAft>
                <a:spcPct val="0"/>
              </a:spcAft>
            </a:pPr>
            <a:r>
              <a:rPr lang="en-GB" sz="1500" dirty="0">
                <a:solidFill>
                  <a:srgbClr val="000000"/>
                </a:solidFill>
                <a:latin typeface="Comic Sans MS" panose="030F0702030302020204" pitchFamily="66" charset="0"/>
              </a:rPr>
              <a:t>eyes at side of head </a:t>
            </a:r>
          </a:p>
          <a:p>
            <a:pPr algn="ctr" eaLnBrk="0" fontAlgn="base" hangingPunct="0">
              <a:spcBef>
                <a:spcPct val="0"/>
              </a:spcBef>
              <a:spcAft>
                <a:spcPct val="0"/>
              </a:spcAft>
            </a:pPr>
            <a:r>
              <a:rPr lang="en-GB" sz="1500" dirty="0">
                <a:solidFill>
                  <a:srgbClr val="000000"/>
                </a:solidFill>
                <a:latin typeface="Comic Sans MS" panose="030F0702030302020204" pitchFamily="66" charset="0"/>
              </a:rPr>
              <a:t>   </a:t>
            </a:r>
          </a:p>
          <a:p>
            <a:pPr eaLnBrk="0" fontAlgn="base" hangingPunct="0">
              <a:spcBef>
                <a:spcPct val="0"/>
              </a:spcBef>
              <a:spcAft>
                <a:spcPct val="0"/>
              </a:spcAft>
            </a:pPr>
            <a:r>
              <a:rPr lang="en-GB" sz="1500" dirty="0">
                <a:solidFill>
                  <a:srgbClr val="000000"/>
                </a:solidFill>
                <a:latin typeface="Comic Sans MS" panose="030F0702030302020204" pitchFamily="66" charset="0"/>
              </a:rPr>
              <a:t>fast runn</a:t>
            </a:r>
            <a:r>
              <a:rPr lang="en-GB" sz="1500" dirty="0">
                <a:solidFill>
                  <a:srgbClr val="000000"/>
                </a:solidFill>
              </a:rPr>
              <a:t>ers                      </a:t>
            </a:r>
            <a:r>
              <a:rPr lang="en-GB" sz="1500" dirty="0">
                <a:solidFill>
                  <a:srgbClr val="000000"/>
                </a:solidFill>
                <a:latin typeface="Comic Sans MS" panose="030F0702030302020204" pitchFamily="66" charset="0"/>
              </a:rPr>
              <a:t>stings                Sharp teeth</a:t>
            </a:r>
          </a:p>
          <a:p>
            <a:pPr eaLnBrk="0" fontAlgn="base" hangingPunct="0">
              <a:spcBef>
                <a:spcPct val="0"/>
              </a:spcBef>
              <a:spcAft>
                <a:spcPct val="0"/>
              </a:spcAft>
            </a:pPr>
            <a:endParaRPr lang="en-GB" sz="1500" dirty="0">
              <a:solidFill>
                <a:srgbClr val="000000"/>
              </a:solidFill>
              <a:latin typeface="Comic Sans MS" panose="030F0702030302020204" pitchFamily="66" charset="0"/>
            </a:endParaRPr>
          </a:p>
          <a:p>
            <a:pPr eaLnBrk="0" fontAlgn="base" hangingPunct="0">
              <a:spcBef>
                <a:spcPct val="0"/>
              </a:spcBef>
              <a:spcAft>
                <a:spcPct val="0"/>
              </a:spcAft>
            </a:pPr>
            <a:endParaRPr lang="en-GB" sz="1500" dirty="0">
              <a:solidFill>
                <a:srgbClr val="000000"/>
              </a:solidFill>
              <a:latin typeface="Comic Sans MS" panose="030F0702030302020204" pitchFamily="66" charset="0"/>
            </a:endParaRPr>
          </a:p>
          <a:p>
            <a:pPr algn="ctr" eaLnBrk="0" fontAlgn="base" hangingPunct="0">
              <a:spcBef>
                <a:spcPct val="0"/>
              </a:spcBef>
              <a:spcAft>
                <a:spcPct val="0"/>
              </a:spcAft>
            </a:pPr>
            <a:r>
              <a:rPr lang="en-GB" sz="1500" dirty="0">
                <a:solidFill>
                  <a:srgbClr val="000000"/>
                </a:solidFill>
                <a:latin typeface="Comic Sans MS" panose="030F0702030302020204" pitchFamily="66" charset="0"/>
              </a:rPr>
              <a:t>Camouflage                    </a:t>
            </a:r>
            <a:r>
              <a:rPr lang="en-GB" sz="1500" dirty="0">
                <a:solidFill>
                  <a:srgbClr val="000000"/>
                </a:solidFill>
              </a:rPr>
              <a:t>			          </a:t>
            </a:r>
          </a:p>
          <a:p>
            <a:pPr algn="ctr" eaLnBrk="0" fontAlgn="base" hangingPunct="0">
              <a:spcBef>
                <a:spcPct val="0"/>
              </a:spcBef>
              <a:spcAft>
                <a:spcPct val="0"/>
              </a:spcAft>
            </a:pPr>
            <a:endParaRPr lang="en-GB" sz="1500" dirty="0">
              <a:solidFill>
                <a:srgbClr val="000000"/>
              </a:solidFill>
            </a:endParaRPr>
          </a:p>
          <a:p>
            <a:pPr algn="ctr" eaLnBrk="0" fontAlgn="base" hangingPunct="0">
              <a:spcBef>
                <a:spcPct val="0"/>
              </a:spcBef>
              <a:spcAft>
                <a:spcPct val="0"/>
              </a:spcAft>
            </a:pPr>
            <a:endParaRPr lang="en-GB" sz="1500" dirty="0">
              <a:solidFill>
                <a:srgbClr val="00FFFF"/>
              </a:solidFill>
            </a:endParaRPr>
          </a:p>
          <a:p>
            <a:pPr algn="ctr" eaLnBrk="0" fontAlgn="base" hangingPunct="0">
              <a:spcBef>
                <a:spcPct val="0"/>
              </a:spcBef>
              <a:spcAft>
                <a:spcPct val="0"/>
              </a:spcAft>
            </a:pPr>
            <a:endParaRPr lang="en-GB" sz="1500" dirty="0">
              <a:solidFill>
                <a:srgbClr val="00FFFF"/>
              </a:solidFill>
            </a:endParaRPr>
          </a:p>
          <a:p>
            <a:pPr algn="ctr" eaLnBrk="0" fontAlgn="base" hangingPunct="0">
              <a:spcBef>
                <a:spcPct val="0"/>
              </a:spcBef>
              <a:spcAft>
                <a:spcPct val="0"/>
              </a:spcAft>
            </a:pPr>
            <a:endParaRPr lang="en-GB" sz="1500" dirty="0">
              <a:solidFill>
                <a:srgbClr val="00FFFF"/>
              </a:solidFill>
            </a:endParaRPr>
          </a:p>
          <a:p>
            <a:pPr algn="ctr" eaLnBrk="0" fontAlgn="base" hangingPunct="0">
              <a:spcBef>
                <a:spcPct val="0"/>
              </a:spcBef>
              <a:spcAft>
                <a:spcPct val="0"/>
              </a:spcAft>
            </a:pPr>
            <a:endParaRPr lang="en-GB" sz="1500" dirty="0">
              <a:solidFill>
                <a:srgbClr val="00FFFF"/>
              </a:solidFill>
            </a:endParaRPr>
          </a:p>
        </p:txBody>
      </p:sp>
      <p:pic>
        <p:nvPicPr>
          <p:cNvPr id="2" name="Audio 1">
            <a:hlinkClick r:id="" action="ppaction://media"/>
            <a:extLst>
              <a:ext uri="{FF2B5EF4-FFF2-40B4-BE49-F238E27FC236}">
                <a16:creationId xmlns:a16="http://schemas.microsoft.com/office/drawing/2014/main" id="{2DEE7658-4D6C-4931-A9D2-FE1E71E173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45883853"/>
      </p:ext>
    </p:extLst>
  </p:cSld>
  <p:clrMapOvr>
    <a:masterClrMapping/>
  </p:clrMapOvr>
  <mc:AlternateContent xmlns:mc="http://schemas.openxmlformats.org/markup-compatibility/2006">
    <mc:Choice xmlns:p14="http://schemas.microsoft.com/office/powerpoint/2010/main" Requires="p14">
      <p:transition spd="slow" p14:dur="2000" advTm="33337"/>
    </mc:Choice>
    <mc:Fallback>
      <p:transition spd="slow" advTm="33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1548561" y="1125008"/>
            <a:ext cx="5904310" cy="923330"/>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GB" sz="2700" dirty="0">
                <a:solidFill>
                  <a:srgbClr val="002060"/>
                </a:solidFill>
                <a:latin typeface="Comic Sans MS" panose="030F0702030302020204" pitchFamily="66" charset="0"/>
              </a:rPr>
              <a:t>Sort these features into predators / prey / both</a:t>
            </a:r>
          </a:p>
        </p:txBody>
      </p:sp>
      <p:sp>
        <p:nvSpPr>
          <p:cNvPr id="7171" name="TextBox 3"/>
          <p:cNvSpPr txBox="1">
            <a:spLocks noChangeArrowheads="1"/>
          </p:cNvSpPr>
          <p:nvPr/>
        </p:nvSpPr>
        <p:spPr bwMode="auto">
          <a:xfrm>
            <a:off x="1550195" y="2025254"/>
            <a:ext cx="5904310" cy="3554819"/>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GB" sz="1500" b="1" u="sng" dirty="0">
                <a:solidFill>
                  <a:srgbClr val="000000"/>
                </a:solidFill>
                <a:latin typeface="Comic Sans MS" panose="030F0702030302020204" pitchFamily="66" charset="0"/>
              </a:rPr>
              <a:t>Predator</a:t>
            </a:r>
            <a:r>
              <a:rPr lang="en-GB" sz="1500" dirty="0">
                <a:solidFill>
                  <a:srgbClr val="000000"/>
                </a:solidFill>
                <a:latin typeface="Comic Sans MS" panose="030F0702030302020204" pitchFamily="66" charset="0"/>
              </a:rPr>
              <a:t>		</a:t>
            </a:r>
            <a:r>
              <a:rPr lang="en-GB" sz="1500" b="1" u="sng" dirty="0">
                <a:solidFill>
                  <a:srgbClr val="000000"/>
                </a:solidFill>
                <a:latin typeface="Comic Sans MS" panose="030F0702030302020204" pitchFamily="66" charset="0"/>
              </a:rPr>
              <a:t>Both</a:t>
            </a:r>
            <a:r>
              <a:rPr lang="en-GB" sz="1500" dirty="0">
                <a:solidFill>
                  <a:srgbClr val="000000"/>
                </a:solidFill>
                <a:latin typeface="Comic Sans MS" panose="030F0702030302020204" pitchFamily="66" charset="0"/>
              </a:rPr>
              <a:t>		</a:t>
            </a:r>
            <a:r>
              <a:rPr lang="en-GB" sz="1500" b="1" u="sng" dirty="0">
                <a:solidFill>
                  <a:srgbClr val="000000"/>
                </a:solidFill>
                <a:latin typeface="Comic Sans MS" panose="030F0702030302020204" pitchFamily="66" charset="0"/>
              </a:rPr>
              <a:t>Prey</a:t>
            </a:r>
          </a:p>
          <a:p>
            <a:pPr eaLnBrk="0" hangingPunct="0"/>
            <a:r>
              <a:rPr lang="en-GB" sz="1500" dirty="0">
                <a:solidFill>
                  <a:srgbClr val="000000"/>
                </a:solidFill>
                <a:latin typeface="Comic Sans MS" panose="030F0702030302020204" pitchFamily="66" charset="0"/>
              </a:rPr>
              <a:t>Eyes at front	 fast runn</a:t>
            </a:r>
            <a:r>
              <a:rPr lang="en-GB" sz="1500" dirty="0">
                <a:solidFill>
                  <a:srgbClr val="000000"/>
                </a:solidFill>
              </a:rPr>
              <a:t>ers </a:t>
            </a:r>
            <a:r>
              <a:rPr lang="en-GB" sz="1500" dirty="0">
                <a:solidFill>
                  <a:srgbClr val="000000"/>
                </a:solidFill>
                <a:latin typeface="Comic Sans MS" panose="030F0702030302020204" pitchFamily="66" charset="0"/>
              </a:rPr>
              <a:t>	Horns 	</a:t>
            </a:r>
          </a:p>
          <a:p>
            <a:pPr eaLnBrk="0" hangingPunct="0"/>
            <a:r>
              <a:rPr lang="en-GB" sz="1500" dirty="0">
                <a:solidFill>
                  <a:srgbClr val="000000"/>
                </a:solidFill>
                <a:latin typeface="Comic Sans MS" panose="030F0702030302020204" pitchFamily="66" charset="0"/>
              </a:rPr>
              <a:t>Sharp claws	 sting		Good hearing </a:t>
            </a:r>
          </a:p>
          <a:p>
            <a:pPr eaLnBrk="0" hangingPunct="0"/>
            <a:r>
              <a:rPr lang="en-GB" sz="1500" dirty="0">
                <a:solidFill>
                  <a:srgbClr val="000000"/>
                </a:solidFill>
                <a:latin typeface="Comic Sans MS" panose="030F0702030302020204" pitchFamily="66" charset="0"/>
              </a:rPr>
              <a:t>Sharp teeth             Camouflage               live in herds</a:t>
            </a:r>
          </a:p>
          <a:p>
            <a:pPr algn="ctr" eaLnBrk="0" hangingPunct="0"/>
            <a:r>
              <a:rPr lang="en-GB" sz="1500" dirty="0">
                <a:solidFill>
                  <a:srgbClr val="000000"/>
                </a:solidFill>
                <a:latin typeface="Comic Sans MS" panose="030F0702030302020204" pitchFamily="66" charset="0"/>
              </a:rPr>
              <a:t>	                                          eyes at side of head </a:t>
            </a:r>
          </a:p>
          <a:p>
            <a:pPr algn="ctr" eaLnBrk="0" fontAlgn="base" hangingPunct="0">
              <a:spcBef>
                <a:spcPct val="0"/>
              </a:spcBef>
              <a:spcAft>
                <a:spcPct val="0"/>
              </a:spcAft>
            </a:pPr>
            <a:endParaRPr lang="en-GB" sz="1500" dirty="0">
              <a:solidFill>
                <a:srgbClr val="000000"/>
              </a:solidFill>
              <a:latin typeface="Comic Sans MS" panose="030F0702030302020204" pitchFamily="66" charset="0"/>
            </a:endParaRPr>
          </a:p>
          <a:p>
            <a:pPr algn="ctr" eaLnBrk="0" fontAlgn="base" hangingPunct="0">
              <a:spcBef>
                <a:spcPct val="0"/>
              </a:spcBef>
              <a:spcAft>
                <a:spcPct val="0"/>
              </a:spcAft>
            </a:pPr>
            <a:r>
              <a:rPr lang="en-GB" sz="1500" dirty="0">
                <a:solidFill>
                  <a:srgbClr val="000000"/>
                </a:solidFill>
                <a:latin typeface="Comic Sans MS" panose="030F0702030302020204" pitchFamily="66" charset="0"/>
              </a:rPr>
              <a:t>   </a:t>
            </a:r>
          </a:p>
          <a:p>
            <a:pPr eaLnBrk="0" fontAlgn="base" hangingPunct="0">
              <a:spcBef>
                <a:spcPct val="0"/>
              </a:spcBef>
              <a:spcAft>
                <a:spcPct val="0"/>
              </a:spcAft>
            </a:pPr>
            <a:endParaRPr lang="en-GB" sz="1500" dirty="0">
              <a:solidFill>
                <a:srgbClr val="000000"/>
              </a:solidFill>
              <a:latin typeface="Comic Sans MS" panose="030F0702030302020204" pitchFamily="66" charset="0"/>
            </a:endParaRPr>
          </a:p>
          <a:p>
            <a:pPr eaLnBrk="0" fontAlgn="base" hangingPunct="0">
              <a:spcBef>
                <a:spcPct val="0"/>
              </a:spcBef>
              <a:spcAft>
                <a:spcPct val="0"/>
              </a:spcAft>
            </a:pPr>
            <a:endParaRPr lang="en-GB" sz="1500" dirty="0">
              <a:solidFill>
                <a:srgbClr val="000000"/>
              </a:solidFill>
              <a:latin typeface="Comic Sans MS" panose="030F0702030302020204" pitchFamily="66" charset="0"/>
            </a:endParaRPr>
          </a:p>
          <a:p>
            <a:pPr algn="ctr" eaLnBrk="0" fontAlgn="base" hangingPunct="0">
              <a:spcBef>
                <a:spcPct val="0"/>
              </a:spcBef>
              <a:spcAft>
                <a:spcPct val="0"/>
              </a:spcAft>
            </a:pPr>
            <a:r>
              <a:rPr lang="en-GB" sz="1500" dirty="0">
                <a:solidFill>
                  <a:srgbClr val="000000"/>
                </a:solidFill>
              </a:rPr>
              <a:t>			          </a:t>
            </a:r>
          </a:p>
          <a:p>
            <a:pPr algn="ctr" eaLnBrk="0" fontAlgn="base" hangingPunct="0">
              <a:spcBef>
                <a:spcPct val="0"/>
              </a:spcBef>
              <a:spcAft>
                <a:spcPct val="0"/>
              </a:spcAft>
            </a:pPr>
            <a:endParaRPr lang="en-GB" sz="1500" dirty="0">
              <a:solidFill>
                <a:srgbClr val="000000"/>
              </a:solidFill>
            </a:endParaRPr>
          </a:p>
          <a:p>
            <a:pPr algn="ctr" eaLnBrk="0" fontAlgn="base" hangingPunct="0">
              <a:spcBef>
                <a:spcPct val="0"/>
              </a:spcBef>
              <a:spcAft>
                <a:spcPct val="0"/>
              </a:spcAft>
            </a:pPr>
            <a:endParaRPr lang="en-GB" sz="1500" dirty="0">
              <a:solidFill>
                <a:srgbClr val="00FFFF"/>
              </a:solidFill>
            </a:endParaRPr>
          </a:p>
          <a:p>
            <a:pPr algn="ctr" eaLnBrk="0" fontAlgn="base" hangingPunct="0">
              <a:spcBef>
                <a:spcPct val="0"/>
              </a:spcBef>
              <a:spcAft>
                <a:spcPct val="0"/>
              </a:spcAft>
            </a:pPr>
            <a:endParaRPr lang="en-GB" sz="1500" dirty="0">
              <a:solidFill>
                <a:srgbClr val="00FFFF"/>
              </a:solidFill>
            </a:endParaRPr>
          </a:p>
          <a:p>
            <a:pPr algn="ctr" eaLnBrk="0" fontAlgn="base" hangingPunct="0">
              <a:spcBef>
                <a:spcPct val="0"/>
              </a:spcBef>
              <a:spcAft>
                <a:spcPct val="0"/>
              </a:spcAft>
            </a:pPr>
            <a:endParaRPr lang="en-GB" sz="1500" dirty="0">
              <a:solidFill>
                <a:srgbClr val="00FFFF"/>
              </a:solidFill>
            </a:endParaRPr>
          </a:p>
          <a:p>
            <a:pPr algn="ctr" eaLnBrk="0" fontAlgn="base" hangingPunct="0">
              <a:spcBef>
                <a:spcPct val="0"/>
              </a:spcBef>
              <a:spcAft>
                <a:spcPct val="0"/>
              </a:spcAft>
            </a:pPr>
            <a:endParaRPr lang="en-GB" sz="1500" dirty="0">
              <a:solidFill>
                <a:srgbClr val="00FFFF"/>
              </a:solidFill>
            </a:endParaRPr>
          </a:p>
        </p:txBody>
      </p:sp>
      <p:pic>
        <p:nvPicPr>
          <p:cNvPr id="2" name="Audio 1">
            <a:hlinkClick r:id="" action="ppaction://media"/>
            <a:extLst>
              <a:ext uri="{FF2B5EF4-FFF2-40B4-BE49-F238E27FC236}">
                <a16:creationId xmlns:a16="http://schemas.microsoft.com/office/drawing/2014/main" id="{783CAC6A-ED01-4DF7-A7BB-7FCA7A0267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83248319"/>
      </p:ext>
    </p:extLst>
  </p:cSld>
  <p:clrMapOvr>
    <a:masterClrMapping/>
  </p:clrMapOvr>
  <mc:AlternateContent xmlns:mc="http://schemas.openxmlformats.org/markup-compatibility/2006">
    <mc:Choice xmlns:p14="http://schemas.microsoft.com/office/powerpoint/2010/main" Requires="p14">
      <p:transition spd="slow" p14:dur="2000" advTm="89354"/>
    </mc:Choice>
    <mc:Fallback>
      <p:transition spd="slow" advTm="89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721644" y="1446611"/>
            <a:ext cx="4887516" cy="411956"/>
          </a:xfrm>
        </p:spPr>
        <p:txBody>
          <a:bodyPr>
            <a:normAutofit fontScale="90000"/>
          </a:bodyPr>
          <a:lstStyle/>
          <a:p>
            <a:pPr eaLnBrk="1" hangingPunct="1"/>
            <a:r>
              <a:rPr lang="en-GB"/>
              <a:t>Predator or Prey</a:t>
            </a:r>
          </a:p>
        </p:txBody>
      </p:sp>
      <p:pic>
        <p:nvPicPr>
          <p:cNvPr id="9219" name="Content Placeholder 3" descr="cheetah.bmp"/>
          <p:cNvPicPr>
            <a:picLocks noGrp="1" noChangeAspect="1"/>
          </p:cNvPicPr>
          <p:nvPr>
            <p:ph idx="1"/>
          </p:nvPr>
        </p:nvPicPr>
        <p:blipFill>
          <a:blip r:embed="rId4" cstate="print"/>
          <a:srcRect/>
          <a:stretch>
            <a:fillRect/>
          </a:stretch>
        </p:blipFill>
        <p:spPr bwMode="auto">
          <a:xfrm>
            <a:off x="2692005" y="2346723"/>
            <a:ext cx="3530203" cy="2644378"/>
          </a:xfrm>
          <a:noFill/>
          <a:ln>
            <a:miter lim="800000"/>
            <a:headEnd/>
            <a:tailEnd/>
          </a:ln>
        </p:spPr>
      </p:pic>
      <p:pic>
        <p:nvPicPr>
          <p:cNvPr id="2" name="Audio 1">
            <a:hlinkClick r:id="" action="ppaction://media"/>
            <a:extLst>
              <a:ext uri="{FF2B5EF4-FFF2-40B4-BE49-F238E27FC236}">
                <a16:creationId xmlns:a16="http://schemas.microsoft.com/office/drawing/2014/main" id="{A9D512BE-7801-45ED-90D6-A179BFB841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55195216"/>
      </p:ext>
    </p:extLst>
  </p:cSld>
  <p:clrMapOvr>
    <a:masterClrMapping/>
  </p:clrMapOvr>
  <mc:AlternateContent xmlns:mc="http://schemas.openxmlformats.org/markup-compatibility/2006">
    <mc:Choice xmlns:p14="http://schemas.microsoft.com/office/powerpoint/2010/main" Requires="p14">
      <p:transition spd="slow" p14:dur="2000" advTm="8707"/>
    </mc:Choice>
    <mc:Fallback>
      <p:transition spd="slow" advTm="8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721644" y="1446611"/>
            <a:ext cx="4887516" cy="411956"/>
          </a:xfrm>
        </p:spPr>
        <p:txBody>
          <a:bodyPr>
            <a:normAutofit fontScale="90000"/>
          </a:bodyPr>
          <a:lstStyle/>
          <a:p>
            <a:pPr eaLnBrk="1" hangingPunct="1"/>
            <a:r>
              <a:rPr lang="en-GB"/>
              <a:t>Predator or Prey</a:t>
            </a:r>
          </a:p>
        </p:txBody>
      </p:sp>
      <p:pic>
        <p:nvPicPr>
          <p:cNvPr id="10243" name="Content Placeholder 3" descr="eagle.bmp"/>
          <p:cNvPicPr>
            <a:picLocks noGrp="1" noChangeAspect="1"/>
          </p:cNvPicPr>
          <p:nvPr>
            <p:ph idx="1"/>
          </p:nvPr>
        </p:nvPicPr>
        <p:blipFill>
          <a:blip r:embed="rId4" cstate="print"/>
          <a:srcRect/>
          <a:stretch>
            <a:fillRect/>
          </a:stretch>
        </p:blipFill>
        <p:spPr bwMode="auto">
          <a:xfrm>
            <a:off x="2563417" y="2250281"/>
            <a:ext cx="4420790" cy="3311129"/>
          </a:xfrm>
          <a:noFill/>
          <a:ln>
            <a:miter lim="800000"/>
            <a:headEnd/>
            <a:tailEnd/>
          </a:ln>
        </p:spPr>
      </p:pic>
      <p:pic>
        <p:nvPicPr>
          <p:cNvPr id="2" name="Audio 1">
            <a:hlinkClick r:id="" action="ppaction://media"/>
            <a:extLst>
              <a:ext uri="{FF2B5EF4-FFF2-40B4-BE49-F238E27FC236}">
                <a16:creationId xmlns:a16="http://schemas.microsoft.com/office/drawing/2014/main" id="{651C45D6-9197-41C6-8C27-2FD5CEC778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7914372"/>
      </p:ext>
    </p:extLst>
  </p:cSld>
  <p:clrMapOvr>
    <a:masterClrMapping/>
  </p:clrMapOvr>
  <mc:AlternateContent xmlns:mc="http://schemas.openxmlformats.org/markup-compatibility/2006">
    <mc:Choice xmlns:p14="http://schemas.microsoft.com/office/powerpoint/2010/main" Requires="p14">
      <p:transition spd="slow" p14:dur="2000" advTm="6611"/>
    </mc:Choice>
    <mc:Fallback>
      <p:transition spd="slow" advTm="6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 Question</a:t>
            </a:r>
          </a:p>
        </p:txBody>
      </p:sp>
      <p:sp>
        <p:nvSpPr>
          <p:cNvPr id="3" name="Content Placeholder 2"/>
          <p:cNvSpPr>
            <a:spLocks noGrp="1"/>
          </p:cNvSpPr>
          <p:nvPr>
            <p:ph idx="1"/>
          </p:nvPr>
        </p:nvSpPr>
        <p:spPr/>
        <p:txBody>
          <a:bodyPr/>
          <a:lstStyle/>
          <a:p>
            <a:r>
              <a:rPr lang="en-GB" dirty="0"/>
              <a:t>Plants and animals have become adapted in many different ways to reduce the risk of being eaten by predators.</a:t>
            </a:r>
          </a:p>
          <a:p>
            <a:endParaRPr lang="en-GB" dirty="0"/>
          </a:p>
          <a:p>
            <a:r>
              <a:rPr lang="en-GB" dirty="0"/>
              <a:t>Describe these adaptations.</a:t>
            </a:r>
          </a:p>
          <a:p>
            <a:endParaRPr lang="en-GB" dirty="0"/>
          </a:p>
          <a:p>
            <a:r>
              <a:rPr lang="en-GB" dirty="0"/>
              <a:t>Give examples of animals and plants adapted in the ways you describe.</a:t>
            </a:r>
          </a:p>
        </p:txBody>
      </p:sp>
      <p:pic>
        <p:nvPicPr>
          <p:cNvPr id="4" name="Audio 3">
            <a:hlinkClick r:id="" action="ppaction://media"/>
            <a:extLst>
              <a:ext uri="{FF2B5EF4-FFF2-40B4-BE49-F238E27FC236}">
                <a16:creationId xmlns:a16="http://schemas.microsoft.com/office/drawing/2014/main" id="{5EE454D3-BBF6-4BA1-9AE1-3E52798CF8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7501106"/>
      </p:ext>
    </p:extLst>
  </p:cSld>
  <p:clrMapOvr>
    <a:masterClrMapping/>
  </p:clrMapOvr>
  <mc:AlternateContent xmlns:mc="http://schemas.openxmlformats.org/markup-compatibility/2006">
    <mc:Choice xmlns:p14="http://schemas.microsoft.com/office/powerpoint/2010/main" Requires="p14">
      <p:transition spd="slow" p14:dur="2000" advTm="141132"/>
    </mc:Choice>
    <mc:Fallback>
      <p:transition spd="slow" advTm="14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721644" y="1446611"/>
            <a:ext cx="4887516" cy="411956"/>
          </a:xfrm>
        </p:spPr>
        <p:txBody>
          <a:bodyPr>
            <a:normAutofit fontScale="90000"/>
          </a:bodyPr>
          <a:lstStyle/>
          <a:p>
            <a:pPr eaLnBrk="1" hangingPunct="1"/>
            <a:r>
              <a:rPr lang="en-GB"/>
              <a:t>Predator or Prey</a:t>
            </a:r>
          </a:p>
        </p:txBody>
      </p:sp>
      <p:pic>
        <p:nvPicPr>
          <p:cNvPr id="11267" name="Content Placeholder 3" descr="meercats.jpg"/>
          <p:cNvPicPr>
            <a:picLocks noGrp="1" noChangeAspect="1"/>
          </p:cNvPicPr>
          <p:nvPr>
            <p:ph idx="1"/>
          </p:nvPr>
        </p:nvPicPr>
        <p:blipFill>
          <a:blip r:embed="rId4" cstate="print"/>
          <a:srcRect/>
          <a:stretch>
            <a:fillRect/>
          </a:stretch>
        </p:blipFill>
        <p:spPr bwMode="auto">
          <a:xfrm>
            <a:off x="3028950" y="2009775"/>
            <a:ext cx="3139679" cy="3652838"/>
          </a:xfrm>
          <a:noFill/>
          <a:ln>
            <a:miter lim="800000"/>
            <a:headEnd/>
            <a:tailEnd/>
          </a:ln>
        </p:spPr>
      </p:pic>
      <p:pic>
        <p:nvPicPr>
          <p:cNvPr id="2" name="Audio 1">
            <a:hlinkClick r:id="" action="ppaction://media"/>
            <a:extLst>
              <a:ext uri="{FF2B5EF4-FFF2-40B4-BE49-F238E27FC236}">
                <a16:creationId xmlns:a16="http://schemas.microsoft.com/office/drawing/2014/main" id="{E9B70759-29E5-4C34-9862-25459438F5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8790515"/>
      </p:ext>
    </p:extLst>
  </p:cSld>
  <p:clrMapOvr>
    <a:masterClrMapping/>
  </p:clrMapOvr>
  <mc:AlternateContent xmlns:mc="http://schemas.openxmlformats.org/markup-compatibility/2006">
    <mc:Choice xmlns:p14="http://schemas.microsoft.com/office/powerpoint/2010/main" Requires="p14">
      <p:transition spd="slow" p14:dur="2000" advTm="23691"/>
    </mc:Choice>
    <mc:Fallback>
      <p:transition spd="slow" advTm="23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721644" y="1446611"/>
            <a:ext cx="4887516" cy="411956"/>
          </a:xfrm>
        </p:spPr>
        <p:txBody>
          <a:bodyPr>
            <a:normAutofit fontScale="90000"/>
          </a:bodyPr>
          <a:lstStyle/>
          <a:p>
            <a:pPr eaLnBrk="1" hangingPunct="1"/>
            <a:r>
              <a:rPr lang="en-GB"/>
              <a:t>Predator or Prey</a:t>
            </a:r>
          </a:p>
        </p:txBody>
      </p:sp>
      <p:pic>
        <p:nvPicPr>
          <p:cNvPr id="12291" name="Content Placeholder 3" descr="zebra.bmp"/>
          <p:cNvPicPr>
            <a:picLocks noGrp="1" noChangeAspect="1"/>
          </p:cNvPicPr>
          <p:nvPr>
            <p:ph idx="1"/>
          </p:nvPr>
        </p:nvPicPr>
        <p:blipFill>
          <a:blip r:embed="rId4" cstate="print"/>
          <a:srcRect/>
          <a:stretch>
            <a:fillRect/>
          </a:stretch>
        </p:blipFill>
        <p:spPr bwMode="auto">
          <a:xfrm>
            <a:off x="2257426" y="2020491"/>
            <a:ext cx="5079206" cy="3805238"/>
          </a:xfrm>
          <a:noFill/>
          <a:ln>
            <a:miter lim="800000"/>
            <a:headEnd/>
            <a:tailEnd/>
          </a:ln>
        </p:spPr>
      </p:pic>
      <p:pic>
        <p:nvPicPr>
          <p:cNvPr id="2" name="Audio 1">
            <a:hlinkClick r:id="" action="ppaction://media"/>
            <a:extLst>
              <a:ext uri="{FF2B5EF4-FFF2-40B4-BE49-F238E27FC236}">
                <a16:creationId xmlns:a16="http://schemas.microsoft.com/office/drawing/2014/main" id="{D9D900C8-83A5-4858-AE16-245637E6CF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96432289"/>
      </p:ext>
    </p:extLst>
  </p:cSld>
  <p:clrMapOvr>
    <a:masterClrMapping/>
  </p:clrMapOvr>
  <mc:AlternateContent xmlns:mc="http://schemas.openxmlformats.org/markup-compatibility/2006">
    <mc:Choice xmlns:p14="http://schemas.microsoft.com/office/powerpoint/2010/main" Requires="p14">
      <p:transition spd="slow" p14:dur="2000" advTm="13406"/>
    </mc:Choice>
    <mc:Fallback>
      <p:transition spd="slow" advTm="13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721644" y="1446611"/>
            <a:ext cx="4887516" cy="411956"/>
          </a:xfrm>
        </p:spPr>
        <p:txBody>
          <a:bodyPr>
            <a:normAutofit fontScale="90000"/>
          </a:bodyPr>
          <a:lstStyle/>
          <a:p>
            <a:pPr eaLnBrk="1" hangingPunct="1"/>
            <a:r>
              <a:rPr lang="en-GB"/>
              <a:t>Predator or Prey</a:t>
            </a:r>
          </a:p>
        </p:txBody>
      </p:sp>
      <p:pic>
        <p:nvPicPr>
          <p:cNvPr id="13315" name="Content Placeholder 3" descr="shark.jpg"/>
          <p:cNvPicPr>
            <a:picLocks noGrp="1" noChangeAspect="1"/>
          </p:cNvPicPr>
          <p:nvPr>
            <p:ph idx="1"/>
          </p:nvPr>
        </p:nvPicPr>
        <p:blipFill>
          <a:blip r:embed="rId4" cstate="print"/>
          <a:srcRect/>
          <a:stretch>
            <a:fillRect/>
          </a:stretch>
        </p:blipFill>
        <p:spPr bwMode="auto">
          <a:xfrm>
            <a:off x="1587105" y="1918099"/>
            <a:ext cx="5760244" cy="3544490"/>
          </a:xfrm>
          <a:noFill/>
          <a:ln>
            <a:miter lim="800000"/>
            <a:headEnd/>
            <a:tailEnd/>
          </a:ln>
        </p:spPr>
      </p:pic>
      <p:pic>
        <p:nvPicPr>
          <p:cNvPr id="2" name="Audio 1">
            <a:hlinkClick r:id="" action="ppaction://media"/>
            <a:extLst>
              <a:ext uri="{FF2B5EF4-FFF2-40B4-BE49-F238E27FC236}">
                <a16:creationId xmlns:a16="http://schemas.microsoft.com/office/drawing/2014/main" id="{A335A668-FADA-434E-AB3B-D3DC01F170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32553519"/>
      </p:ext>
    </p:extLst>
  </p:cSld>
  <p:clrMapOvr>
    <a:masterClrMapping/>
  </p:clrMapOvr>
  <mc:AlternateContent xmlns:mc="http://schemas.openxmlformats.org/markup-compatibility/2006">
    <mc:Choice xmlns:p14="http://schemas.microsoft.com/office/powerpoint/2010/main" Requires="p14">
      <p:transition spd="slow" p14:dur="2000" advTm="8770"/>
    </mc:Choice>
    <mc:Fallback>
      <p:transition spd="slow" advTm="8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721644" y="1446611"/>
            <a:ext cx="4887516" cy="411956"/>
          </a:xfrm>
        </p:spPr>
        <p:txBody>
          <a:bodyPr>
            <a:normAutofit fontScale="90000"/>
          </a:bodyPr>
          <a:lstStyle/>
          <a:p>
            <a:pPr eaLnBrk="1" hangingPunct="1"/>
            <a:r>
              <a:rPr lang="en-GB"/>
              <a:t>Predator or Prey</a:t>
            </a:r>
          </a:p>
        </p:txBody>
      </p:sp>
      <p:pic>
        <p:nvPicPr>
          <p:cNvPr id="16387" name="Content Placeholder 3" descr="deer.bmp"/>
          <p:cNvPicPr>
            <a:picLocks noGrp="1" noChangeAspect="1"/>
          </p:cNvPicPr>
          <p:nvPr>
            <p:ph idx="1"/>
          </p:nvPr>
        </p:nvPicPr>
        <p:blipFill>
          <a:blip r:embed="rId4" cstate="print"/>
          <a:srcRect/>
          <a:stretch>
            <a:fillRect/>
          </a:stretch>
        </p:blipFill>
        <p:spPr bwMode="auto">
          <a:xfrm>
            <a:off x="2449116" y="2164556"/>
            <a:ext cx="3048000" cy="2282429"/>
          </a:xfrm>
          <a:noFill/>
          <a:ln>
            <a:miter lim="800000"/>
            <a:headEnd/>
            <a:tailEnd/>
          </a:ln>
        </p:spPr>
      </p:pic>
      <p:pic>
        <p:nvPicPr>
          <p:cNvPr id="2" name="Audio 1">
            <a:hlinkClick r:id="" action="ppaction://media"/>
            <a:extLst>
              <a:ext uri="{FF2B5EF4-FFF2-40B4-BE49-F238E27FC236}">
                <a16:creationId xmlns:a16="http://schemas.microsoft.com/office/drawing/2014/main" id="{FB597629-C9EB-46B4-AE7C-47B99D8ADE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59634490"/>
      </p:ext>
    </p:extLst>
  </p:cSld>
  <p:clrMapOvr>
    <a:masterClrMapping/>
  </p:clrMapOvr>
  <mc:AlternateContent xmlns:mc="http://schemas.openxmlformats.org/markup-compatibility/2006">
    <mc:Choice xmlns:p14="http://schemas.microsoft.com/office/powerpoint/2010/main" Requires="p14">
      <p:transition spd="slow" p14:dur="2000" advTm="12218"/>
    </mc:Choice>
    <mc:Fallback>
      <p:transition spd="slow" advTm="12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721644" y="1446611"/>
            <a:ext cx="4887516" cy="411956"/>
          </a:xfrm>
        </p:spPr>
        <p:txBody>
          <a:bodyPr>
            <a:normAutofit fontScale="90000"/>
          </a:bodyPr>
          <a:lstStyle/>
          <a:p>
            <a:pPr eaLnBrk="1" hangingPunct="1"/>
            <a:r>
              <a:rPr lang="en-GB"/>
              <a:t>Predator or Prey</a:t>
            </a:r>
          </a:p>
        </p:txBody>
      </p:sp>
      <p:pic>
        <p:nvPicPr>
          <p:cNvPr id="20483" name="Content Placeholder 3" descr="polar.bmp"/>
          <p:cNvPicPr>
            <a:picLocks noGrp="1" noChangeAspect="1"/>
          </p:cNvPicPr>
          <p:nvPr>
            <p:ph idx="1"/>
          </p:nvPr>
        </p:nvPicPr>
        <p:blipFill>
          <a:blip r:embed="rId4" cstate="print"/>
          <a:srcRect/>
          <a:stretch>
            <a:fillRect/>
          </a:stretch>
        </p:blipFill>
        <p:spPr bwMode="auto">
          <a:xfrm>
            <a:off x="2583657" y="2432448"/>
            <a:ext cx="3836194" cy="2550319"/>
          </a:xfrm>
          <a:noFill/>
          <a:ln>
            <a:miter lim="800000"/>
            <a:headEnd/>
            <a:tailEnd/>
          </a:ln>
        </p:spPr>
      </p:pic>
      <p:pic>
        <p:nvPicPr>
          <p:cNvPr id="2" name="Audio 1">
            <a:hlinkClick r:id="" action="ppaction://media"/>
            <a:extLst>
              <a:ext uri="{FF2B5EF4-FFF2-40B4-BE49-F238E27FC236}">
                <a16:creationId xmlns:a16="http://schemas.microsoft.com/office/drawing/2014/main" id="{592D630F-3E4C-4BF7-B065-2C37317398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16573726"/>
      </p:ext>
    </p:extLst>
  </p:cSld>
  <p:clrMapOvr>
    <a:masterClrMapping/>
  </p:clrMapOvr>
  <mc:AlternateContent xmlns:mc="http://schemas.openxmlformats.org/markup-compatibility/2006">
    <mc:Choice xmlns:p14="http://schemas.microsoft.com/office/powerpoint/2010/main" Requires="p14">
      <p:transition spd="slow" p14:dur="2000" advTm="7875"/>
    </mc:Choice>
    <mc:Fallback>
      <p:transition spd="slow" advTm="7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21644" y="1446611"/>
            <a:ext cx="4887516" cy="411956"/>
          </a:xfrm>
        </p:spPr>
        <p:txBody>
          <a:bodyPr>
            <a:normAutofit fontScale="90000"/>
          </a:bodyPr>
          <a:lstStyle/>
          <a:p>
            <a:pPr eaLnBrk="1" hangingPunct="1"/>
            <a:r>
              <a:rPr lang="en-GB"/>
              <a:t>Predator or Prey</a:t>
            </a:r>
          </a:p>
        </p:txBody>
      </p:sp>
      <p:pic>
        <p:nvPicPr>
          <p:cNvPr id="21507" name="Content Placeholder 3" descr="snake.bmp"/>
          <p:cNvPicPr>
            <a:picLocks noGrp="1" noChangeAspect="1"/>
          </p:cNvPicPr>
          <p:nvPr>
            <p:ph idx="1"/>
          </p:nvPr>
        </p:nvPicPr>
        <p:blipFill>
          <a:blip r:embed="rId4" cstate="print"/>
          <a:srcRect/>
          <a:stretch>
            <a:fillRect/>
          </a:stretch>
        </p:blipFill>
        <p:spPr bwMode="auto">
          <a:xfrm>
            <a:off x="2320529" y="2110978"/>
            <a:ext cx="3190875" cy="2328863"/>
          </a:xfrm>
          <a:noFill/>
          <a:ln>
            <a:miter lim="800000"/>
            <a:headEnd/>
            <a:tailEnd/>
          </a:ln>
        </p:spPr>
      </p:pic>
      <p:pic>
        <p:nvPicPr>
          <p:cNvPr id="2" name="Audio 1">
            <a:hlinkClick r:id="" action="ppaction://media"/>
            <a:extLst>
              <a:ext uri="{FF2B5EF4-FFF2-40B4-BE49-F238E27FC236}">
                <a16:creationId xmlns:a16="http://schemas.microsoft.com/office/drawing/2014/main" id="{5C49F6E5-F729-4021-B890-DC95FA0E15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32915790"/>
      </p:ext>
    </p:extLst>
  </p:cSld>
  <p:clrMapOvr>
    <a:masterClrMapping/>
  </p:clrMapOvr>
  <mc:AlternateContent xmlns:mc="http://schemas.openxmlformats.org/markup-compatibility/2006">
    <mc:Choice xmlns:p14="http://schemas.microsoft.com/office/powerpoint/2010/main" Requires="p14">
      <p:transition spd="slow" p14:dur="2000" advTm="7034"/>
    </mc:Choice>
    <mc:Fallback>
      <p:transition spd="slow" advTm="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721644" y="1446611"/>
            <a:ext cx="4887516" cy="411956"/>
          </a:xfrm>
        </p:spPr>
        <p:txBody>
          <a:bodyPr>
            <a:normAutofit fontScale="90000"/>
          </a:bodyPr>
          <a:lstStyle/>
          <a:p>
            <a:pPr eaLnBrk="1" hangingPunct="1"/>
            <a:r>
              <a:rPr lang="en-GB"/>
              <a:t>Predator or Prey</a:t>
            </a:r>
          </a:p>
        </p:txBody>
      </p:sp>
      <p:pic>
        <p:nvPicPr>
          <p:cNvPr id="22531" name="Content Placeholder 3" descr="human.bmp"/>
          <p:cNvPicPr>
            <a:picLocks noGrp="1" noChangeAspect="1"/>
          </p:cNvPicPr>
          <p:nvPr>
            <p:ph idx="1"/>
          </p:nvPr>
        </p:nvPicPr>
        <p:blipFill>
          <a:blip r:embed="rId4" cstate="print"/>
          <a:srcRect/>
          <a:stretch>
            <a:fillRect/>
          </a:stretch>
        </p:blipFill>
        <p:spPr bwMode="auto">
          <a:xfrm>
            <a:off x="2469357" y="2185989"/>
            <a:ext cx="4160044" cy="3103960"/>
          </a:xfrm>
          <a:noFill/>
          <a:ln>
            <a:miter lim="800000"/>
            <a:headEnd/>
            <a:tailEnd/>
          </a:ln>
        </p:spPr>
      </p:pic>
      <p:pic>
        <p:nvPicPr>
          <p:cNvPr id="2" name="Audio 1">
            <a:hlinkClick r:id="" action="ppaction://media"/>
            <a:extLst>
              <a:ext uri="{FF2B5EF4-FFF2-40B4-BE49-F238E27FC236}">
                <a16:creationId xmlns:a16="http://schemas.microsoft.com/office/drawing/2014/main" id="{F02179EE-345A-4330-BAC2-8B66D03475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5518535"/>
      </p:ext>
    </p:extLst>
  </p:cSld>
  <p:clrMapOvr>
    <a:masterClrMapping/>
  </p:clrMapOvr>
  <mc:AlternateContent xmlns:mc="http://schemas.openxmlformats.org/markup-compatibility/2006">
    <mc:Choice xmlns:p14="http://schemas.microsoft.com/office/powerpoint/2010/main" Requires="p14">
      <p:transition spd="slow" p14:dur="2000" advTm="14802"/>
    </mc:Choice>
    <mc:Fallback>
      <p:transition spd="slow" advTm="14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0C14A-E05B-4530-9C0A-520F0094F231}"/>
              </a:ext>
            </a:extLst>
          </p:cNvPr>
          <p:cNvSpPr>
            <a:spLocks noGrp="1"/>
          </p:cNvSpPr>
          <p:nvPr>
            <p:ph type="title"/>
          </p:nvPr>
        </p:nvSpPr>
        <p:spPr/>
        <p:txBody>
          <a:bodyPr/>
          <a:lstStyle/>
          <a:p>
            <a:r>
              <a:rPr lang="en-GB" dirty="0"/>
              <a:t>Exam questions</a:t>
            </a:r>
          </a:p>
        </p:txBody>
      </p:sp>
      <p:sp>
        <p:nvSpPr>
          <p:cNvPr id="3" name="Content Placeholder 2">
            <a:extLst>
              <a:ext uri="{FF2B5EF4-FFF2-40B4-BE49-F238E27FC236}">
                <a16:creationId xmlns:a16="http://schemas.microsoft.com/office/drawing/2014/main" id="{88627474-0E06-4610-BD5A-C6312FFB58C7}"/>
              </a:ext>
            </a:extLst>
          </p:cNvPr>
          <p:cNvSpPr>
            <a:spLocks noGrp="1"/>
          </p:cNvSpPr>
          <p:nvPr>
            <p:ph idx="1"/>
          </p:nvPr>
        </p:nvSpPr>
        <p:spPr/>
        <p:txBody>
          <a:bodyPr/>
          <a:lstStyle/>
          <a:p>
            <a:endParaRPr lang="en-GB"/>
          </a:p>
        </p:txBody>
      </p:sp>
      <p:pic>
        <p:nvPicPr>
          <p:cNvPr id="4" name="Audio 3">
            <a:hlinkClick r:id="" action="ppaction://media"/>
            <a:extLst>
              <a:ext uri="{FF2B5EF4-FFF2-40B4-BE49-F238E27FC236}">
                <a16:creationId xmlns:a16="http://schemas.microsoft.com/office/drawing/2014/main" id="{6434FE21-EEAB-45B9-8958-89D0407C1A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53248236"/>
      </p:ext>
    </p:extLst>
  </p:cSld>
  <p:clrMapOvr>
    <a:masterClrMapping/>
  </p:clrMapOvr>
  <mc:AlternateContent xmlns:mc="http://schemas.openxmlformats.org/markup-compatibility/2006">
    <mc:Choice xmlns:p14="http://schemas.microsoft.com/office/powerpoint/2010/main" Requires="p14">
      <p:transition spd="slow" p14:dur="2000" advTm="37915"/>
    </mc:Choice>
    <mc:Fallback>
      <p:transition spd="slow" advTm="37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123728" y="635893"/>
            <a:ext cx="6768752" cy="917526"/>
          </a:xfrm>
        </p:spPr>
        <p:txBody>
          <a:bodyPr/>
          <a:lstStyle/>
          <a:p>
            <a:r>
              <a:rPr lang="en-GB" sz="4000" dirty="0"/>
              <a:t>Outcomes</a:t>
            </a:r>
          </a:p>
        </p:txBody>
      </p:sp>
      <p:sp>
        <p:nvSpPr>
          <p:cNvPr id="2" name="Content Placeholder 1"/>
          <p:cNvSpPr>
            <a:spLocks noGrp="1"/>
          </p:cNvSpPr>
          <p:nvPr>
            <p:ph idx="1"/>
          </p:nvPr>
        </p:nvSpPr>
        <p:spPr/>
        <p:txBody>
          <a:bodyPr>
            <a:normAutofit lnSpcReduction="10000"/>
          </a:bodyPr>
          <a:lstStyle/>
          <a:p>
            <a:endParaRPr lang="en-GB" sz="2800" dirty="0"/>
          </a:p>
          <a:p>
            <a:r>
              <a:rPr lang="en-GB" sz="2800" dirty="0"/>
              <a:t>Draw &amp; label a food chain, identifying all trophic levels</a:t>
            </a:r>
          </a:p>
          <a:p>
            <a:endParaRPr lang="en-GB" sz="2800" dirty="0"/>
          </a:p>
          <a:p>
            <a:r>
              <a:rPr lang="en-GB" sz="2800" dirty="0"/>
              <a:t>Interpret a food web &amp; predict population changes</a:t>
            </a:r>
          </a:p>
          <a:p>
            <a:endParaRPr lang="en-GB" sz="2800" dirty="0"/>
          </a:p>
          <a:p>
            <a:r>
              <a:rPr lang="en-GB" sz="2800" dirty="0"/>
              <a:t>Describe &amp; explain a prey/predator graph</a:t>
            </a:r>
          </a:p>
          <a:p>
            <a:endParaRPr lang="en-GB" sz="2800" dirty="0"/>
          </a:p>
        </p:txBody>
      </p:sp>
      <p:pic>
        <p:nvPicPr>
          <p:cNvPr id="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60648"/>
            <a:ext cx="1524000" cy="1511300"/>
          </a:xfrm>
          <a:prstGeom prst="rect">
            <a:avLst/>
          </a:prstGeom>
          <a:noFill/>
          <a:ln w="317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Audio 2">
            <a:hlinkClick r:id="" action="ppaction://media"/>
            <a:extLst>
              <a:ext uri="{FF2B5EF4-FFF2-40B4-BE49-F238E27FC236}">
                <a16:creationId xmlns:a16="http://schemas.microsoft.com/office/drawing/2014/main" id="{8BC325A9-4A40-4176-A117-BB500A3C81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65270572"/>
      </p:ext>
    </p:extLst>
  </p:cSld>
  <p:clrMapOvr>
    <a:masterClrMapping/>
  </p:clrMapOvr>
  <mc:AlternateContent xmlns:mc="http://schemas.openxmlformats.org/markup-compatibility/2006">
    <mc:Choice xmlns:p14="http://schemas.microsoft.com/office/powerpoint/2010/main" Requires="p14">
      <p:transition spd="slow" p14:dur="2000" advTm="28257"/>
    </mc:Choice>
    <mc:Fallback>
      <p:transition spd="slow" advTm="28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7941" y="2879587"/>
            <a:ext cx="2286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9251" y="3615111"/>
            <a:ext cx="2908046" cy="1938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2957" y="158380"/>
            <a:ext cx="2488025" cy="2373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382661" y="5415045"/>
            <a:ext cx="1944217" cy="461665"/>
          </a:xfrm>
          <a:prstGeom prst="rect">
            <a:avLst/>
          </a:prstGeom>
          <a:solidFill>
            <a:schemeClr val="bg1"/>
          </a:solidFill>
        </p:spPr>
        <p:txBody>
          <a:bodyPr wrap="square" rtlCol="0">
            <a:spAutoFit/>
          </a:bodyPr>
          <a:lstStyle/>
          <a:p>
            <a:pPr algn="ctr"/>
            <a:r>
              <a:rPr lang="en-GB" sz="2400" dirty="0">
                <a:latin typeface="Verdana" panose="020B0604030504040204" pitchFamily="34" charset="0"/>
                <a:ea typeface="Verdana" panose="020B0604030504040204" pitchFamily="34" charset="0"/>
                <a:cs typeface="Verdana" panose="020B0604030504040204" pitchFamily="34" charset="0"/>
              </a:rPr>
              <a:t>Caterpillar</a:t>
            </a:r>
          </a:p>
        </p:txBody>
      </p:sp>
      <p:pic>
        <p:nvPicPr>
          <p:cNvPr id="410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6039" y="4377846"/>
            <a:ext cx="2690258" cy="213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82520" y="6054937"/>
            <a:ext cx="1296144" cy="461665"/>
          </a:xfrm>
          <a:prstGeom prst="rect">
            <a:avLst/>
          </a:prstGeom>
          <a:solidFill>
            <a:schemeClr val="bg1"/>
          </a:solidFill>
        </p:spPr>
        <p:txBody>
          <a:bodyPr wrap="square" rtlCol="0">
            <a:spAutoFit/>
          </a:bodyPr>
          <a:lstStyle/>
          <a:p>
            <a:pPr algn="ctr"/>
            <a:r>
              <a:rPr lang="en-GB" sz="2400" dirty="0" err="1">
                <a:latin typeface="Verdana" panose="020B0604030504040204" pitchFamily="34" charset="0"/>
                <a:ea typeface="Verdana" panose="020B0604030504040204" pitchFamily="34" charset="0"/>
                <a:cs typeface="Verdana" panose="020B0604030504040204" pitchFamily="34" charset="0"/>
              </a:rPr>
              <a:t>Bluetit</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6422957" y="2071618"/>
            <a:ext cx="2500984" cy="461665"/>
          </a:xfrm>
          <a:prstGeom prst="rect">
            <a:avLst/>
          </a:prstGeom>
          <a:solidFill>
            <a:schemeClr val="bg1"/>
          </a:solidFill>
        </p:spPr>
        <p:txBody>
          <a:bodyPr wrap="square" rtlCol="0">
            <a:spAutoFit/>
          </a:bodyPr>
          <a:lstStyle/>
          <a:p>
            <a:pPr algn="ctr"/>
            <a:r>
              <a:rPr lang="en-GB" sz="2400" dirty="0" err="1">
                <a:latin typeface="Verdana" panose="020B0604030504040204" pitchFamily="34" charset="0"/>
                <a:ea typeface="Verdana" panose="020B0604030504040204" pitchFamily="34" charset="0"/>
                <a:cs typeface="Verdana" panose="020B0604030504040204" pitchFamily="34" charset="0"/>
              </a:rPr>
              <a:t>Sparrowhawk</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7902666" y="5465922"/>
            <a:ext cx="1021275" cy="461665"/>
          </a:xfrm>
          <a:prstGeom prst="rect">
            <a:avLst/>
          </a:prstGeom>
          <a:solidFill>
            <a:schemeClr val="bg1"/>
          </a:solidFill>
        </p:spPr>
        <p:txBody>
          <a:bodyPr wrap="square" rtlCol="0">
            <a:spAutoFit/>
          </a:bodyPr>
          <a:lstStyle/>
          <a:p>
            <a:pPr algn="ctr"/>
            <a:r>
              <a:rPr lang="en-GB" sz="2400" dirty="0">
                <a:latin typeface="Verdana" panose="020B0604030504040204" pitchFamily="34" charset="0"/>
                <a:ea typeface="Verdana" panose="020B0604030504040204" pitchFamily="34" charset="0"/>
                <a:cs typeface="Verdana" panose="020B0604030504040204" pitchFamily="34" charset="0"/>
              </a:rPr>
              <a:t>Tree</a:t>
            </a:r>
          </a:p>
        </p:txBody>
      </p:sp>
      <p:sp>
        <p:nvSpPr>
          <p:cNvPr id="13" name="TextBox 12"/>
          <p:cNvSpPr txBox="1"/>
          <p:nvPr/>
        </p:nvSpPr>
        <p:spPr>
          <a:xfrm>
            <a:off x="182232" y="756436"/>
            <a:ext cx="5728129" cy="3539430"/>
          </a:xfrm>
          <a:prstGeom prst="rect">
            <a:avLst/>
          </a:prstGeom>
          <a:noFill/>
        </p:spPr>
        <p:txBody>
          <a:bodyPr wrap="square" rtlCol="0">
            <a:spAutoFit/>
          </a:bodyPr>
          <a:lstStyle/>
          <a:p>
            <a:pPr>
              <a:lnSpc>
                <a:spcPct val="200000"/>
              </a:lnSpc>
            </a:pPr>
            <a:r>
              <a:rPr lang="en-GB" sz="1600" dirty="0">
                <a:latin typeface="Verdana" panose="020B0604030504040204" pitchFamily="34" charset="0"/>
                <a:ea typeface="Verdana" panose="020B0604030504040204" pitchFamily="34" charset="0"/>
                <a:cs typeface="Verdana" panose="020B0604030504040204" pitchFamily="34" charset="0"/>
              </a:rPr>
              <a:t>On your whiteboards, in pairs, draw a food chain using these organisms.</a:t>
            </a:r>
          </a:p>
          <a:p>
            <a:pPr>
              <a:lnSpc>
                <a:spcPct val="200000"/>
              </a:lnSpc>
            </a:pPr>
            <a:r>
              <a:rPr lang="en-GB" sz="1600" dirty="0">
                <a:latin typeface="Verdana" panose="020B0604030504040204" pitchFamily="34" charset="0"/>
                <a:ea typeface="Verdana" panose="020B0604030504040204" pitchFamily="34" charset="0"/>
                <a:cs typeface="Verdana" panose="020B0604030504040204" pitchFamily="34" charset="0"/>
              </a:rPr>
              <a:t>Label the:</a:t>
            </a:r>
          </a:p>
          <a:p>
            <a:pPr>
              <a:lnSpc>
                <a:spcPct val="200000"/>
              </a:lnSpc>
            </a:pPr>
            <a:r>
              <a:rPr lang="en-GB" sz="1600" b="1" dirty="0">
                <a:latin typeface="Verdana" panose="020B0604030504040204" pitchFamily="34" charset="0"/>
                <a:ea typeface="Verdana" panose="020B0604030504040204" pitchFamily="34" charset="0"/>
                <a:cs typeface="Verdana" panose="020B0604030504040204" pitchFamily="34" charset="0"/>
              </a:rPr>
              <a:t>Producer                 Tertiary consumer</a:t>
            </a:r>
          </a:p>
          <a:p>
            <a:pPr>
              <a:lnSpc>
                <a:spcPct val="200000"/>
              </a:lnSpc>
            </a:pPr>
            <a:r>
              <a:rPr lang="en-GB" sz="1600" b="1" dirty="0">
                <a:latin typeface="Verdana" panose="020B0604030504040204" pitchFamily="34" charset="0"/>
                <a:ea typeface="Verdana" panose="020B0604030504040204" pitchFamily="34" charset="0"/>
                <a:cs typeface="Verdana" panose="020B0604030504040204" pitchFamily="34" charset="0"/>
              </a:rPr>
              <a:t>Herbivore                Primary consumer</a:t>
            </a:r>
          </a:p>
          <a:p>
            <a:pPr>
              <a:lnSpc>
                <a:spcPct val="200000"/>
              </a:lnSpc>
            </a:pPr>
            <a:r>
              <a:rPr lang="en-GB" sz="1600" b="1" dirty="0">
                <a:latin typeface="Verdana" panose="020B0604030504040204" pitchFamily="34" charset="0"/>
                <a:ea typeface="Verdana" panose="020B0604030504040204" pitchFamily="34" charset="0"/>
                <a:cs typeface="Verdana" panose="020B0604030504040204" pitchFamily="34" charset="0"/>
              </a:rPr>
              <a:t>Omnivore                Secondary consumer</a:t>
            </a:r>
          </a:p>
          <a:p>
            <a:pPr>
              <a:lnSpc>
                <a:spcPct val="200000"/>
              </a:lnSpc>
            </a:pPr>
            <a:r>
              <a:rPr lang="en-GB" sz="1600" b="1" dirty="0">
                <a:latin typeface="Verdana" panose="020B0604030504040204" pitchFamily="34" charset="0"/>
                <a:ea typeface="Verdana" panose="020B0604030504040204" pitchFamily="34" charset="0"/>
                <a:cs typeface="Verdana" panose="020B0604030504040204" pitchFamily="34" charset="0"/>
              </a:rPr>
              <a:t>Carnivore                 </a:t>
            </a:r>
          </a:p>
        </p:txBody>
      </p:sp>
      <p:sp>
        <p:nvSpPr>
          <p:cNvPr id="14" name="Title 1"/>
          <p:cNvSpPr>
            <a:spLocks noGrp="1"/>
          </p:cNvSpPr>
          <p:nvPr>
            <p:ph type="title"/>
          </p:nvPr>
        </p:nvSpPr>
        <p:spPr>
          <a:xfrm>
            <a:off x="356039" y="-11179"/>
            <a:ext cx="6768752" cy="917526"/>
          </a:xfrm>
        </p:spPr>
        <p:txBody>
          <a:bodyPr/>
          <a:lstStyle/>
          <a:p>
            <a:r>
              <a:rPr lang="en-GB" sz="3200" dirty="0"/>
              <a:t>Can you draw a food chain?</a:t>
            </a:r>
          </a:p>
        </p:txBody>
      </p:sp>
      <p:sp>
        <p:nvSpPr>
          <p:cNvPr id="2" name="TextBox 1"/>
          <p:cNvSpPr txBox="1"/>
          <p:nvPr/>
        </p:nvSpPr>
        <p:spPr>
          <a:xfrm>
            <a:off x="3681863" y="5892832"/>
            <a:ext cx="5184576" cy="923330"/>
          </a:xfrm>
          <a:prstGeom prst="rect">
            <a:avLst/>
          </a:prstGeom>
          <a:noFill/>
        </p:spPr>
        <p:txBody>
          <a:bodyPr wrap="square" rtlCol="0">
            <a:spAutoFit/>
          </a:bodyPr>
          <a:lstStyle/>
          <a:p>
            <a:r>
              <a:rPr lang="en-GB" b="1" u="sng" dirty="0"/>
              <a:t>Extension:</a:t>
            </a:r>
            <a:endParaRPr lang="en-GB" dirty="0"/>
          </a:p>
          <a:p>
            <a:r>
              <a:rPr lang="en-GB" dirty="0"/>
              <a:t>What do you think is a disadvantage of using a food chain? How could you overcome this?</a:t>
            </a:r>
          </a:p>
        </p:txBody>
      </p:sp>
      <p:pic>
        <p:nvPicPr>
          <p:cNvPr id="3" name="Audio 2">
            <a:hlinkClick r:id="" action="ppaction://media"/>
            <a:extLst>
              <a:ext uri="{FF2B5EF4-FFF2-40B4-BE49-F238E27FC236}">
                <a16:creationId xmlns:a16="http://schemas.microsoft.com/office/drawing/2014/main" id="{CAD532FF-C5A2-4A47-A8A4-6C5D5B4534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4395619"/>
      </p:ext>
    </p:extLst>
  </p:cSld>
  <p:clrMapOvr>
    <a:masterClrMapping/>
  </p:clrMapOvr>
  <mc:AlternateContent xmlns:mc="http://schemas.openxmlformats.org/markup-compatibility/2006">
    <mc:Choice xmlns:p14="http://schemas.microsoft.com/office/powerpoint/2010/main" Requires="p14">
      <p:transition spd="slow" p14:dur="2000" advTm="225626"/>
    </mc:Choice>
    <mc:Fallback>
      <p:transition spd="slow" advTm="225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7559" y="2290202"/>
            <a:ext cx="6572250"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11760" y="764704"/>
            <a:ext cx="4176464" cy="523220"/>
          </a:xfrm>
          <a:prstGeom prst="rect">
            <a:avLst/>
          </a:prstGeom>
          <a:noFill/>
        </p:spPr>
        <p:txBody>
          <a:bodyPr wrap="square" rtlCol="0">
            <a:spAutoFit/>
          </a:bodyPr>
          <a:lstStyle/>
          <a:p>
            <a:r>
              <a:rPr lang="en-GB" sz="2800" b="1" dirty="0"/>
              <a:t>A quick reminder…….</a:t>
            </a:r>
          </a:p>
        </p:txBody>
      </p:sp>
      <p:pic>
        <p:nvPicPr>
          <p:cNvPr id="3" name="Audio 2">
            <a:hlinkClick r:id="" action="ppaction://media"/>
            <a:extLst>
              <a:ext uri="{FF2B5EF4-FFF2-40B4-BE49-F238E27FC236}">
                <a16:creationId xmlns:a16="http://schemas.microsoft.com/office/drawing/2014/main" id="{09D38F19-BD18-418B-ADA1-F6046D3E7E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5032993"/>
      </p:ext>
    </p:extLst>
  </p:cSld>
  <p:clrMapOvr>
    <a:masterClrMapping/>
  </p:clrMapOvr>
  <mc:AlternateContent xmlns:mc="http://schemas.openxmlformats.org/markup-compatibility/2006">
    <mc:Choice xmlns:p14="http://schemas.microsoft.com/office/powerpoint/2010/main" Requires="p14">
      <p:transition spd="slow" p14:dur="2000" advTm="22492"/>
    </mc:Choice>
    <mc:Fallback>
      <p:transition spd="slow" advTm="22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284" y="3522102"/>
            <a:ext cx="1021275" cy="461665"/>
          </a:xfrm>
          <a:prstGeom prst="rect">
            <a:avLst/>
          </a:prstGeom>
          <a:noFill/>
        </p:spPr>
        <p:txBody>
          <a:bodyPr wrap="square" rtlCol="0">
            <a:spAutoFit/>
          </a:bodyPr>
          <a:lstStyle/>
          <a:p>
            <a:pPr algn="ctr"/>
            <a:r>
              <a:rPr lang="en-GB" sz="2400" dirty="0">
                <a:latin typeface="Verdana" panose="020B0604030504040204" pitchFamily="34" charset="0"/>
                <a:ea typeface="Verdana" panose="020B0604030504040204" pitchFamily="34" charset="0"/>
                <a:cs typeface="Verdana" panose="020B0604030504040204" pitchFamily="34" charset="0"/>
              </a:rPr>
              <a:t>Tree</a:t>
            </a:r>
          </a:p>
        </p:txBody>
      </p:sp>
      <p:sp>
        <p:nvSpPr>
          <p:cNvPr id="5" name="TextBox 4"/>
          <p:cNvSpPr txBox="1"/>
          <p:nvPr/>
        </p:nvSpPr>
        <p:spPr>
          <a:xfrm>
            <a:off x="2090460" y="3522102"/>
            <a:ext cx="1944217" cy="461665"/>
          </a:xfrm>
          <a:prstGeom prst="rect">
            <a:avLst/>
          </a:prstGeom>
          <a:noFill/>
        </p:spPr>
        <p:txBody>
          <a:bodyPr wrap="square" rtlCol="0">
            <a:spAutoFit/>
          </a:bodyPr>
          <a:lstStyle/>
          <a:p>
            <a:pPr algn="ctr"/>
            <a:r>
              <a:rPr lang="en-GB" sz="2400" dirty="0">
                <a:latin typeface="Verdana" panose="020B0604030504040204" pitchFamily="34" charset="0"/>
                <a:ea typeface="Verdana" panose="020B0604030504040204" pitchFamily="34" charset="0"/>
                <a:cs typeface="Verdana" panose="020B0604030504040204" pitchFamily="34" charset="0"/>
              </a:rPr>
              <a:t>Caterpillar</a:t>
            </a:r>
          </a:p>
        </p:txBody>
      </p:sp>
      <p:sp>
        <p:nvSpPr>
          <p:cNvPr id="6" name="TextBox 5"/>
          <p:cNvSpPr txBox="1"/>
          <p:nvPr/>
        </p:nvSpPr>
        <p:spPr>
          <a:xfrm>
            <a:off x="4898772" y="3522102"/>
            <a:ext cx="1296144" cy="461665"/>
          </a:xfrm>
          <a:prstGeom prst="rect">
            <a:avLst/>
          </a:prstGeom>
          <a:noFill/>
        </p:spPr>
        <p:txBody>
          <a:bodyPr wrap="square" rtlCol="0">
            <a:spAutoFit/>
          </a:bodyPr>
          <a:lstStyle/>
          <a:p>
            <a:pPr algn="ctr"/>
            <a:r>
              <a:rPr lang="en-GB" sz="2400" dirty="0" err="1">
                <a:latin typeface="Verdana" panose="020B0604030504040204" pitchFamily="34" charset="0"/>
                <a:ea typeface="Verdana" panose="020B0604030504040204" pitchFamily="34" charset="0"/>
                <a:cs typeface="Verdana" panose="020B0604030504040204" pitchFamily="34" charset="0"/>
              </a:rPr>
              <a:t>Bluetit</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6698972" y="3522102"/>
            <a:ext cx="2448272" cy="461665"/>
          </a:xfrm>
          <a:prstGeom prst="rect">
            <a:avLst/>
          </a:prstGeom>
          <a:noFill/>
        </p:spPr>
        <p:txBody>
          <a:bodyPr wrap="square" rtlCol="0">
            <a:spAutoFit/>
          </a:bodyPr>
          <a:lstStyle/>
          <a:p>
            <a:pPr algn="ctr"/>
            <a:r>
              <a:rPr lang="en-GB" sz="2400" dirty="0" err="1">
                <a:latin typeface="Verdana" panose="020B0604030504040204" pitchFamily="34" charset="0"/>
                <a:ea typeface="Verdana" panose="020B0604030504040204" pitchFamily="34" charset="0"/>
                <a:cs typeface="Verdana" panose="020B0604030504040204" pitchFamily="34" charset="0"/>
              </a:rPr>
              <a:t>Sparrowhawk</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0380" y="3433052"/>
            <a:ext cx="828675" cy="639763"/>
          </a:xfrm>
          <a:prstGeom prst="rect">
            <a:avLst/>
          </a:prstGeom>
          <a:noFill/>
          <a:ln>
            <a:noFill/>
          </a:ln>
          <a:effectLst/>
          <a:extLst/>
        </p:spPr>
      </p:pic>
      <p:sp>
        <p:nvSpPr>
          <p:cNvPr id="2" name="Title 1"/>
          <p:cNvSpPr>
            <a:spLocks noGrp="1"/>
          </p:cNvSpPr>
          <p:nvPr>
            <p:ph type="title"/>
          </p:nvPr>
        </p:nvSpPr>
        <p:spPr/>
        <p:txBody>
          <a:bodyPr/>
          <a:lstStyle/>
          <a:p>
            <a:r>
              <a:rPr lang="en-GB" u="sng" dirty="0"/>
              <a:t>Food chains &amp; webs</a:t>
            </a:r>
          </a:p>
        </p:txBody>
      </p:sp>
      <p:pic>
        <p:nvPicPr>
          <p:cNvPr id="5123" name="Picture 3"/>
          <p:cNvPicPr>
            <a:picLocks noGrp="1" noChangeAspect="1" noChangeArrowheads="1"/>
          </p:cNvPicPr>
          <p:nvPr>
            <p:ph idx="1"/>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157436" y="3749489"/>
            <a:ext cx="829128" cy="640135"/>
          </a:xfrm>
          <a:prstGeom prst="rect">
            <a:avLst/>
          </a:prstGeom>
          <a:noFill/>
          <a:ln>
            <a:noFill/>
          </a:ln>
          <a:effectLst/>
          <a:extLst/>
        </p:spPr>
      </p:pic>
      <p:pic>
        <p:nvPicPr>
          <p:cNvPr id="5124"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50900" y="3522102"/>
            <a:ext cx="828675" cy="639763"/>
          </a:xfrm>
          <a:prstGeom prst="rect">
            <a:avLst/>
          </a:prstGeom>
          <a:noFill/>
          <a:ln>
            <a:noFill/>
          </a:ln>
          <a:effectLst/>
          <a:extLst/>
        </p:spPr>
      </p:pic>
      <p:pic>
        <p:nvPicPr>
          <p:cNvPr id="5125"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7559" y="2290202"/>
            <a:ext cx="6572250"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46243" y="4202799"/>
            <a:ext cx="1944217" cy="461665"/>
          </a:xfrm>
          <a:prstGeom prst="rect">
            <a:avLst/>
          </a:prstGeom>
          <a:noFill/>
        </p:spPr>
        <p:txBody>
          <a:bodyPr wrap="square" rtlCol="0">
            <a:spAutoFit/>
          </a:bodyPr>
          <a:lstStyle/>
          <a:p>
            <a:pPr algn="ctr"/>
            <a:r>
              <a:rPr lang="en-GB" sz="2400" b="1" dirty="0">
                <a:latin typeface="Verdana" panose="020B0604030504040204" pitchFamily="34" charset="0"/>
                <a:ea typeface="Verdana" panose="020B0604030504040204" pitchFamily="34" charset="0"/>
                <a:cs typeface="Verdana" panose="020B0604030504040204" pitchFamily="34" charset="0"/>
              </a:rPr>
              <a:t>Producer</a:t>
            </a:r>
          </a:p>
        </p:txBody>
      </p:sp>
      <p:sp>
        <p:nvSpPr>
          <p:cNvPr id="14" name="TextBox 13"/>
          <p:cNvSpPr txBox="1"/>
          <p:nvPr/>
        </p:nvSpPr>
        <p:spPr>
          <a:xfrm>
            <a:off x="2090459" y="4227037"/>
            <a:ext cx="1944217" cy="461665"/>
          </a:xfrm>
          <a:prstGeom prst="rect">
            <a:avLst/>
          </a:prstGeom>
          <a:noFill/>
        </p:spPr>
        <p:txBody>
          <a:bodyPr wrap="square" rtlCol="0">
            <a:spAutoFit/>
          </a:bodyPr>
          <a:lstStyle/>
          <a:p>
            <a:pPr algn="ctr"/>
            <a:r>
              <a:rPr lang="en-GB" sz="2400" b="1" dirty="0">
                <a:latin typeface="Verdana" panose="020B0604030504040204" pitchFamily="34" charset="0"/>
                <a:ea typeface="Verdana" panose="020B0604030504040204" pitchFamily="34" charset="0"/>
                <a:cs typeface="Verdana" panose="020B0604030504040204" pitchFamily="34" charset="0"/>
              </a:rPr>
              <a:t>Herbivore</a:t>
            </a:r>
          </a:p>
        </p:txBody>
      </p:sp>
      <p:sp>
        <p:nvSpPr>
          <p:cNvPr id="15" name="TextBox 14"/>
          <p:cNvSpPr txBox="1"/>
          <p:nvPr/>
        </p:nvSpPr>
        <p:spPr>
          <a:xfrm>
            <a:off x="6950999" y="4245191"/>
            <a:ext cx="1944217" cy="461665"/>
          </a:xfrm>
          <a:prstGeom prst="rect">
            <a:avLst/>
          </a:prstGeom>
          <a:noFill/>
        </p:spPr>
        <p:txBody>
          <a:bodyPr wrap="square" rtlCol="0">
            <a:spAutoFit/>
          </a:bodyPr>
          <a:lstStyle/>
          <a:p>
            <a:pPr algn="ctr"/>
            <a:r>
              <a:rPr lang="en-GB" sz="2400" b="1" dirty="0">
                <a:latin typeface="Verdana" panose="020B0604030504040204" pitchFamily="34" charset="0"/>
                <a:ea typeface="Verdana" panose="020B0604030504040204" pitchFamily="34" charset="0"/>
                <a:cs typeface="Verdana" panose="020B0604030504040204" pitchFamily="34" charset="0"/>
              </a:rPr>
              <a:t>Carnivore</a:t>
            </a:r>
          </a:p>
        </p:txBody>
      </p:sp>
      <p:sp>
        <p:nvSpPr>
          <p:cNvPr id="16" name="TextBox 15"/>
          <p:cNvSpPr txBox="1"/>
          <p:nvPr/>
        </p:nvSpPr>
        <p:spPr>
          <a:xfrm>
            <a:off x="4552140" y="4222091"/>
            <a:ext cx="1944217" cy="461665"/>
          </a:xfrm>
          <a:prstGeom prst="rect">
            <a:avLst/>
          </a:prstGeom>
          <a:noFill/>
        </p:spPr>
        <p:txBody>
          <a:bodyPr wrap="square" rtlCol="0">
            <a:spAutoFit/>
          </a:bodyPr>
          <a:lstStyle/>
          <a:p>
            <a:pPr algn="ctr"/>
            <a:r>
              <a:rPr lang="en-GB" sz="2400" b="1" dirty="0">
                <a:latin typeface="Verdana" panose="020B0604030504040204" pitchFamily="34" charset="0"/>
                <a:ea typeface="Verdana" panose="020B0604030504040204" pitchFamily="34" charset="0"/>
                <a:cs typeface="Verdana" panose="020B0604030504040204" pitchFamily="34" charset="0"/>
              </a:rPr>
              <a:t>Omnivore</a:t>
            </a:r>
          </a:p>
        </p:txBody>
      </p:sp>
      <p:sp>
        <p:nvSpPr>
          <p:cNvPr id="17" name="TextBox 16"/>
          <p:cNvSpPr txBox="1"/>
          <p:nvPr/>
        </p:nvSpPr>
        <p:spPr>
          <a:xfrm>
            <a:off x="2257426" y="4866253"/>
            <a:ext cx="1944217" cy="830997"/>
          </a:xfrm>
          <a:prstGeom prst="rect">
            <a:avLst/>
          </a:prstGeom>
          <a:noFill/>
        </p:spPr>
        <p:txBody>
          <a:bodyPr wrap="square" rtlCol="0">
            <a:spAutoFit/>
          </a:bodyPr>
          <a:lstStyle/>
          <a:p>
            <a:pPr algn="ctr"/>
            <a:r>
              <a:rPr lang="en-GB" sz="2400" b="1" dirty="0">
                <a:latin typeface="Verdana" panose="020B0604030504040204" pitchFamily="34" charset="0"/>
                <a:ea typeface="Verdana" panose="020B0604030504040204" pitchFamily="34" charset="0"/>
                <a:cs typeface="Verdana" panose="020B0604030504040204" pitchFamily="34" charset="0"/>
              </a:rPr>
              <a:t>Primary consumer</a:t>
            </a:r>
          </a:p>
        </p:txBody>
      </p:sp>
      <p:sp>
        <p:nvSpPr>
          <p:cNvPr id="18" name="TextBox 17"/>
          <p:cNvSpPr txBox="1"/>
          <p:nvPr/>
        </p:nvSpPr>
        <p:spPr>
          <a:xfrm>
            <a:off x="4460685" y="4866253"/>
            <a:ext cx="2172318" cy="830997"/>
          </a:xfrm>
          <a:prstGeom prst="rect">
            <a:avLst/>
          </a:prstGeom>
          <a:noFill/>
        </p:spPr>
        <p:txBody>
          <a:bodyPr wrap="square" rtlCol="0">
            <a:spAutoFit/>
          </a:bodyPr>
          <a:lstStyle/>
          <a:p>
            <a:pPr algn="ctr"/>
            <a:r>
              <a:rPr lang="en-GB" sz="2400" b="1" dirty="0">
                <a:latin typeface="Verdana" panose="020B0604030504040204" pitchFamily="34" charset="0"/>
                <a:ea typeface="Verdana" panose="020B0604030504040204" pitchFamily="34" charset="0"/>
                <a:cs typeface="Verdana" panose="020B0604030504040204" pitchFamily="34" charset="0"/>
              </a:rPr>
              <a:t>Secondary consumer</a:t>
            </a:r>
          </a:p>
        </p:txBody>
      </p:sp>
      <p:sp>
        <p:nvSpPr>
          <p:cNvPr id="19" name="TextBox 18"/>
          <p:cNvSpPr txBox="1"/>
          <p:nvPr/>
        </p:nvSpPr>
        <p:spPr>
          <a:xfrm>
            <a:off x="6879575" y="4877477"/>
            <a:ext cx="1944217" cy="830997"/>
          </a:xfrm>
          <a:prstGeom prst="rect">
            <a:avLst/>
          </a:prstGeom>
          <a:noFill/>
        </p:spPr>
        <p:txBody>
          <a:bodyPr wrap="square" rtlCol="0">
            <a:spAutoFit/>
          </a:bodyPr>
          <a:lstStyle/>
          <a:p>
            <a:pPr algn="ctr"/>
            <a:r>
              <a:rPr lang="en-GB" sz="2400" b="1" dirty="0">
                <a:latin typeface="Verdana" panose="020B0604030504040204" pitchFamily="34" charset="0"/>
                <a:ea typeface="Verdana" panose="020B0604030504040204" pitchFamily="34" charset="0"/>
                <a:cs typeface="Verdana" panose="020B0604030504040204" pitchFamily="34" charset="0"/>
              </a:rPr>
              <a:t>Tertiary consumer</a:t>
            </a:r>
          </a:p>
        </p:txBody>
      </p:sp>
      <p:pic>
        <p:nvPicPr>
          <p:cNvPr id="3" name="Audio 2">
            <a:hlinkClick r:id="" action="ppaction://media"/>
            <a:extLst>
              <a:ext uri="{FF2B5EF4-FFF2-40B4-BE49-F238E27FC236}">
                <a16:creationId xmlns:a16="http://schemas.microsoft.com/office/drawing/2014/main" id="{AFD86FCC-41B1-44B7-8450-669F9448D82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19274235"/>
      </p:ext>
    </p:extLst>
  </p:cSld>
  <p:clrMapOvr>
    <a:masterClrMapping/>
  </p:clrMapOvr>
  <mc:AlternateContent xmlns:mc="http://schemas.openxmlformats.org/markup-compatibility/2006">
    <mc:Choice xmlns:p14="http://schemas.microsoft.com/office/powerpoint/2010/main" Requires="p14">
      <p:transition spd="slow" p14:dur="2000" advTm="63235"/>
    </mc:Choice>
    <mc:Fallback>
      <p:transition spd="slow" advTm="63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13" grpId="0"/>
      <p:bldP spid="14" grpId="0"/>
      <p:bldP spid="15"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11188" y="-171450"/>
            <a:ext cx="7772400" cy="1143000"/>
          </a:xfrm>
        </p:spPr>
        <p:txBody>
          <a:bodyPr/>
          <a:lstStyle/>
          <a:p>
            <a:pPr eaLnBrk="1" hangingPunct="1"/>
            <a:r>
              <a:rPr lang="en-GB" altLang="en-GB" b="1">
                <a:solidFill>
                  <a:srgbClr val="00B0F0"/>
                </a:solidFill>
              </a:rPr>
              <a:t>Food Chains</a:t>
            </a:r>
          </a:p>
        </p:txBody>
      </p:sp>
      <p:sp>
        <p:nvSpPr>
          <p:cNvPr id="6147" name="Rectangle 3"/>
          <p:cNvSpPr>
            <a:spLocks noGrp="1" noChangeArrowheads="1"/>
          </p:cNvSpPr>
          <p:nvPr>
            <p:ph idx="1"/>
          </p:nvPr>
        </p:nvSpPr>
        <p:spPr>
          <a:xfrm>
            <a:off x="323850" y="765175"/>
            <a:ext cx="8640763" cy="6092825"/>
          </a:xfrm>
        </p:spPr>
        <p:txBody>
          <a:bodyPr/>
          <a:lstStyle/>
          <a:p>
            <a:pPr eaLnBrk="1" hangingPunct="1"/>
            <a:r>
              <a:rPr lang="en-GB" altLang="en-GB"/>
              <a:t>Food chains show which organisms eat other organisms</a:t>
            </a:r>
          </a:p>
          <a:p>
            <a:pPr eaLnBrk="1" hangingPunct="1"/>
            <a:endParaRPr lang="en-GB" altLang="en-GB"/>
          </a:p>
          <a:p>
            <a:pPr eaLnBrk="1" hangingPunct="1"/>
            <a:endParaRPr lang="en-GB" altLang="en-GB"/>
          </a:p>
          <a:p>
            <a:pPr eaLnBrk="1" hangingPunct="1"/>
            <a:endParaRPr lang="en-GB" altLang="en-GB"/>
          </a:p>
          <a:p>
            <a:pPr eaLnBrk="1" hangingPunct="1"/>
            <a:endParaRPr lang="en-GB" altLang="en-GB"/>
          </a:p>
          <a:p>
            <a:pPr eaLnBrk="1" hangingPunct="1"/>
            <a:endParaRPr lang="en-GB" altLang="en-GB"/>
          </a:p>
          <a:p>
            <a:pPr eaLnBrk="1" hangingPunct="1"/>
            <a:r>
              <a:rPr lang="en-GB" altLang="en-GB"/>
              <a:t>The arrows show the transfer of energy from one organism to the next. </a:t>
            </a:r>
          </a:p>
        </p:txBody>
      </p:sp>
      <p:pic>
        <p:nvPicPr>
          <p:cNvPr id="6148" name="Picture 7" descr="http://scienceaid.co.uk/biology/ecology/images/foodch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989138"/>
            <a:ext cx="57150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75DBDDC-6156-4B0C-A890-F8602AF319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4197849"/>
      </p:ext>
    </p:extLst>
  </p:cSld>
  <p:clrMapOvr>
    <a:masterClrMapping/>
  </p:clrMapOvr>
  <mc:AlternateContent xmlns:mc="http://schemas.openxmlformats.org/markup-compatibility/2006">
    <mc:Choice xmlns:p14="http://schemas.microsoft.com/office/powerpoint/2010/main" Requires="p14">
      <p:transition spd="slow" p14:dur="2000" advTm="28652"/>
    </mc:Choice>
    <mc:Fallback>
      <p:transition spd="slow" advTm="28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980728"/>
            <a:ext cx="8642350" cy="830997"/>
          </a:xfrm>
          <a:prstGeom prst="rect">
            <a:avLst/>
          </a:prstGeom>
        </p:spPr>
        <p:txBody>
          <a:bodyPr wrap="square">
            <a:spAutoFit/>
          </a:bodyPr>
          <a:lstStyle/>
          <a:p>
            <a:pPr algn="just" eaLnBrk="0" hangingPunct="0">
              <a:spcBef>
                <a:spcPct val="0"/>
              </a:spcBef>
              <a:buFontTx/>
              <a:buNone/>
              <a:defRPr/>
            </a:pPr>
            <a:r>
              <a:rPr lang="en-GB" sz="1600" dirty="0">
                <a:latin typeface="Century Gothic" pitchFamily="34" charset="0"/>
                <a:cs typeface="Arial" pitchFamily="34" charset="0"/>
              </a:rPr>
              <a:t>Read the following story about who eats whom in the Antarctic.  After you have read the story draw a food chain that shows the feeding relationships in this habitat.  </a:t>
            </a:r>
          </a:p>
          <a:p>
            <a:pPr algn="just" eaLnBrk="0" hangingPunct="0">
              <a:spcBef>
                <a:spcPct val="0"/>
              </a:spcBef>
              <a:buFontTx/>
              <a:buNone/>
              <a:defRPr/>
            </a:pPr>
            <a:r>
              <a:rPr lang="en-GB" sz="1600" dirty="0">
                <a:latin typeface="Century Gothic" pitchFamily="34" charset="0"/>
                <a:cs typeface="Arial" pitchFamily="34" charset="0"/>
              </a:rPr>
              <a:t>Don’t forget that your food chain must start with a producer!</a:t>
            </a:r>
          </a:p>
        </p:txBody>
      </p:sp>
      <p:sp>
        <p:nvSpPr>
          <p:cNvPr id="5" name="Rectangle 5"/>
          <p:cNvSpPr>
            <a:spLocks noChangeArrowheads="1"/>
          </p:cNvSpPr>
          <p:nvPr/>
        </p:nvSpPr>
        <p:spPr bwMode="auto">
          <a:xfrm>
            <a:off x="323528" y="2204864"/>
            <a:ext cx="8378825" cy="3540125"/>
          </a:xfrm>
          <a:prstGeom prst="rect">
            <a:avLst/>
          </a:prstGeom>
          <a:solidFill>
            <a:srgbClr val="FFEBFF"/>
          </a:solidFill>
          <a:ln w="9525">
            <a:solidFill>
              <a:srgbClr val="FFB3FF"/>
            </a:solidFill>
            <a:miter lim="800000"/>
            <a:headEnd/>
            <a:tailEnd/>
          </a:ln>
        </p:spPr>
        <p:txBody>
          <a:bodyPr>
            <a:spAutoFit/>
          </a:bodyPr>
          <a:lstStyle/>
          <a:p>
            <a:pPr algn="ctr" eaLnBrk="0" hangingPunct="0">
              <a:spcBef>
                <a:spcPct val="0"/>
              </a:spcBef>
              <a:buFontTx/>
              <a:buNone/>
            </a:pPr>
            <a:r>
              <a:rPr lang="en-GB" sz="2800" dirty="0">
                <a:latin typeface="Chiller" pitchFamily="82" charset="0"/>
              </a:rPr>
              <a:t>Killer whales or orca’s range around Antarctica hunting for their food.  One of the species that they eat are the Weddell Seal. Weddell seals are large mammals that stay in Antarctica all year round.  One of the many things that they eat are squid.  Squid are very fast hunters who often poison their prey.  They feed on many different organisms including shrimp.  Shrimp are small animals that live on the ocean floor.  There are over 2,000 different species of shrimp all over the world.  They are omnivores but phytoplankton makes up a large part of their diet. </a:t>
            </a:r>
          </a:p>
        </p:txBody>
      </p:sp>
      <p:sp>
        <p:nvSpPr>
          <p:cNvPr id="6" name="TextBox 5"/>
          <p:cNvSpPr txBox="1"/>
          <p:nvPr/>
        </p:nvSpPr>
        <p:spPr>
          <a:xfrm>
            <a:off x="2771800" y="332656"/>
            <a:ext cx="3030253" cy="400110"/>
          </a:xfrm>
          <a:prstGeom prst="rect">
            <a:avLst/>
          </a:prstGeom>
          <a:noFill/>
        </p:spPr>
        <p:txBody>
          <a:bodyPr wrap="none" rtlCol="0">
            <a:spAutoFit/>
          </a:bodyPr>
          <a:lstStyle/>
          <a:p>
            <a:r>
              <a:rPr lang="en-GB"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make a food chain!</a:t>
            </a:r>
          </a:p>
        </p:txBody>
      </p:sp>
      <p:pic>
        <p:nvPicPr>
          <p:cNvPr id="2" name="Audio 1">
            <a:hlinkClick r:id="" action="ppaction://media"/>
            <a:extLst>
              <a:ext uri="{FF2B5EF4-FFF2-40B4-BE49-F238E27FC236}">
                <a16:creationId xmlns:a16="http://schemas.microsoft.com/office/drawing/2014/main" id="{B7E7955C-73D5-45A9-A644-BA9FF2D0D69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57833182"/>
      </p:ext>
    </p:extLst>
  </p:cSld>
  <p:clrMapOvr>
    <a:masterClrMapping/>
  </p:clrMapOvr>
  <mc:AlternateContent xmlns:mc="http://schemas.openxmlformats.org/markup-compatibility/2006">
    <mc:Choice xmlns:p14="http://schemas.microsoft.com/office/powerpoint/2010/main" Requires="p14">
      <p:transition spd="slow" p14:dur="2000" advTm="25090"/>
    </mc:Choice>
    <mc:Fallback>
      <p:transition spd="slow" advTm="25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ox(in)">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0.9|2.6|1.4|10.9|5.8|5.6|1.2"/>
</p:tagLst>
</file>

<file path=ppt/tags/tag2.xml><?xml version="1.0" encoding="utf-8"?>
<p:tagLst xmlns:a="http://schemas.openxmlformats.org/drawingml/2006/main" xmlns:r="http://schemas.openxmlformats.org/officeDocument/2006/relationships" xmlns:p="http://schemas.openxmlformats.org/presentationml/2006/main">
  <p:tag name="TIMING" val="|2.7"/>
</p:tagLst>
</file>

<file path=ppt/tags/tag3.xml><?xml version="1.0" encoding="utf-8"?>
<p:tagLst xmlns:a="http://schemas.openxmlformats.org/drawingml/2006/main" xmlns:r="http://schemas.openxmlformats.org/officeDocument/2006/relationships" xmlns:p="http://schemas.openxmlformats.org/presentationml/2006/main">
  <p:tag name="TIMING" val="|14.5"/>
</p:tagLst>
</file>

<file path=ppt/tags/tag4.xml><?xml version="1.0" encoding="utf-8"?>
<p:tagLst xmlns:a="http://schemas.openxmlformats.org/drawingml/2006/main" xmlns:r="http://schemas.openxmlformats.org/officeDocument/2006/relationships" xmlns:p="http://schemas.openxmlformats.org/presentationml/2006/main">
  <p:tag name="TIMING" val="|1.1|1|10.2|53|9.2|27.1"/>
</p:tagLst>
</file>

<file path=ppt/tags/tag5.xml><?xml version="1.0" encoding="utf-8"?>
<p:tagLst xmlns:a="http://schemas.openxmlformats.org/drawingml/2006/main" xmlns:r="http://schemas.openxmlformats.org/officeDocument/2006/relationships" xmlns:p="http://schemas.openxmlformats.org/presentationml/2006/main">
  <p:tag name="TIMING" val="|15.3|6.5|3.6|26.1|2.9|5.3|6.8"/>
</p:tagLst>
</file>

<file path=ppt/tags/tag6.xml><?xml version="1.0" encoding="utf-8"?>
<p:tagLst xmlns:a="http://schemas.openxmlformats.org/drawingml/2006/main" xmlns:r="http://schemas.openxmlformats.org/officeDocument/2006/relationships" xmlns:p="http://schemas.openxmlformats.org/presentationml/2006/main">
  <p:tag name="TIMING" val="|13.9"/>
</p:tagLst>
</file>

<file path=ppt/tags/tag7.xml><?xml version="1.0" encoding="utf-8"?>
<p:tagLst xmlns:a="http://schemas.openxmlformats.org/drawingml/2006/main" xmlns:r="http://schemas.openxmlformats.org/officeDocument/2006/relationships" xmlns:p="http://schemas.openxmlformats.org/presentationml/2006/main">
  <p:tag name="TIMING" val="|7.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TM03457510[[fn=Savon]]</Template>
  <TotalTime>953</TotalTime>
  <Words>1048</Words>
  <Application>Microsoft Office PowerPoint</Application>
  <PresentationFormat>On-screen Show (4:3)</PresentationFormat>
  <Paragraphs>223</Paragraphs>
  <Slides>37</Slides>
  <Notes>3</Notes>
  <HiddenSlides>0</HiddenSlides>
  <MMClips>37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Century Gothic</vt:lpstr>
      <vt:lpstr>Chiller</vt:lpstr>
      <vt:lpstr>Comic Sans MS</vt:lpstr>
      <vt:lpstr>Garamond</vt:lpstr>
      <vt:lpstr>Times</vt:lpstr>
      <vt:lpstr>Verdana</vt:lpstr>
      <vt:lpstr>Wingdings</vt:lpstr>
      <vt:lpstr>Savon</vt:lpstr>
      <vt:lpstr>Feeding relationships</vt:lpstr>
      <vt:lpstr>Starter: Exam question</vt:lpstr>
      <vt:lpstr>Exam Question</vt:lpstr>
      <vt:lpstr>Outcomes</vt:lpstr>
      <vt:lpstr>Can you draw a food chain?</vt:lpstr>
      <vt:lpstr>PowerPoint Presentation</vt:lpstr>
      <vt:lpstr>Food chains &amp; webs</vt:lpstr>
      <vt:lpstr>Food Chains</vt:lpstr>
      <vt:lpstr>PowerPoint Presentation</vt:lpstr>
      <vt:lpstr>PowerPoint Presentation</vt:lpstr>
      <vt:lpstr>PowerPoint Presentation</vt:lpstr>
      <vt:lpstr>PowerPoint Presentation</vt:lpstr>
      <vt:lpstr>Trophic Levels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happening in this feeding relationship?</vt:lpstr>
      <vt:lpstr>PowerPoint Presentation</vt:lpstr>
      <vt:lpstr>PowerPoint Presentation</vt:lpstr>
      <vt:lpstr>Predator or Prey</vt:lpstr>
      <vt:lpstr>Predator or Prey</vt:lpstr>
      <vt:lpstr>Predator or Prey</vt:lpstr>
      <vt:lpstr>Predator or Prey</vt:lpstr>
      <vt:lpstr>Predator or Prey</vt:lpstr>
      <vt:lpstr>Predator or Prey</vt:lpstr>
      <vt:lpstr>Predator or Prey</vt:lpstr>
      <vt:lpstr>Predator or Prey</vt:lpstr>
      <vt:lpstr>Predator or Prey</vt:lpstr>
      <vt:lpstr>Exam questions</vt:lpstr>
    </vt:vector>
  </TitlesOfParts>
  <Company>St Bede's Catholic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Prayers</dc:title>
  <dc:creator>HHurdman</dc:creator>
  <cp:lastModifiedBy>S Skelton</cp:lastModifiedBy>
  <cp:revision>21</cp:revision>
  <cp:lastPrinted>2018-01-25T11:54:51Z</cp:lastPrinted>
  <dcterms:created xsi:type="dcterms:W3CDTF">2012-04-19T09:02:44Z</dcterms:created>
  <dcterms:modified xsi:type="dcterms:W3CDTF">2021-01-05T12:22:57Z</dcterms:modified>
</cp:coreProperties>
</file>