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283" r:id="rId3"/>
    <p:sldId id="258" r:id="rId4"/>
    <p:sldId id="284" r:id="rId5"/>
    <p:sldId id="285" r:id="rId6"/>
    <p:sldId id="278" r:id="rId7"/>
    <p:sldId id="273" r:id="rId8"/>
    <p:sldId id="274" r:id="rId9"/>
    <p:sldId id="275" r:id="rId10"/>
    <p:sldId id="279" r:id="rId11"/>
    <p:sldId id="277" r:id="rId12"/>
    <p:sldId id="287" r:id="rId13"/>
    <p:sldId id="288" r:id="rId14"/>
    <p:sldId id="28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94" autoAdjust="0"/>
  </p:normalViewPr>
  <p:slideViewPr>
    <p:cSldViewPr>
      <p:cViewPr varScale="1">
        <p:scale>
          <a:sx n="63" d="100"/>
          <a:sy n="63" d="100"/>
        </p:scale>
        <p:origin x="667" y="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E01FB-23B8-4569-977D-CD699BA61840}" type="datetimeFigureOut">
              <a:rPr lang="en-GB" smtClean="0"/>
              <a:t>12/12/2020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AEB5A-E91B-4D8C-AA0C-6EF1EB4C5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94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E64E-2175-4C1C-96CD-0CCC39C9860C}" type="datetimeFigureOut">
              <a:rPr lang="en-GB" smtClean="0"/>
              <a:pPr/>
              <a:t>12/12/2020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B4C9-63E6-4792-9418-7D3EA7B0DE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E64E-2175-4C1C-96CD-0CCC39C9860C}" type="datetimeFigureOut">
              <a:rPr lang="en-GB" smtClean="0"/>
              <a:pPr/>
              <a:t>12/12/2020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B4C9-63E6-4792-9418-7D3EA7B0DE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E64E-2175-4C1C-96CD-0CCC39C9860C}" type="datetimeFigureOut">
              <a:rPr lang="en-GB" smtClean="0"/>
              <a:pPr/>
              <a:t>12/12/2020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B4C9-63E6-4792-9418-7D3EA7B0DE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E64E-2175-4C1C-96CD-0CCC39C9860C}" type="datetimeFigureOut">
              <a:rPr lang="en-GB" smtClean="0"/>
              <a:pPr/>
              <a:t>12/12/2020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B4C9-63E6-4792-9418-7D3EA7B0DE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E64E-2175-4C1C-96CD-0CCC39C9860C}" type="datetimeFigureOut">
              <a:rPr lang="en-GB" smtClean="0"/>
              <a:pPr/>
              <a:t>12/12/2020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B4C9-63E6-4792-9418-7D3EA7B0DE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E64E-2175-4C1C-96CD-0CCC39C9860C}" type="datetimeFigureOut">
              <a:rPr lang="en-GB" smtClean="0"/>
              <a:pPr/>
              <a:t>12/12/2020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B4C9-63E6-4792-9418-7D3EA7B0DE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E64E-2175-4C1C-96CD-0CCC39C9860C}" type="datetimeFigureOut">
              <a:rPr lang="en-GB" smtClean="0"/>
              <a:pPr/>
              <a:t>12/12/2020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B4C9-63E6-4792-9418-7D3EA7B0DE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E64E-2175-4C1C-96CD-0CCC39C9860C}" type="datetimeFigureOut">
              <a:rPr lang="en-GB" smtClean="0"/>
              <a:pPr/>
              <a:t>12/12/2020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B4C9-63E6-4792-9418-7D3EA7B0DE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E64E-2175-4C1C-96CD-0CCC39C9860C}" type="datetimeFigureOut">
              <a:rPr lang="en-GB" smtClean="0"/>
              <a:pPr/>
              <a:t>12/12/2020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B4C9-63E6-4792-9418-7D3EA7B0DE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E64E-2175-4C1C-96CD-0CCC39C9860C}" type="datetimeFigureOut">
              <a:rPr lang="en-GB" smtClean="0"/>
              <a:pPr/>
              <a:t>12/12/2020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B4C9-63E6-4792-9418-7D3EA7B0DE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E64E-2175-4C1C-96CD-0CCC39C9860C}" type="datetimeFigureOut">
              <a:rPr lang="en-GB" smtClean="0"/>
              <a:pPr/>
              <a:t>12/12/2020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B4C9-63E6-4792-9418-7D3EA7B0DE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CE64E-2175-4C1C-96CD-0CCC39C9860C}" type="datetimeFigureOut">
              <a:rPr lang="en-GB" smtClean="0"/>
              <a:pPr/>
              <a:t>12/12/2020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2B4C9-63E6-4792-9418-7D3EA7B0DED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/>
              <a:t>Starter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is a mole?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2 moles of Sodium weighs…………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200g of </a:t>
            </a:r>
            <a:r>
              <a:rPr lang="en-GB" dirty="0" err="1"/>
              <a:t>CuO</a:t>
            </a:r>
            <a:r>
              <a:rPr lang="en-GB" dirty="0"/>
              <a:t> contains …………………… moles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0.5 moles of Calcium Carbonate weighs………………..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110g of Carbon Dioxide contains ………………… moles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4128" y="2683024"/>
            <a:ext cx="172819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46g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0072" y="3284984"/>
            <a:ext cx="136815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2.5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7744" y="4261947"/>
            <a:ext cx="136815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50g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624" y="5373216"/>
            <a:ext cx="136815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2.5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267744" y="182502"/>
            <a:ext cx="6635080" cy="365125"/>
          </a:xfrm>
        </p:spPr>
        <p:txBody>
          <a:bodyPr/>
          <a:lstStyle/>
          <a:p>
            <a:pPr algn="r"/>
            <a:fld id="{1D5AC79D-DEE0-4AB1-B94F-AA63A5B7FC75}" type="datetime2">
              <a:rPr lang="en-GB" sz="2800" smtClean="0">
                <a:solidFill>
                  <a:schemeClr val="tx1"/>
                </a:solidFill>
              </a:rPr>
              <a:pPr algn="r"/>
              <a:t>Saturday, 12 December 2020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546614"/>
            <a:ext cx="8132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u="sng" dirty="0">
                <a:latin typeface="Comic Sans MS" panose="030F0702030302020204" pitchFamily="66" charset="0"/>
              </a:rPr>
              <a:t>Concentration Of Solution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1211808"/>
            <a:ext cx="1486938" cy="144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6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Equation Triangle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1624843" y="1700808"/>
            <a:ext cx="5988674" cy="417646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3057677" y="3933056"/>
            <a:ext cx="30984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84842" y="3967158"/>
            <a:ext cx="17169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76843" y="5100086"/>
            <a:ext cx="3064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Concentration	</a:t>
            </a:r>
            <a:endParaRPr lang="en-GB" sz="2800" baseline="30000" dirty="0"/>
          </a:p>
        </p:txBody>
      </p:sp>
      <p:sp>
        <p:nvSpPr>
          <p:cNvPr id="11" name="Rectangle 10"/>
          <p:cNvSpPr/>
          <p:nvPr/>
        </p:nvSpPr>
        <p:spPr>
          <a:xfrm>
            <a:off x="3954512" y="2924944"/>
            <a:ext cx="1294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800" dirty="0"/>
              <a:t>mass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44241" y="5100086"/>
            <a:ext cx="1624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Volume</a:t>
            </a:r>
            <a:endParaRPr lang="en-GB" sz="2800" baseline="30000" dirty="0"/>
          </a:p>
        </p:txBody>
      </p:sp>
      <p:sp>
        <p:nvSpPr>
          <p:cNvPr id="15" name="Division 14"/>
          <p:cNvSpPr/>
          <p:nvPr/>
        </p:nvSpPr>
        <p:spPr>
          <a:xfrm>
            <a:off x="4241971" y="3571114"/>
            <a:ext cx="720080" cy="792088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ultiply 15"/>
          <p:cNvSpPr/>
          <p:nvPr/>
        </p:nvSpPr>
        <p:spPr>
          <a:xfrm>
            <a:off x="4334977" y="4597246"/>
            <a:ext cx="534067" cy="684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A0C0E4-93F9-491D-8A1A-E8A52FC038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76256" y="1700808"/>
            <a:ext cx="842317" cy="84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1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2000"/>
    </mc:Choice>
    <mc:Fallback>
      <p:transition spd="slow" advClick="0" advTm="6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Fill in the gaps</a:t>
            </a:r>
          </a:p>
          <a:p>
            <a:pPr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894504"/>
              </p:ext>
            </p:extLst>
          </p:nvPr>
        </p:nvGraphicFramePr>
        <p:xfrm>
          <a:off x="323528" y="2348880"/>
          <a:ext cx="8208912" cy="39604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9381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Mass of Solute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Volume of Solution</a:t>
                      </a:r>
                      <a:r>
                        <a:rPr lang="en-GB" sz="2800" baseline="0" dirty="0"/>
                        <a:t> (dm</a:t>
                      </a:r>
                      <a:r>
                        <a:rPr lang="en-GB" sz="2800" baseline="30000" dirty="0"/>
                        <a:t>3</a:t>
                      </a:r>
                      <a:r>
                        <a:rPr lang="en-GB" sz="2800" baseline="0" dirty="0"/>
                        <a:t>)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Concentration (g/dm</a:t>
                      </a:r>
                      <a:r>
                        <a:rPr lang="en-GB" sz="2800" baseline="30000" dirty="0"/>
                        <a:t>3</a:t>
                      </a:r>
                      <a:r>
                        <a:rPr lang="en-GB" sz="28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656">
                <a:tc>
                  <a:txBody>
                    <a:bodyPr/>
                    <a:lstStyle/>
                    <a:p>
                      <a:r>
                        <a:rPr lang="en-GB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656">
                <a:tc>
                  <a:txBody>
                    <a:bodyPr/>
                    <a:lstStyle/>
                    <a:p>
                      <a:r>
                        <a:rPr lang="en-GB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656">
                <a:tc>
                  <a:txBody>
                    <a:bodyPr/>
                    <a:lstStyle/>
                    <a:p>
                      <a:r>
                        <a:rPr lang="en-GB" sz="2400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656">
                <a:tc>
                  <a:txBody>
                    <a:bodyPr/>
                    <a:lstStyle/>
                    <a:p>
                      <a:r>
                        <a:rPr lang="en-GB" sz="2400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868144" y="3573016"/>
            <a:ext cx="26642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131840" y="4293096"/>
            <a:ext cx="26642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95536" y="5013176"/>
            <a:ext cx="26642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059832" y="5661248"/>
            <a:ext cx="26642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31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7CE4C2-AF72-43B3-8624-3958B2B69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81" y="643467"/>
            <a:ext cx="7282437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96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7" y="2358"/>
            <a:ext cx="1407490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72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C523C8-C801-4876-A1DD-743C416FE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51" y="643467"/>
            <a:ext cx="7874297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063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54691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4E5DC4-6143-4832-83B9-E34A3806F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8641"/>
            <a:ext cx="5472608" cy="655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420" y="1075188"/>
            <a:ext cx="1171701" cy="1172973"/>
            <a:chOff x="9160561" y="1075188"/>
            <a:chExt cx="1562267" cy="117297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326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31"/>
          <p:cNvGraphicFramePr>
            <a:graphicFrameLocks noGrp="1"/>
          </p:cNvGraphicFramePr>
          <p:nvPr/>
        </p:nvGraphicFramePr>
        <p:xfrm>
          <a:off x="0" y="43168"/>
          <a:ext cx="9144000" cy="6392138"/>
        </p:xfrm>
        <a:graphic>
          <a:graphicData uri="http://schemas.openxmlformats.org/drawingml/2006/table">
            <a:tbl>
              <a:tblPr/>
              <a:tblGrid>
                <a:gridCol w="3153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0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614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eaLnBrk="1" fontAlgn="auto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endParaRPr lang="en-GB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5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cs typeface="Arial" pitchFamily="34" charset="0"/>
                        </a:rPr>
                        <a:t>1-9 (F)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State</a:t>
                      </a:r>
                      <a:r>
                        <a:rPr lang="en-GB" sz="2800" baseline="0" dirty="0">
                          <a:latin typeface="Comic Sans MS" panose="030F0702030302020204" pitchFamily="66" charset="0"/>
                        </a:rPr>
                        <a:t> the unit of concentration .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5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cs typeface="Arial" pitchFamily="34" charset="0"/>
                        </a:rPr>
                        <a:t>4-9 (F/H)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Comic Sans MS" panose="030F0702030302020204" pitchFamily="66" charset="0"/>
                        </a:rPr>
                        <a:t>Calculate concentration using</a:t>
                      </a:r>
                      <a:r>
                        <a:rPr lang="en-GB" sz="2800" baseline="0" dirty="0">
                          <a:latin typeface="Comic Sans MS" panose="030F0702030302020204" pitchFamily="66" charset="0"/>
                        </a:rPr>
                        <a:t> a known mass of solute and volume of solution.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7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cs typeface="Arial" pitchFamily="34" charset="0"/>
                        </a:rPr>
                        <a:t>5-9 (H)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Calculate mass of a solute in a</a:t>
                      </a:r>
                      <a:r>
                        <a:rPr lang="en-GB" sz="2800" baseline="0" dirty="0">
                          <a:latin typeface="Comic Sans MS" panose="030F0702030302020204" pitchFamily="66" charset="0"/>
                        </a:rPr>
                        <a:t> solution of known concentration.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7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cs typeface="Arial" pitchFamily="34" charset="0"/>
                        </a:rPr>
                        <a:t>8-9 (H*)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Explain how concentration of solution is</a:t>
                      </a:r>
                      <a:r>
                        <a:rPr lang="en-GB" sz="2800" baseline="0" dirty="0">
                          <a:latin typeface="Comic Sans MS" panose="030F0702030302020204" pitchFamily="66" charset="0"/>
                        </a:rPr>
                        <a:t> related to mass and volume.</a:t>
                      </a:r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07522" y="147077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Learning Outcomes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98DD27-48A8-42B4-80AE-CFE1119049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7704" y="2636912"/>
            <a:ext cx="842318" cy="84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02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0"/>
    </mc:Choice>
    <mc:Fallback>
      <p:transition spd="slow" advClick="0" advTm="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Concentration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concentration?</a:t>
            </a:r>
          </a:p>
          <a:p>
            <a:r>
              <a:rPr lang="en-GB" dirty="0"/>
              <a:t>It is the mass of substance (solute) dissolved in a known volume of solution.</a:t>
            </a:r>
          </a:p>
          <a:p>
            <a:r>
              <a:rPr lang="en-GB" dirty="0"/>
              <a:t>It is measured in g/dm</a:t>
            </a:r>
            <a:r>
              <a:rPr lang="en-GB" baseline="30000" dirty="0"/>
              <a:t>3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15616" y="5085184"/>
            <a:ext cx="7419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/>
              <a:t>1dm</a:t>
            </a:r>
            <a:r>
              <a:rPr lang="en-GB" sz="3600" baseline="30000" dirty="0"/>
              <a:t>3</a:t>
            </a:r>
            <a:r>
              <a:rPr lang="en-GB" sz="3600" dirty="0"/>
              <a:t> = 1000cm</a:t>
            </a:r>
            <a:r>
              <a:rPr lang="en-GB" sz="3600" baseline="30000" dirty="0"/>
              <a:t>3</a:t>
            </a:r>
            <a:r>
              <a:rPr lang="en-GB" sz="3600" dirty="0"/>
              <a:t> = 1000ml = 1 litre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568" y="4725144"/>
            <a:ext cx="7776864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4EE3CF-C33C-4540-87DB-94C32818A8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72200" y="3268217"/>
            <a:ext cx="1274365" cy="1274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0"/>
    </mc:Choice>
    <mc:Fallback>
      <p:transition spd="slow" advClick="0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86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Expressing Concentration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25144"/>
          </a:xfrm>
        </p:spPr>
        <p:txBody>
          <a:bodyPr/>
          <a:lstStyle/>
          <a:p>
            <a:r>
              <a:rPr lang="en-GB" dirty="0"/>
              <a:t>A solution is made when a solute is ………………… in a ………………… For example, dissolving sugar in water gives a ………………… </a:t>
            </a:r>
          </a:p>
          <a:p>
            <a:r>
              <a:rPr lang="en-GB" dirty="0"/>
              <a:t>The concentration of a solution tells you how much ………………… is dissolved in 1dm</a:t>
            </a:r>
            <a:r>
              <a:rPr lang="en-GB" baseline="30000" dirty="0"/>
              <a:t>3</a:t>
            </a:r>
            <a:r>
              <a:rPr lang="en-GB" dirty="0"/>
              <a:t> of solution (1dm</a:t>
            </a:r>
            <a:r>
              <a:rPr lang="en-GB" baseline="30000" dirty="0"/>
              <a:t>3</a:t>
            </a:r>
            <a:r>
              <a:rPr lang="en-GB" dirty="0"/>
              <a:t> = 1000cm</a:t>
            </a:r>
            <a:r>
              <a:rPr lang="en-GB" baseline="30000" dirty="0"/>
              <a:t>3</a:t>
            </a:r>
            <a:r>
              <a:rPr lang="en-GB" dirty="0"/>
              <a:t> = 1litre).</a:t>
            </a:r>
          </a:p>
          <a:p>
            <a:r>
              <a:rPr lang="en-GB" dirty="0"/>
              <a:t>A ………………… concentrated solution has more solute in the same ………………… of solution than a less concentrated solution.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39841" y="1993195"/>
            <a:ext cx="1771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dissolved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5896" y="2017488"/>
            <a:ext cx="1425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solvent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05758" y="2492896"/>
            <a:ext cx="1574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solution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5816" y="3587340"/>
            <a:ext cx="1234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solute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36037" y="4653136"/>
            <a:ext cx="1087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more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67171" y="5157192"/>
            <a:ext cx="1456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volume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EA33D8-7392-4B3F-8C14-D40C4D0A8F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6416" y="1176499"/>
            <a:ext cx="482277" cy="4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78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0"/>
    </mc:Choice>
    <mc:Fallback>
      <p:transition spd="slow" advClick="0" advTm="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750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Expressing Concentration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925144"/>
          </a:xfrm>
        </p:spPr>
        <p:txBody>
          <a:bodyPr>
            <a:normAutofit fontScale="92500"/>
          </a:bodyPr>
          <a:lstStyle/>
          <a:p>
            <a:r>
              <a:rPr lang="en-GB" dirty="0"/>
              <a:t>Concentration (g/dm</a:t>
            </a:r>
            <a:r>
              <a:rPr lang="en-GB" baseline="30000" dirty="0"/>
              <a:t>3</a:t>
            </a:r>
            <a:r>
              <a:rPr lang="en-GB" dirty="0"/>
              <a:t>) =  </a:t>
            </a:r>
            <a:r>
              <a:rPr lang="en-GB" u="sng" dirty="0"/>
              <a:t>  Mass of solute (g)     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                                  Volume of solution (dm</a:t>
            </a:r>
            <a:r>
              <a:rPr lang="en-GB" baseline="30000" dirty="0"/>
              <a:t>3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 concentrated solution contains a ……………… mass of solute and / or a ……………… volume of solvent.</a:t>
            </a:r>
          </a:p>
          <a:p>
            <a:r>
              <a:rPr lang="en-GB" dirty="0"/>
              <a:t>A dilute solution contains a ……………… mass of solute and / or a ……………… volume of solvent.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020272" y="3789040"/>
            <a:ext cx="1025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large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92080" y="4261552"/>
            <a:ext cx="1085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small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52120" y="5101060"/>
            <a:ext cx="1085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small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79912" y="5589240"/>
            <a:ext cx="1025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large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212C6D-6333-4667-9447-F7B4795672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9763" y="2852937"/>
            <a:ext cx="698301" cy="69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3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0"/>
    </mc:Choice>
    <mc:Fallback>
      <p:transition spd="slow" advClick="0" advTm="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48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Converting between cm</a:t>
            </a:r>
            <a:r>
              <a:rPr lang="en-GB" baseline="30000" dirty="0"/>
              <a:t>3</a:t>
            </a:r>
            <a:r>
              <a:rPr lang="en-GB" dirty="0"/>
              <a:t> and dm</a:t>
            </a:r>
            <a:r>
              <a:rPr lang="en-GB" baseline="30000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convert cm</a:t>
            </a:r>
            <a:r>
              <a:rPr lang="en-GB" baseline="30000" dirty="0"/>
              <a:t>3 </a:t>
            </a:r>
            <a:r>
              <a:rPr lang="en-GB" dirty="0"/>
              <a:t>to dm</a:t>
            </a:r>
            <a:r>
              <a:rPr lang="en-GB" baseline="30000" dirty="0"/>
              <a:t>3</a:t>
            </a:r>
            <a:r>
              <a:rPr lang="en-GB" dirty="0"/>
              <a:t> divide by 1000</a:t>
            </a:r>
          </a:p>
          <a:p>
            <a:r>
              <a:rPr lang="en-GB" dirty="0"/>
              <a:t>E.g. 34cm</a:t>
            </a:r>
            <a:r>
              <a:rPr lang="en-GB" baseline="30000" dirty="0"/>
              <a:t>3</a:t>
            </a:r>
            <a:r>
              <a:rPr lang="en-GB" dirty="0"/>
              <a:t> is 0.0034 dm</a:t>
            </a:r>
            <a:r>
              <a:rPr lang="en-GB" baseline="30000" dirty="0"/>
              <a:t>3</a:t>
            </a:r>
          </a:p>
          <a:p>
            <a:endParaRPr lang="en-GB" dirty="0"/>
          </a:p>
          <a:p>
            <a:r>
              <a:rPr lang="en-GB" dirty="0"/>
              <a:t>To convert dm</a:t>
            </a:r>
            <a:r>
              <a:rPr lang="en-GB" baseline="30000" dirty="0"/>
              <a:t>3</a:t>
            </a:r>
            <a:r>
              <a:rPr lang="en-GB" dirty="0"/>
              <a:t> to cm</a:t>
            </a:r>
            <a:r>
              <a:rPr lang="en-GB" baseline="30000" dirty="0"/>
              <a:t>3</a:t>
            </a:r>
            <a:r>
              <a:rPr lang="en-GB" dirty="0"/>
              <a:t> times by 1000</a:t>
            </a:r>
          </a:p>
          <a:p>
            <a:r>
              <a:rPr lang="en-GB" dirty="0"/>
              <a:t>E.g. 120dm</a:t>
            </a:r>
            <a:r>
              <a:rPr lang="en-GB" baseline="30000" dirty="0"/>
              <a:t>3</a:t>
            </a:r>
            <a:r>
              <a:rPr lang="en-GB" dirty="0"/>
              <a:t> is 120 000 cm</a:t>
            </a:r>
            <a:r>
              <a:rPr lang="en-GB" baseline="30000" dirty="0"/>
              <a:t>3</a:t>
            </a:r>
          </a:p>
          <a:p>
            <a:endParaRPr lang="en-GB" dirty="0"/>
          </a:p>
        </p:txBody>
      </p:sp>
      <p:pic>
        <p:nvPicPr>
          <p:cNvPr id="2052" name="Picture 4" descr="oxo_AQA16_C4_cs06_awfg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4813712"/>
            <a:ext cx="2088233" cy="180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A456FA-038A-49D0-A149-D6C56BF79E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9763" y="2924945"/>
            <a:ext cx="626293" cy="6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23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9000"/>
    </mc:Choice>
    <mc:Fallback>
      <p:transition spd="slow" advClick="0" advTm="4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1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Concentration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can work out the concentration of a solution by using the following equation.</a:t>
            </a:r>
          </a:p>
          <a:p>
            <a:r>
              <a:rPr lang="en-GB" dirty="0"/>
              <a:t>(solute is the solid)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875645"/>
            <a:ext cx="6705861" cy="171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F442D02-3E30-47AE-BDA9-781DAFB4E8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48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1dm</a:t>
            </a:r>
            <a:r>
              <a:rPr lang="en-GB" baseline="30000" dirty="0"/>
              <a:t>3</a:t>
            </a:r>
            <a:r>
              <a:rPr lang="en-GB" dirty="0"/>
              <a:t> solution of water contains 0.5g of solute. What is its concentration?</a:t>
            </a:r>
          </a:p>
          <a:p>
            <a:endParaRPr lang="en-GB" dirty="0"/>
          </a:p>
          <a:p>
            <a:r>
              <a:rPr lang="en-GB" dirty="0"/>
              <a:t>Concentration = 0.5  = 0.5 g/dm</a:t>
            </a:r>
            <a:r>
              <a:rPr lang="en-GB" baseline="30000" dirty="0"/>
              <a:t>3</a:t>
            </a:r>
          </a:p>
          <a:p>
            <a:pPr>
              <a:buNone/>
            </a:pPr>
            <a:r>
              <a:rPr lang="en-GB" dirty="0"/>
              <a:t>					1</a:t>
            </a:r>
          </a:p>
          <a:p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51920" y="3789040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C:\Users\Cathy.Cathy-TOSH\AppData\Local\Microsoft\Windows\Temporary Internet Files\Content.IE5\MH0CTNL1\MP90030581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437112"/>
            <a:ext cx="1828800" cy="1706880"/>
          </a:xfrm>
          <a:prstGeom prst="rect">
            <a:avLst/>
          </a:prstGeom>
          <a:noFill/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52C4AD0-1333-4631-B81F-2E83F41857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47864" y="4797152"/>
            <a:ext cx="626289" cy="62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21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0"/>
    </mc:Choice>
    <mc:Fallback>
      <p:transition spd="slow" advClick="0" advTm="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Work out the concentration of the following: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2dm</a:t>
            </a:r>
            <a:r>
              <a:rPr lang="en-GB" baseline="30000" dirty="0"/>
              <a:t>3</a:t>
            </a:r>
            <a:r>
              <a:rPr lang="en-GB" dirty="0"/>
              <a:t> solution containing 0.7g of solute.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0.5dm</a:t>
            </a:r>
            <a:r>
              <a:rPr lang="en-GB" baseline="30000" dirty="0"/>
              <a:t>3</a:t>
            </a:r>
            <a:r>
              <a:rPr lang="en-GB" dirty="0"/>
              <a:t> solution containing 1.5g of solute.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15dm</a:t>
            </a:r>
            <a:r>
              <a:rPr lang="en-GB" baseline="30000" dirty="0"/>
              <a:t>3</a:t>
            </a:r>
            <a:r>
              <a:rPr lang="en-GB" dirty="0"/>
              <a:t> solution containing 20g of solute.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11265" name="Picture 1" descr="C:\Users\Cathy.Cathy-TOSH\AppData\Local\Microsoft\Windows\Temporary Internet Files\Content.IE5\BOOC76BZ\MC90043257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486" y="260648"/>
            <a:ext cx="1440160" cy="14401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9103" y="2683024"/>
            <a:ext cx="2736304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0.35g/dm</a:t>
            </a:r>
            <a:r>
              <a:rPr lang="en-GB" sz="2800" baseline="30000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9103" y="3789040"/>
            <a:ext cx="2736304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3g/dm</a:t>
            </a:r>
            <a:r>
              <a:rPr lang="en-GB" sz="2800" baseline="30000" dirty="0"/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60987" y="4869160"/>
            <a:ext cx="2736304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1.33g/dm</a:t>
            </a:r>
            <a:r>
              <a:rPr lang="en-GB" sz="2800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51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On-screen Show (4:3)</PresentationFormat>
  <Paragraphs>89</Paragraphs>
  <Slides>14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Concentration</vt:lpstr>
      <vt:lpstr>Expressing Concentration</vt:lpstr>
      <vt:lpstr>Expressing Concentration</vt:lpstr>
      <vt:lpstr>Converting between cm3 and dm3</vt:lpstr>
      <vt:lpstr>Concentration</vt:lpstr>
      <vt:lpstr>Worked Example</vt:lpstr>
      <vt:lpstr>Questions</vt:lpstr>
      <vt:lpstr>Equation Triangle</vt:lpstr>
      <vt:lpstr>Task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Toyne</dc:creator>
  <cp:lastModifiedBy>Kyle Toyne</cp:lastModifiedBy>
  <cp:revision>1</cp:revision>
  <dcterms:created xsi:type="dcterms:W3CDTF">2020-12-12T21:35:48Z</dcterms:created>
  <dcterms:modified xsi:type="dcterms:W3CDTF">2020-12-12T21:36:11Z</dcterms:modified>
</cp:coreProperties>
</file>