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3" r:id="rId9"/>
    <p:sldId id="269" r:id="rId10"/>
    <p:sldId id="270" r:id="rId11"/>
    <p:sldId id="271" r:id="rId12"/>
    <p:sldId id="272" r:id="rId13"/>
  </p:sldIdLst>
  <p:sldSz cx="18288000" cy="10287000"/>
  <p:notesSz cx="6797675" cy="9926638"/>
  <p:embeddedFontLst>
    <p:embeddedFont>
      <p:font typeface="Montserrat" panose="020B0604020202020204" charset="0"/>
      <p:regular r:id="rId15"/>
      <p:bold r:id="rId16"/>
      <p:italic r:id="rId17"/>
      <p:boldItalic r:id="rId18"/>
    </p:embeddedFont>
    <p:embeddedFont>
      <p:font typeface="Montserrat Medium" panose="020B0604020202020204" charset="0"/>
      <p:regular r:id="rId19"/>
      <p:bold r:id="rId20"/>
      <p:italic r:id="rId21"/>
      <p:boldItalic r:id="rId22"/>
    </p:embeddedFont>
    <p:embeddedFont>
      <p:font typeface="Montserrat SemiBold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7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d73a089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d73a0895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8dd73a0895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8dd73a0895_0_7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8dd73a0895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8dd73a0895_0_32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dd73a0895_0_7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8dd73a0895_0_70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d73a0895_0_7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d73a0895_0_78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dd73a0895_0_7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dd73a0895_0_79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dd73a0895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dd73a0895_0_8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dd73a0895_0_7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dd73a0895_0_79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d73a0895_0_8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dd73a0895_0_80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dd73a0895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dd73a0895_0_24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dd73a0895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dd73a0895_0_24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6893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8dd73a0895_0_6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8dd73a0895_0_62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sz="6000" b="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2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l="49" r="59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 b="0" i="1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ubTitle" idx="1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l="9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sz="6000" b="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l="9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 idx="3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slide with three elements">
  <p:cSld name="TITLE_ONLY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ubTitle" idx="1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2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0000" rIns="182850" bIns="182850" anchor="t" anchorCtr="0">
            <a:noAutofit/>
          </a:bodyPr>
          <a:lstStyle>
            <a:lvl1pPr marL="457200" lvl="0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ubTitle" idx="3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4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0000" rIns="182850" bIns="182850" anchor="t" anchorCtr="0">
            <a:noAutofit/>
          </a:bodyPr>
          <a:lstStyle>
            <a:lvl1pPr marL="457200" lvl="0" indent="-40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ubTitle" idx="5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6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0000" rIns="182850" bIns="182850" anchor="t" anchorCtr="0">
            <a:noAutofit/>
          </a:bodyPr>
          <a:lstStyle>
            <a:lvl1pPr marL="457200" lvl="0" indent="-40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tting tasks">
  <p:cSld name="TITLE_ONLY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ubTitle" idx="1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ubTitle" idx="2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3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ubTitle" idx="4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5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ubTitle" idx="6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ubTitle" idx="7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ltiple choice options">
  <p:cSld name="TITLE_ONLY_1_1_1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ubTitle" idx="1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ubTitle" idx="3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ubTitle" idx="5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6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7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8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sz="44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4318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406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4064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4064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406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406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4064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4064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4">
            <a:alphaModFix/>
          </a:blip>
          <a:srcRect l="9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ctrTitle" idx="4294967295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Multi-Step Calculations</a:t>
            </a:r>
            <a:endParaRPr>
              <a:solidFill>
                <a:srgbClr val="4B324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4294967295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Combined Science - Physics - Key Stage 4 - Electricity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>
            <a:spLocks noGrp="1"/>
          </p:cNvSpPr>
          <p:nvPr>
            <p:ph type="subTitle" idx="4294967295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Walrond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8"/>
          <p:cNvSpPr txBox="1"/>
          <p:nvPr/>
        </p:nvSpPr>
        <p:spPr>
          <a:xfrm>
            <a:off x="914400" y="2863400"/>
            <a:ext cx="12448200" cy="38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 </a:t>
            </a:r>
            <a:endParaRPr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91" name="Google Shape;191;p2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92" name="Google Shape;192;p28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10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98" name="Google Shape;198;p29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Review: Independent Task - Multi-step Calculations Power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99" name="Google Shape;199;p29"/>
          <p:cNvSpPr txBox="1">
            <a:spLocks noGrp="1"/>
          </p:cNvSpPr>
          <p:nvPr>
            <p:ph type="body" idx="1"/>
          </p:nvPr>
        </p:nvSpPr>
        <p:spPr>
          <a:xfrm>
            <a:off x="662900" y="2519050"/>
            <a:ext cx="16707000" cy="6319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GB" sz="3500"/>
              <a:t>A drill requires 230 V and is used for 15 minutes. The current that runs through the drill is 12 A. How much energy does the drill use? </a:t>
            </a:r>
            <a:r>
              <a:rPr lang="en-GB" sz="3500" b="1"/>
              <a:t>3,105,000 J</a:t>
            </a:r>
            <a:endParaRPr sz="3500" b="1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A microwave oven has a power rating of 800 W. If the microwave heats soup for 5 minutes, and is plugged into the mains power supply, how much charge flows through the microwave oven in this time? </a:t>
            </a:r>
            <a:r>
              <a:rPr lang="en-GB" sz="3500" b="1"/>
              <a:t>1043.5 C</a:t>
            </a:r>
            <a:endParaRPr sz="3500" b="1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A laptop uses 720, 000J when used for 2 hours. It has a current of 15 A. What potential difference is needed for the laptop to work? Give your answer to 2 significant figures. </a:t>
            </a:r>
            <a:r>
              <a:rPr lang="en-GB" sz="3500" b="1"/>
              <a:t>6.7 V</a:t>
            </a:r>
            <a:endParaRPr sz="3500" b="1"/>
          </a:p>
        </p:txBody>
      </p:sp>
      <p:sp>
        <p:nvSpPr>
          <p:cNvPr id="200" name="Google Shape;200;p29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 - Multi-step Calculations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A potential difference of 9V causes a current of 5A to flow through a lamp. If the bulb is switched on for 40 seconds, how much energy is used? </a:t>
            </a:r>
            <a:r>
              <a:rPr lang="en-GB" sz="3500" b="1"/>
              <a:t>1800 J</a:t>
            </a:r>
            <a:r>
              <a:rPr lang="en-GB" sz="3500" b="1">
                <a:solidFill>
                  <a:schemeClr val="accent5"/>
                </a:solidFill>
              </a:rPr>
              <a:t> </a:t>
            </a:r>
            <a:endParaRPr sz="3500" b="1">
              <a:solidFill>
                <a:schemeClr val="accent5"/>
              </a:solidFill>
            </a:endParaRP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A toastie-maker works using the mains power supply. If it has a resistance of 192 Ω, calculate the power rating of the toastie-maker. Give your answer to 3 significant figures. </a:t>
            </a:r>
            <a:r>
              <a:rPr lang="en-GB" sz="3500" b="1"/>
              <a:t>276 W</a:t>
            </a:r>
            <a:r>
              <a:rPr lang="en-GB" sz="3500" b="1">
                <a:solidFill>
                  <a:schemeClr val="accent5"/>
                </a:solidFill>
              </a:rPr>
              <a:t> </a:t>
            </a:r>
            <a:endParaRPr sz="3500" b="1">
              <a:solidFill>
                <a:schemeClr val="accent5"/>
              </a:solidFill>
            </a:endParaRP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A desk lamp has a potential difference of 16 V, and a charge of 1.8 C flows through it. If it is left on for 3 minutes. What is the resistance of the desk lamp? </a:t>
            </a:r>
            <a:r>
              <a:rPr lang="en-GB" sz="3500" b="1"/>
              <a:t>1600 Ω</a:t>
            </a:r>
            <a:endParaRPr sz="3500" b="1"/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Practice questions.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764825" y="2199450"/>
            <a:ext cx="15801000" cy="22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82600" algn="l" rtl="0">
              <a:spcBef>
                <a:spcPts val="0"/>
              </a:spcBef>
              <a:spcAft>
                <a:spcPts val="0"/>
              </a:spcAft>
              <a:buSzPts val="4000"/>
              <a:buFont typeface="Montserrat"/>
              <a:buAutoNum type="arabicPeriod"/>
            </a:pPr>
            <a:r>
              <a:rPr lang="en-GB" sz="4000" dirty="0">
                <a:latin typeface="Montserrat"/>
                <a:ea typeface="Montserrat"/>
                <a:cs typeface="Montserrat"/>
                <a:sym typeface="Montserrat"/>
              </a:rPr>
              <a:t>(a). The potential difference across a lamp is 12 V. If the resistance of the lamp is 16 Ω, what is the power of the lamp?</a:t>
            </a:r>
            <a:endParaRPr sz="40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>
                <a:latin typeface="Montserrat"/>
                <a:ea typeface="Montserrat"/>
                <a:cs typeface="Montserrat"/>
                <a:sym typeface="Montserrat"/>
              </a:rPr>
              <a:t>(b). Calculate the charge that flows through the lamp if it is switched on for 3 minutes. </a:t>
            </a:r>
            <a:endParaRPr sz="40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latin typeface="Montserrat"/>
              <a:ea typeface="Montserrat"/>
              <a:cs typeface="Montserrat"/>
              <a:sym typeface="Montserrat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4000"/>
            </a:pPr>
            <a:r>
              <a:rPr lang="en-GB" sz="4000" dirty="0">
                <a:latin typeface="Montserrat"/>
                <a:ea typeface="Montserrat"/>
                <a:cs typeface="Montserrat"/>
                <a:sym typeface="Montserrat"/>
              </a:rPr>
              <a:t>2. A current of 2.15 A flows through a stereo with a power rating of 600 W. If 5.6 C of charge flows through the stereo, calculate the energy transferred. Give your answer to 2 significant figures. </a:t>
            </a:r>
            <a:endParaRPr sz="40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Practice questions.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764825" y="2199450"/>
            <a:ext cx="15801000" cy="22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3. (a). A handheld electric fan has a current of 87 mA flowing through it. If it is turned on for 30 seconds, and transfers 52 J, what is the potential difference across the fan. 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(b). What is the resistance of the fan? 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4. A current of 2 A flows through a treadmill with a power rating of 0.55 kW. If 4 C of charge flows through the heating element, calculate the energy transferred. 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/>
        </p:nvSpPr>
        <p:spPr>
          <a:xfrm>
            <a:off x="914400" y="2863400"/>
            <a:ext cx="12448200" cy="38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 </a:t>
            </a:r>
            <a:endParaRPr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4" name="Google Shape;104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5" name="Google Shape;105;p17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4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Practice questions.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764825" y="2199450"/>
            <a:ext cx="15801000" cy="22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82600" algn="l" rtl="0">
              <a:spcBef>
                <a:spcPts val="0"/>
              </a:spcBef>
              <a:spcAft>
                <a:spcPts val="0"/>
              </a:spcAft>
              <a:buSzPts val="4000"/>
              <a:buFont typeface="Montserrat"/>
              <a:buAutoNum type="arabicPeriod"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(a). V = IR, 12 = I × 16, I = 0.75 A</a:t>
            </a:r>
            <a:br>
              <a:rPr lang="en-GB" sz="4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 		P = IV, P = 0.75 × 12 = 9 W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(b). Q= It, Q = 0.75 × (3 × 60) = 135 C 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82600" algn="l" rtl="0">
              <a:spcBef>
                <a:spcPts val="0"/>
              </a:spcBef>
              <a:spcAft>
                <a:spcPts val="0"/>
              </a:spcAft>
              <a:buSzPts val="4000"/>
              <a:buFont typeface="Montserrat"/>
              <a:buAutoNum type="arabicPeriod"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P = IV, 600 = 2.15 × V, V = 279 V </a:t>
            </a:r>
            <a:br>
              <a:rPr lang="en-GB" sz="4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E = QV, E = 5.6 × 279, E = 1563 J </a:t>
            </a:r>
            <a:br>
              <a:rPr lang="en-GB" sz="4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E = 1600 J to 2 sf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9" name="Google Shape;119;p19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Practice questions.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764825" y="2199450"/>
            <a:ext cx="15801000" cy="22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3. (a). 87mA = 0.087 A </a:t>
            </a:r>
            <a:br>
              <a:rPr lang="en-GB" sz="4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			Q = It, Q = 0.087 ×30, Q = 2.61 C </a:t>
            </a:r>
            <a:br>
              <a:rPr lang="en-GB" sz="4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			E = QV, 52 = 2.61 × V, V = 19.9 V 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(b). V = IR, 19.9 = 0.087 × R, R = 229 Ω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4. 0.55 kW = 550 W</a:t>
            </a:r>
            <a:br>
              <a:rPr lang="en-GB" sz="4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 	 P = IV, 550 = 2 × V, V = 275 V </a:t>
            </a:r>
            <a:br>
              <a:rPr lang="en-GB" sz="4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	  E = QV, E = 4 × 275, E = 1,100 J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1" name="Google Shape;151;p23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 - Multi-step Calculations</a:t>
            </a:r>
            <a:br>
              <a:rPr lang="en-GB">
                <a:solidFill>
                  <a:schemeClr val="dk2"/>
                </a:solidFill>
              </a:rPr>
            </a:br>
            <a:r>
              <a:rPr lang="en-GB">
                <a:solidFill>
                  <a:schemeClr val="dk2"/>
                </a:solidFill>
              </a:rPr>
              <a:t>Power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2" name="Google Shape;152;p23"/>
          <p:cNvSpPr txBox="1">
            <a:spLocks noGrp="1"/>
          </p:cNvSpPr>
          <p:nvPr>
            <p:ph type="body" idx="1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GB" sz="3500" dirty="0"/>
              <a:t>A drill requires 230 V and is used for 15 minutes. The current that runs through the drill is 12 A. How much energy does the drill use? </a:t>
            </a:r>
            <a:endParaRPr sz="3500" dirty="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 dirty="0"/>
              <a:t>A microwave oven has a power rating of 800 W. If the microwave heats soup for 5 minutes, and is plugged into the mains power supply, how much charge flows through the microwave oven in this time?</a:t>
            </a:r>
            <a:endParaRPr sz="3500" dirty="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 dirty="0"/>
              <a:t>A laptop uses 720,000J when used for 2 hours. It has a current of 15 A. What potential difference is needed for the laptop to work? Give your answer to 2 significant figures</a:t>
            </a:r>
            <a:endParaRPr sz="3500" dirty="0"/>
          </a:p>
        </p:txBody>
      </p:sp>
      <p:sp>
        <p:nvSpPr>
          <p:cNvPr id="153" name="Google Shape;153;p23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1" name="Google Shape;151;p23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 - Multi-step Calculations</a:t>
            </a:r>
            <a:br>
              <a:rPr lang="en-GB">
                <a:solidFill>
                  <a:schemeClr val="dk2"/>
                </a:solidFill>
              </a:rPr>
            </a:br>
            <a:r>
              <a:rPr lang="en-GB">
                <a:solidFill>
                  <a:schemeClr val="dk2"/>
                </a:solidFill>
              </a:rPr>
              <a:t>Power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2" name="Google Shape;152;p23"/>
          <p:cNvSpPr txBox="1">
            <a:spLocks noGrp="1"/>
          </p:cNvSpPr>
          <p:nvPr>
            <p:ph type="body" idx="1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GB" sz="3500" dirty="0"/>
              <a:t>A drill requires 230 V and is used for 15 minutes. The current that runs through the drill is 12 A. How much energy does the drill use? </a:t>
            </a:r>
            <a:endParaRPr sz="3500" dirty="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 dirty="0"/>
              <a:t>A microwave oven has a power rating of 800 W. If the microwave heats soup for 5 minutes, and is plugged into the mains power supply, how much charge flows through the microwave oven in this time?</a:t>
            </a:r>
            <a:endParaRPr sz="3500" dirty="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 dirty="0"/>
              <a:t>A laptop uses 720,000J when used for 2 hours. It has a current of 15 A. What potential difference is needed for the laptop to work? Give your answer to 2 significant figures</a:t>
            </a:r>
            <a:endParaRPr sz="3500" dirty="0"/>
          </a:p>
        </p:txBody>
      </p:sp>
      <p:sp>
        <p:nvSpPr>
          <p:cNvPr id="153" name="Google Shape;153;p23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5813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83" name="Google Shape;183;p27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 - Multi-step Calculations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84" name="Google Shape;184;p27"/>
          <p:cNvSpPr txBox="1">
            <a:spLocks noGrp="1"/>
          </p:cNvSpPr>
          <p:nvPr>
            <p:ph type="body" idx="1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A potential difference of 9V causes a current of 5A to flow through a lamp. If the bulb is switched on for 40 seconds, how much energy is used?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A toastie-maker works using the mains power supply. If it has a resistance of 192 Ω, calculate the power rating of the toastie-maker. Give your answer to 3 significant figures. 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A desk lamp has a potential difference of 16 V, and a charge of 1.8 C flows through it. If it is left on for 3 minutes. What is the resistance of the desk lamp? </a:t>
            </a:r>
            <a:endParaRPr sz="3500"/>
          </a:p>
        </p:txBody>
      </p:sp>
      <p:sp>
        <p:nvSpPr>
          <p:cNvPr id="185" name="Google Shape;185;p27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997</Words>
  <Application>Microsoft Office PowerPoint</Application>
  <PresentationFormat>Custom</PresentationFormat>
  <Paragraphs>63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Montserrat SemiBold</vt:lpstr>
      <vt:lpstr>Montserrat</vt:lpstr>
      <vt:lpstr>Arial</vt:lpstr>
      <vt:lpstr>Montserrat Medium</vt:lpstr>
      <vt:lpstr>Oak National Academy v2</vt:lpstr>
      <vt:lpstr>Multi-Step Calculations Worksheet</vt:lpstr>
      <vt:lpstr>Practice questions. </vt:lpstr>
      <vt:lpstr>Practice questions. </vt:lpstr>
      <vt:lpstr>PowerPoint Presentation</vt:lpstr>
      <vt:lpstr>Practice questions. </vt:lpstr>
      <vt:lpstr>Practice questions. </vt:lpstr>
      <vt:lpstr>Independent Task - Multi-step Calculations Power</vt:lpstr>
      <vt:lpstr>Independent Task - Multi-step Calculations Power</vt:lpstr>
      <vt:lpstr>Independent Task - Multi-step Calculations</vt:lpstr>
      <vt:lpstr>PowerPoint Presentation</vt:lpstr>
      <vt:lpstr>Review: Independent Task - Multi-step Calculations Power</vt:lpstr>
      <vt:lpstr>Independent Task - Multi-step Calculations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Multi-Step Calculations Worksheet</dc:title>
  <dc:creator>A Rumbles</dc:creator>
  <cp:lastModifiedBy>A Rumbles</cp:lastModifiedBy>
  <cp:revision>3</cp:revision>
  <cp:lastPrinted>2020-11-13T14:28:00Z</cp:lastPrinted>
  <dcterms:modified xsi:type="dcterms:W3CDTF">2020-11-14T06:16:35Z</dcterms:modified>
</cp:coreProperties>
</file>