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5" d="100"/>
          <a:sy n="55" d="100"/>
        </p:scale>
        <p:origin x="13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85F77B-1794-44F0-80AC-9E099BF8A7D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15757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5F77B-1794-44F0-80AC-9E099BF8A7D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352606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5F77B-1794-44F0-80AC-9E099BF8A7D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134750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5F77B-1794-44F0-80AC-9E099BF8A7D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164434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85F77B-1794-44F0-80AC-9E099BF8A7D5}"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330500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85F77B-1794-44F0-80AC-9E099BF8A7D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176012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85F77B-1794-44F0-80AC-9E099BF8A7D5}"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238277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85F77B-1794-44F0-80AC-9E099BF8A7D5}"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9158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5F77B-1794-44F0-80AC-9E099BF8A7D5}"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153744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785F77B-1794-44F0-80AC-9E099BF8A7D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230116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785F77B-1794-44F0-80AC-9E099BF8A7D5}"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8BA0C-91F3-4FAB-B00E-45054AFC4D3F}" type="slidenum">
              <a:rPr lang="en-US" smtClean="0"/>
              <a:t>‹#›</a:t>
            </a:fld>
            <a:endParaRPr lang="en-US"/>
          </a:p>
        </p:txBody>
      </p:sp>
    </p:spTree>
    <p:extLst>
      <p:ext uri="{BB962C8B-B14F-4D97-AF65-F5344CB8AC3E}">
        <p14:creationId xmlns:p14="http://schemas.microsoft.com/office/powerpoint/2010/main" val="286454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85F77B-1794-44F0-80AC-9E099BF8A7D5}" type="datetimeFigureOut">
              <a:rPr lang="en-US" smtClean="0"/>
              <a:t>1/5/2021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1B8BA0C-91F3-4FAB-B00E-45054AFC4D3F}" type="slidenum">
              <a:rPr lang="en-US" smtClean="0"/>
              <a:t>‹#›</a:t>
            </a:fld>
            <a:endParaRPr lang="en-US"/>
          </a:p>
        </p:txBody>
      </p:sp>
    </p:spTree>
    <p:extLst>
      <p:ext uri="{BB962C8B-B14F-4D97-AF65-F5344CB8AC3E}">
        <p14:creationId xmlns:p14="http://schemas.microsoft.com/office/powerpoint/2010/main" val="1794021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7F9B-5CF9-4DAE-8454-BF60F3D805B8}"/>
              </a:ext>
            </a:extLst>
          </p:cNvPr>
          <p:cNvSpPr>
            <a:spLocks noGrp="1"/>
          </p:cNvSpPr>
          <p:nvPr>
            <p:ph type="ctrTitle"/>
          </p:nvPr>
        </p:nvSpPr>
        <p:spPr>
          <a:xfrm>
            <a:off x="228599" y="243709"/>
            <a:ext cx="6400800" cy="487060"/>
          </a:xfrm>
        </p:spPr>
        <p:txBody>
          <a:bodyPr anchor="ctr">
            <a:normAutofit/>
          </a:bodyPr>
          <a:lstStyle/>
          <a:p>
            <a:r>
              <a:rPr lang="en-GB" sz="2400" b="1" u="sng" dirty="0"/>
              <a:t>Competition &amp; Adaptation</a:t>
            </a:r>
            <a:endParaRPr lang="en-US" sz="2400" b="1" u="sng" dirty="0"/>
          </a:p>
        </p:txBody>
      </p:sp>
      <p:sp>
        <p:nvSpPr>
          <p:cNvPr id="6" name="TextBox 5">
            <a:extLst>
              <a:ext uri="{FF2B5EF4-FFF2-40B4-BE49-F238E27FC236}">
                <a16:creationId xmlns:a16="http://schemas.microsoft.com/office/drawing/2014/main" id="{AB4A2FCB-AF6D-4D7F-AC20-38FC9235444A}"/>
              </a:ext>
            </a:extLst>
          </p:cNvPr>
          <p:cNvSpPr txBox="1"/>
          <p:nvPr/>
        </p:nvSpPr>
        <p:spPr>
          <a:xfrm>
            <a:off x="165294" y="730769"/>
            <a:ext cx="6527409" cy="8309967"/>
          </a:xfrm>
          <a:prstGeom prst="rect">
            <a:avLst/>
          </a:prstGeom>
          <a:noFill/>
        </p:spPr>
        <p:txBody>
          <a:bodyPr wrap="square" rtlCol="0">
            <a:spAutoFit/>
          </a:bodyPr>
          <a:lstStyle/>
          <a:p>
            <a:pPr marL="342900" indent="-342900">
              <a:buAutoNum type="arabicPeriod"/>
            </a:pPr>
            <a:r>
              <a:rPr lang="en-GB" dirty="0"/>
              <a:t>Name four resources that animals compete for and four resources that plants compete for.	</a:t>
            </a:r>
            <a:r>
              <a:rPr lang="en-GB" b="1" dirty="0"/>
              <a:t>					  (4)</a:t>
            </a:r>
          </a:p>
          <a:p>
            <a:r>
              <a:rPr lang="en-GB" sz="1600" b="1" dirty="0"/>
              <a:t>	_________________________________________________________</a:t>
            </a:r>
          </a:p>
          <a:p>
            <a:r>
              <a:rPr lang="en-GB" sz="1600" b="1" dirty="0"/>
              <a:t>	_________________________________________________________</a:t>
            </a:r>
          </a:p>
          <a:p>
            <a:r>
              <a:rPr lang="en-GB" sz="1600" b="1" dirty="0"/>
              <a:t>	_________________________________________________________</a:t>
            </a:r>
          </a:p>
          <a:p>
            <a:pPr>
              <a:buNone/>
            </a:pPr>
            <a:r>
              <a:rPr lang="en-GB" b="1" dirty="0"/>
              <a:t>        </a:t>
            </a:r>
            <a:r>
              <a:rPr lang="en-GB" dirty="0"/>
              <a:t>___________________________________________________</a:t>
            </a:r>
          </a:p>
          <a:p>
            <a:pPr>
              <a:buNone/>
            </a:pPr>
            <a:r>
              <a:rPr lang="en-GB" dirty="0"/>
              <a:t>        ___________________________________________________</a:t>
            </a:r>
          </a:p>
          <a:p>
            <a:pPr>
              <a:buNone/>
            </a:pPr>
            <a:endParaRPr lang="en-GB" dirty="0"/>
          </a:p>
          <a:p>
            <a:pPr marL="342900" indent="-342900">
              <a:buAutoNum type="arabicPeriod" startAt="2"/>
            </a:pPr>
            <a:r>
              <a:rPr lang="en-GB" dirty="0"/>
              <a:t>Explain why organisms might want to avoid competition with each other	.								   		  </a:t>
            </a:r>
            <a:r>
              <a:rPr lang="en-GB" b="1" dirty="0"/>
              <a:t>(2)</a:t>
            </a:r>
          </a:p>
          <a:p>
            <a:r>
              <a:rPr lang="en-GB" dirty="0"/>
              <a:t>       ____________________________________________________</a:t>
            </a:r>
          </a:p>
          <a:p>
            <a:r>
              <a:rPr lang="en-GB" dirty="0"/>
              <a:t>       ____________________________________________________</a:t>
            </a:r>
          </a:p>
          <a:p>
            <a:r>
              <a:rPr lang="en-GB" dirty="0"/>
              <a:t>                               </a:t>
            </a:r>
          </a:p>
          <a:p>
            <a:pPr marL="342900" indent="-342900">
              <a:buAutoNum type="arabicPeriod" startAt="3"/>
            </a:pPr>
            <a:r>
              <a:rPr lang="en-GB" dirty="0"/>
              <a:t>Define the term ‘adaptation’.		                         			  </a:t>
            </a:r>
            <a:r>
              <a:rPr lang="en-GB" b="1" dirty="0"/>
              <a:t>(2) </a:t>
            </a:r>
          </a:p>
          <a:p>
            <a:r>
              <a:rPr lang="en-GB" b="1" dirty="0"/>
              <a:t>        </a:t>
            </a:r>
            <a:r>
              <a:rPr lang="en-GB" dirty="0"/>
              <a:t>___________________________________________________</a:t>
            </a:r>
          </a:p>
          <a:p>
            <a:r>
              <a:rPr lang="en-GB" dirty="0"/>
              <a:t>        ___________________________________________________    </a:t>
            </a:r>
          </a:p>
          <a:p>
            <a:r>
              <a:rPr lang="en-GB" dirty="0"/>
              <a:t>								      </a:t>
            </a:r>
          </a:p>
          <a:p>
            <a:pPr marL="342900" indent="-342900">
              <a:buFontTx/>
              <a:buAutoNum type="arabicPeriod" startAt="4"/>
            </a:pPr>
            <a:r>
              <a:rPr lang="en-GB" dirty="0"/>
              <a:t>Plants are able to avoid competition with each other in a number of ways. Identify and explain three ways in which they may do this.					</a:t>
            </a:r>
            <a:r>
              <a:rPr lang="en-GB" b="1" dirty="0"/>
              <a:t> 					  (3) </a:t>
            </a:r>
            <a:r>
              <a:rPr lang="en-GB" dirty="0"/>
              <a:t>____________________________________________________</a:t>
            </a:r>
          </a:p>
          <a:p>
            <a:r>
              <a:rPr lang="en-GB" dirty="0"/>
              <a:t>       ____________________________________________________</a:t>
            </a:r>
          </a:p>
          <a:p>
            <a:r>
              <a:rPr lang="en-GB" dirty="0"/>
              <a:t>       ____________________________________________________</a:t>
            </a:r>
          </a:p>
          <a:p>
            <a:r>
              <a:rPr lang="en-GB" dirty="0"/>
              <a:t>       ____________________________________________________</a:t>
            </a:r>
          </a:p>
          <a:p>
            <a:endParaRPr lang="en-GB" dirty="0"/>
          </a:p>
          <a:p>
            <a:pPr marL="342900" indent="-342900">
              <a:buAutoNum type="arabicPeriod" startAt="5"/>
            </a:pPr>
            <a:r>
              <a:rPr lang="en-GB" dirty="0"/>
              <a:t>Suggest and explain three adaptations you would expect an 	animal living in Arctic conditions to have.			           </a:t>
            </a:r>
            <a:r>
              <a:rPr lang="en-GB" b="1" dirty="0"/>
              <a:t>()         </a:t>
            </a:r>
            <a:r>
              <a:rPr lang="en-GB" dirty="0"/>
              <a:t>________________________________________________________________________________________________________</a:t>
            </a:r>
          </a:p>
          <a:p>
            <a:r>
              <a:rPr lang="en-GB" dirty="0"/>
              <a:t>       ____________________________________________________</a:t>
            </a:r>
          </a:p>
        </p:txBody>
      </p:sp>
    </p:spTree>
    <p:extLst>
      <p:ext uri="{BB962C8B-B14F-4D97-AF65-F5344CB8AC3E}">
        <p14:creationId xmlns:p14="http://schemas.microsoft.com/office/powerpoint/2010/main" val="351321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B12178-D6B9-41F7-9941-3A3C1ACFD2E6}"/>
              </a:ext>
            </a:extLst>
          </p:cNvPr>
          <p:cNvSpPr txBox="1"/>
          <p:nvPr/>
        </p:nvSpPr>
        <p:spPr>
          <a:xfrm>
            <a:off x="193429" y="216398"/>
            <a:ext cx="6471140" cy="4524315"/>
          </a:xfrm>
          <a:prstGeom prst="rect">
            <a:avLst/>
          </a:prstGeom>
          <a:noFill/>
        </p:spPr>
        <p:txBody>
          <a:bodyPr wrap="square" rtlCol="0">
            <a:spAutoFit/>
          </a:bodyPr>
          <a:lstStyle/>
          <a:p>
            <a:r>
              <a:rPr lang="en-GB" dirty="0"/>
              <a:t>5.  Animals living in dry conditions, such as a desert, have</a:t>
            </a:r>
          </a:p>
          <a:p>
            <a:r>
              <a:rPr lang="en-GB" dirty="0"/>
              <a:t>     adaptations to help them cope in this environment. Suggest and </a:t>
            </a:r>
          </a:p>
          <a:p>
            <a:r>
              <a:rPr lang="en-GB" dirty="0"/>
              <a:t>     explain three adaptations you might expect a desert to find in</a:t>
            </a:r>
          </a:p>
          <a:p>
            <a:r>
              <a:rPr lang="en-GB" dirty="0"/>
              <a:t>     desert animal				                 		</a:t>
            </a:r>
            <a:r>
              <a:rPr lang="en-GB" b="1" dirty="0"/>
              <a:t> 	       		 (3)</a:t>
            </a:r>
            <a:r>
              <a:rPr lang="en-GB" dirty="0"/>
              <a:t>                                  </a:t>
            </a:r>
          </a:p>
          <a:p>
            <a:r>
              <a:rPr lang="en-GB" dirty="0"/>
              <a:t>     ____________________________________________________</a:t>
            </a:r>
          </a:p>
          <a:p>
            <a:r>
              <a:rPr lang="en-GB" dirty="0"/>
              <a:t>     ____________________________________________________</a:t>
            </a:r>
          </a:p>
          <a:p>
            <a:r>
              <a:rPr lang="en-GB" dirty="0"/>
              <a:t>     ____________________________________________________</a:t>
            </a:r>
          </a:p>
          <a:p>
            <a:r>
              <a:rPr lang="en-GB" dirty="0"/>
              <a:t>     ____________________________________________________</a:t>
            </a:r>
          </a:p>
          <a:p>
            <a:endParaRPr lang="en-GB" dirty="0"/>
          </a:p>
          <a:p>
            <a:r>
              <a:rPr lang="en-GB" dirty="0"/>
              <a:t>6.  Plants need light, water, space and mineral ions to survive.</a:t>
            </a:r>
          </a:p>
          <a:p>
            <a:r>
              <a:rPr lang="en-GB" dirty="0"/>
              <a:t>     Discuss some of the ways in which plants are able to adapt to</a:t>
            </a:r>
          </a:p>
          <a:p>
            <a:r>
              <a:rPr lang="en-GB" dirty="0"/>
              <a:t>     living in dry conditions.	                                                              </a:t>
            </a:r>
            <a:r>
              <a:rPr lang="en-GB" b="1" dirty="0"/>
              <a:t>(3)</a:t>
            </a:r>
          </a:p>
          <a:p>
            <a:r>
              <a:rPr lang="en-GB" b="1" dirty="0"/>
              <a:t>     </a:t>
            </a:r>
            <a:r>
              <a:rPr lang="en-GB" dirty="0"/>
              <a:t>____________________________________________________</a:t>
            </a:r>
          </a:p>
          <a:p>
            <a:r>
              <a:rPr lang="en-GB" dirty="0"/>
              <a:t>     ____________________________________________________</a:t>
            </a:r>
          </a:p>
          <a:p>
            <a:r>
              <a:rPr lang="en-GB" dirty="0"/>
              <a:t>     ____________________________________________________</a:t>
            </a:r>
          </a:p>
          <a:p>
            <a:r>
              <a:rPr lang="en-GB" dirty="0"/>
              <a:t>     ____________________________________________________      </a:t>
            </a:r>
          </a:p>
        </p:txBody>
      </p:sp>
      <p:sp>
        <p:nvSpPr>
          <p:cNvPr id="5" name="TextBox 4">
            <a:extLst>
              <a:ext uri="{FF2B5EF4-FFF2-40B4-BE49-F238E27FC236}">
                <a16:creationId xmlns:a16="http://schemas.microsoft.com/office/drawing/2014/main" id="{558CAD7D-B4E7-4309-A67D-432735352BC5}"/>
              </a:ext>
            </a:extLst>
          </p:cNvPr>
          <p:cNvSpPr txBox="1"/>
          <p:nvPr/>
        </p:nvSpPr>
        <p:spPr>
          <a:xfrm>
            <a:off x="253216" y="5619240"/>
            <a:ext cx="6471140" cy="3108543"/>
          </a:xfrm>
          <a:prstGeom prst="rect">
            <a:avLst/>
          </a:prstGeom>
          <a:noFill/>
        </p:spPr>
        <p:txBody>
          <a:bodyPr wrap="square" rtlCol="0">
            <a:spAutoFit/>
          </a:bodyPr>
          <a:lstStyle/>
          <a:p>
            <a:r>
              <a:rPr lang="en-GB" sz="2000" b="1" u="sng" dirty="0"/>
              <a:t>Extra Challenge Task</a:t>
            </a:r>
          </a:p>
          <a:p>
            <a:endParaRPr lang="en-GB" sz="1400" dirty="0"/>
          </a:p>
          <a:p>
            <a:r>
              <a:rPr lang="en-GB" b="1" dirty="0"/>
              <a:t>O</a:t>
            </a:r>
            <a:r>
              <a:rPr lang="en-US" b="1" dirty="0"/>
              <a:t>ption A – </a:t>
            </a:r>
            <a:r>
              <a:rPr lang="en-US" dirty="0"/>
              <a:t>Extremophiles are unique organisms adapted to living in extreme environments. Research 2 different extremophiles and write a fact file for each one, including a description of the habitat it lives in and the adaptations which allow it to survive.</a:t>
            </a:r>
          </a:p>
          <a:p>
            <a:endParaRPr lang="en-US" b="1" dirty="0"/>
          </a:p>
          <a:p>
            <a:r>
              <a:rPr lang="en-GB" b="1" dirty="0"/>
              <a:t>O</a:t>
            </a:r>
            <a:r>
              <a:rPr lang="en-US" b="1" dirty="0" err="1"/>
              <a:t>ption</a:t>
            </a:r>
            <a:r>
              <a:rPr lang="en-US" b="1" dirty="0"/>
              <a:t> B – </a:t>
            </a:r>
            <a:r>
              <a:rPr lang="en-US" dirty="0"/>
              <a:t>Create a poster to display the adaptations of four different organisms living in four different environments. Include a picture of the organism, a description of it’s habitat and details of it’s adaptations.</a:t>
            </a:r>
            <a:endParaRPr lang="en-GB" dirty="0"/>
          </a:p>
        </p:txBody>
      </p:sp>
      <p:sp>
        <p:nvSpPr>
          <p:cNvPr id="6" name="Rectangle 5">
            <a:extLst>
              <a:ext uri="{FF2B5EF4-FFF2-40B4-BE49-F238E27FC236}">
                <a16:creationId xmlns:a16="http://schemas.microsoft.com/office/drawing/2014/main" id="{1FE93275-44E1-4E1A-B00C-63D451CB3266}"/>
              </a:ext>
            </a:extLst>
          </p:cNvPr>
          <p:cNvSpPr/>
          <p:nvPr/>
        </p:nvSpPr>
        <p:spPr>
          <a:xfrm>
            <a:off x="253216" y="5516563"/>
            <a:ext cx="6471140" cy="33122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DEE6B8B-50C0-4656-A8B2-6C74D9072EFA}"/>
              </a:ext>
            </a:extLst>
          </p:cNvPr>
          <p:cNvSpPr txBox="1"/>
          <p:nvPr/>
        </p:nvSpPr>
        <p:spPr>
          <a:xfrm>
            <a:off x="253216" y="4928583"/>
            <a:ext cx="6351565" cy="400110"/>
          </a:xfrm>
          <a:prstGeom prst="rect">
            <a:avLst/>
          </a:prstGeom>
          <a:noFill/>
        </p:spPr>
        <p:txBody>
          <a:bodyPr wrap="square" rtlCol="0">
            <a:spAutoFit/>
          </a:bodyPr>
          <a:lstStyle/>
          <a:p>
            <a:pPr algn="ctr"/>
            <a:r>
              <a:rPr lang="en-GB" sz="2000" b="1" dirty="0"/>
              <a:t>Total marks:  </a:t>
            </a:r>
            <a:r>
              <a:rPr lang="en-GB" sz="2000" dirty="0"/>
              <a:t>_____ / 20   	</a:t>
            </a:r>
            <a:r>
              <a:rPr lang="en-GB" sz="2000" b="1" dirty="0"/>
              <a:t>Grade: </a:t>
            </a:r>
            <a:r>
              <a:rPr lang="en-GB" sz="2000" dirty="0"/>
              <a:t>______  </a:t>
            </a:r>
            <a:r>
              <a:rPr lang="en-GB" sz="2000" b="1" dirty="0"/>
              <a:t>R/A/G:</a:t>
            </a:r>
            <a:r>
              <a:rPr lang="en-GB" sz="2000" dirty="0"/>
              <a:t> _______</a:t>
            </a:r>
            <a:endParaRPr lang="en-US" sz="2000" dirty="0"/>
          </a:p>
        </p:txBody>
      </p:sp>
    </p:spTree>
    <p:extLst>
      <p:ext uri="{BB962C8B-B14F-4D97-AF65-F5344CB8AC3E}">
        <p14:creationId xmlns:p14="http://schemas.microsoft.com/office/powerpoint/2010/main" val="1734732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7F9B-5CF9-4DAE-8454-BF60F3D805B8}"/>
              </a:ext>
            </a:extLst>
          </p:cNvPr>
          <p:cNvSpPr>
            <a:spLocks noGrp="1"/>
          </p:cNvSpPr>
          <p:nvPr>
            <p:ph type="ctrTitle"/>
          </p:nvPr>
        </p:nvSpPr>
        <p:spPr>
          <a:xfrm>
            <a:off x="228598" y="117100"/>
            <a:ext cx="6400800" cy="487060"/>
          </a:xfrm>
        </p:spPr>
        <p:txBody>
          <a:bodyPr anchor="ctr">
            <a:normAutofit/>
          </a:bodyPr>
          <a:lstStyle/>
          <a:p>
            <a:r>
              <a:rPr lang="en-GB" sz="2400" b="1" u="sng" dirty="0"/>
              <a:t>Competition &amp; Adaptation</a:t>
            </a:r>
            <a:endParaRPr lang="en-US" sz="2400" b="1" u="sng" dirty="0"/>
          </a:p>
        </p:txBody>
      </p:sp>
      <p:sp>
        <p:nvSpPr>
          <p:cNvPr id="6" name="TextBox 5">
            <a:extLst>
              <a:ext uri="{FF2B5EF4-FFF2-40B4-BE49-F238E27FC236}">
                <a16:creationId xmlns:a16="http://schemas.microsoft.com/office/drawing/2014/main" id="{AB4A2FCB-AF6D-4D7F-AC20-38FC9235444A}"/>
              </a:ext>
            </a:extLst>
          </p:cNvPr>
          <p:cNvSpPr txBox="1"/>
          <p:nvPr/>
        </p:nvSpPr>
        <p:spPr>
          <a:xfrm>
            <a:off x="165293" y="604160"/>
            <a:ext cx="6527409" cy="8648521"/>
          </a:xfrm>
          <a:prstGeom prst="rect">
            <a:avLst/>
          </a:prstGeom>
          <a:noFill/>
        </p:spPr>
        <p:txBody>
          <a:bodyPr wrap="square" rtlCol="0">
            <a:spAutoFit/>
          </a:bodyPr>
          <a:lstStyle/>
          <a:p>
            <a:pPr marL="342900" indent="-342900">
              <a:buAutoNum type="arabicPeriod"/>
            </a:pPr>
            <a:r>
              <a:rPr lang="en-GB" dirty="0"/>
              <a:t>Name four resources that animals compete for and four resources that plants compete for.	</a:t>
            </a:r>
            <a:r>
              <a:rPr lang="en-GB" b="1" dirty="0"/>
              <a:t>					  (4)</a:t>
            </a:r>
          </a:p>
          <a:p>
            <a:r>
              <a:rPr lang="en-GB" sz="1600" b="1" dirty="0"/>
              <a:t>       Plants compete for light, water, space and nutrients. Animals compete    	for water, nutrients, space/territory and mates.</a:t>
            </a:r>
          </a:p>
          <a:p>
            <a:endParaRPr lang="en-GB" dirty="0"/>
          </a:p>
          <a:p>
            <a:pPr marL="342900" indent="-342900">
              <a:buAutoNum type="arabicPeriod" startAt="2"/>
            </a:pPr>
            <a:r>
              <a:rPr lang="en-GB" dirty="0"/>
              <a:t>Explain why organisms might want to avoid competition with each other	.								   		  </a:t>
            </a:r>
            <a:r>
              <a:rPr lang="en-GB" b="1" dirty="0"/>
              <a:t>(2)</a:t>
            </a:r>
          </a:p>
          <a:p>
            <a:r>
              <a:rPr lang="en-GB" dirty="0"/>
              <a:t>       </a:t>
            </a:r>
            <a:r>
              <a:rPr lang="en-GB" sz="1600" b="1" dirty="0"/>
              <a:t>Organisms try to avoid direct competition with others in the same 	community in order to avoid confrontation.  It is not the habit of any 	particular species to try and wipe out another. The sharing of 	resources means that organisms can co-exist more peacefully, leading 	to a more stable community.</a:t>
            </a:r>
          </a:p>
          <a:p>
            <a:r>
              <a:rPr lang="en-GB" dirty="0"/>
              <a:t>                               </a:t>
            </a:r>
          </a:p>
          <a:p>
            <a:pPr marL="342900" indent="-342900">
              <a:buAutoNum type="arabicPeriod" startAt="3"/>
            </a:pPr>
            <a:r>
              <a:rPr lang="en-GB" dirty="0"/>
              <a:t>Define the term ‘adaptation’.		                         			  </a:t>
            </a:r>
            <a:r>
              <a:rPr lang="en-GB" b="1" dirty="0"/>
              <a:t>(2) </a:t>
            </a:r>
          </a:p>
          <a:p>
            <a:r>
              <a:rPr lang="en-GB" dirty="0"/>
              <a:t>	</a:t>
            </a:r>
            <a:r>
              <a:rPr lang="en-GB" sz="1600" b="1" dirty="0"/>
              <a:t>An adaptation is a characteristic which helps an organism to 	survive in it’s environment.					</a:t>
            </a:r>
            <a:r>
              <a:rPr lang="en-GB" dirty="0"/>
              <a:t>			      </a:t>
            </a:r>
          </a:p>
          <a:p>
            <a:pPr marL="342900" indent="-342900">
              <a:buFontTx/>
              <a:buAutoNum type="arabicPeriod" startAt="4"/>
            </a:pPr>
            <a:r>
              <a:rPr lang="en-GB" dirty="0"/>
              <a:t>Plants are able to avoid competition with each other in a number of ways. Identify and explain three ways in which they may do this.					</a:t>
            </a:r>
            <a:r>
              <a:rPr lang="en-GB" b="1" dirty="0"/>
              <a:t> 					  (3)</a:t>
            </a:r>
          </a:p>
          <a:p>
            <a:r>
              <a:rPr lang="en-GB" sz="1600" b="1" dirty="0"/>
              <a:t>        Plants can have different root systems to tap in to different water 	sources, some may be more shallow and other, taller plants may 	have longer, deeper roots. Plants can avoid competition for light by 	growing taller, grow broader leaves or produce tendrils or suckers to 	climb other trees to access the light.  Plants can avoid competition 	with it’s own seedling by dispersing seeds as far away as possible.</a:t>
            </a:r>
          </a:p>
          <a:p>
            <a:endParaRPr lang="en-GB" sz="1600" dirty="0"/>
          </a:p>
          <a:p>
            <a:pPr marL="342900" indent="-342900">
              <a:buAutoNum type="arabicPeriod" startAt="5"/>
            </a:pPr>
            <a:r>
              <a:rPr lang="en-GB" dirty="0"/>
              <a:t>Suggest and explain three adaptations you would expect an 	animal living in Arctic conditions to have.			           </a:t>
            </a:r>
            <a:r>
              <a:rPr lang="en-GB" b="1" dirty="0"/>
              <a:t>(2)</a:t>
            </a:r>
          </a:p>
          <a:p>
            <a:r>
              <a:rPr lang="en-GB" b="1" dirty="0"/>
              <a:t>       </a:t>
            </a:r>
            <a:r>
              <a:rPr lang="en-GB" sz="1600" b="1" dirty="0"/>
              <a:t>Thick fur/thick layer of fat for insulation, small surface area to volume 	ratio to reduce heat loss, white fur to camouflage itself away from 	predators or prey.</a:t>
            </a:r>
            <a:endParaRPr lang="en-GB" dirty="0"/>
          </a:p>
        </p:txBody>
      </p:sp>
    </p:spTree>
    <p:extLst>
      <p:ext uri="{BB962C8B-B14F-4D97-AF65-F5344CB8AC3E}">
        <p14:creationId xmlns:p14="http://schemas.microsoft.com/office/powerpoint/2010/main" val="231655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B12178-D6B9-41F7-9941-3A3C1ACFD2E6}"/>
              </a:ext>
            </a:extLst>
          </p:cNvPr>
          <p:cNvSpPr txBox="1"/>
          <p:nvPr/>
        </p:nvSpPr>
        <p:spPr>
          <a:xfrm>
            <a:off x="193429" y="142718"/>
            <a:ext cx="6471140" cy="6124754"/>
          </a:xfrm>
          <a:prstGeom prst="rect">
            <a:avLst/>
          </a:prstGeom>
          <a:noFill/>
        </p:spPr>
        <p:txBody>
          <a:bodyPr wrap="square" rtlCol="0">
            <a:spAutoFit/>
          </a:bodyPr>
          <a:lstStyle/>
          <a:p>
            <a:r>
              <a:rPr lang="en-GB" dirty="0"/>
              <a:t>5.  Animals living in dry conditions, such as a desert, have</a:t>
            </a:r>
          </a:p>
          <a:p>
            <a:r>
              <a:rPr lang="en-GB" dirty="0"/>
              <a:t>     adaptations to help them cope in this environment. Suggest and </a:t>
            </a:r>
          </a:p>
          <a:p>
            <a:r>
              <a:rPr lang="en-GB" dirty="0"/>
              <a:t>     explain three adaptations you might expect a desert to find in</a:t>
            </a:r>
          </a:p>
          <a:p>
            <a:r>
              <a:rPr lang="en-GB" dirty="0"/>
              <a:t>     desert animal				                 		</a:t>
            </a:r>
            <a:r>
              <a:rPr lang="en-GB" b="1" dirty="0"/>
              <a:t> 	       		 (3)</a:t>
            </a:r>
            <a:r>
              <a:rPr lang="en-GB" dirty="0"/>
              <a:t>                                  </a:t>
            </a:r>
          </a:p>
          <a:p>
            <a:r>
              <a:rPr lang="en-GB" dirty="0"/>
              <a:t>     </a:t>
            </a:r>
            <a:r>
              <a:rPr lang="en-GB" sz="1600" b="1" dirty="0"/>
              <a:t>Most desert animals have very high surface area to volume ratios in 	order to lose more heat by radiation.  They will often have thin, large 	ears to help transfer heat energy to the surroundings through the 	skin.  Some animals, such as camels, will have humps to store fat. 	This can be broken down via respiration to release water.  Camels 	also have long eyelashes to keep the sand out of their eyes</a:t>
            </a:r>
            <a:r>
              <a:rPr lang="en-GB" dirty="0"/>
              <a:t>.</a:t>
            </a:r>
          </a:p>
          <a:p>
            <a:endParaRPr lang="en-GB" sz="1200" dirty="0"/>
          </a:p>
          <a:p>
            <a:r>
              <a:rPr lang="en-GB" dirty="0"/>
              <a:t>6.  Plants need light, water, space and mineral ions to survive.</a:t>
            </a:r>
          </a:p>
          <a:p>
            <a:r>
              <a:rPr lang="en-GB" dirty="0"/>
              <a:t>     Discuss some of the ways in which plants are able to adapt to</a:t>
            </a:r>
          </a:p>
          <a:p>
            <a:r>
              <a:rPr lang="en-GB" dirty="0"/>
              <a:t>     living in dry conditions.	                                                              </a:t>
            </a:r>
            <a:r>
              <a:rPr lang="en-GB" b="1" dirty="0"/>
              <a:t>(3)</a:t>
            </a:r>
          </a:p>
          <a:p>
            <a:r>
              <a:rPr lang="en-GB" b="1" dirty="0"/>
              <a:t>     </a:t>
            </a:r>
            <a:r>
              <a:rPr lang="en-GB" sz="1600" b="1" dirty="0"/>
              <a:t>Plants can reduce water loss by having less leaves and a lower surface 	area to volume ratio.  Some desert plants have small fleshy leaves 	with a thick cuticle to reduce water loss, the cuticle is a waxy 	covering that stops water evaporation. Extensive root systems 	spread over a wide area, roots that go down a very long way, or 	both. This allows a plant to take up as much water as possible.  Many 	desert plants cope with dry conditions by storing water in their 	tissues such as in their stems or in their roots.</a:t>
            </a:r>
          </a:p>
          <a:p>
            <a:endParaRPr lang="en-GB" dirty="0"/>
          </a:p>
        </p:txBody>
      </p:sp>
      <p:sp>
        <p:nvSpPr>
          <p:cNvPr id="8" name="TextBox 7">
            <a:extLst>
              <a:ext uri="{FF2B5EF4-FFF2-40B4-BE49-F238E27FC236}">
                <a16:creationId xmlns:a16="http://schemas.microsoft.com/office/drawing/2014/main" id="{8D65762A-E208-403C-B5AC-5EB83F7C6A7E}"/>
              </a:ext>
            </a:extLst>
          </p:cNvPr>
          <p:cNvSpPr txBox="1"/>
          <p:nvPr/>
        </p:nvSpPr>
        <p:spPr>
          <a:xfrm>
            <a:off x="353890" y="5954294"/>
            <a:ext cx="6150220" cy="3046988"/>
          </a:xfrm>
          <a:prstGeom prst="rect">
            <a:avLst/>
          </a:prstGeom>
          <a:noFill/>
          <a:ln>
            <a:solidFill>
              <a:schemeClr val="tx1"/>
            </a:solidFill>
          </a:ln>
        </p:spPr>
        <p:txBody>
          <a:bodyPr wrap="square" rtlCol="0">
            <a:spAutoFit/>
          </a:bodyPr>
          <a:lstStyle/>
          <a:p>
            <a:r>
              <a:rPr lang="en-GB" sz="1600" b="1" dirty="0"/>
              <a:t>Grading: </a:t>
            </a:r>
            <a:r>
              <a:rPr lang="en-GB" sz="1600" dirty="0"/>
              <a:t>I will work out a percentage for the students work and award grades based on the following percentage boundaries:</a:t>
            </a:r>
          </a:p>
          <a:p>
            <a:endParaRPr lang="en-GB" sz="1600" dirty="0"/>
          </a:p>
          <a:p>
            <a:pPr marL="342900" indent="-342900">
              <a:buFont typeface="Arial" panose="020B0604020202020204" pitchFamily="34" charset="0"/>
              <a:buChar char="•"/>
            </a:pPr>
            <a:r>
              <a:rPr lang="en-GB" sz="1600" dirty="0"/>
              <a:t>80% - 9</a:t>
            </a:r>
          </a:p>
          <a:p>
            <a:pPr marL="342900" indent="-342900">
              <a:buFont typeface="Arial" panose="020B0604020202020204" pitchFamily="34" charset="0"/>
              <a:buChar char="•"/>
            </a:pPr>
            <a:r>
              <a:rPr lang="en-GB" sz="1600" dirty="0"/>
              <a:t>75% - 8</a:t>
            </a:r>
          </a:p>
          <a:p>
            <a:pPr marL="342900" indent="-342900">
              <a:buFont typeface="Arial" panose="020B0604020202020204" pitchFamily="34" charset="0"/>
              <a:buChar char="•"/>
            </a:pPr>
            <a:r>
              <a:rPr lang="en-GB" sz="1600" dirty="0"/>
              <a:t>70% - 7</a:t>
            </a:r>
          </a:p>
          <a:p>
            <a:pPr marL="342900" indent="-342900">
              <a:buFont typeface="Arial" panose="020B0604020202020204" pitchFamily="34" charset="0"/>
              <a:buChar char="•"/>
            </a:pPr>
            <a:r>
              <a:rPr lang="en-GB" sz="1600" dirty="0"/>
              <a:t>65% - 6</a:t>
            </a:r>
          </a:p>
          <a:p>
            <a:pPr marL="342900" indent="-342900">
              <a:buFont typeface="Arial" panose="020B0604020202020204" pitchFamily="34" charset="0"/>
              <a:buChar char="•"/>
            </a:pPr>
            <a:r>
              <a:rPr lang="en-GB" sz="1600" dirty="0"/>
              <a:t>60% - 5</a:t>
            </a:r>
          </a:p>
          <a:p>
            <a:pPr marL="342900" indent="-342900">
              <a:buFont typeface="Arial" panose="020B0604020202020204" pitchFamily="34" charset="0"/>
              <a:buChar char="•"/>
            </a:pPr>
            <a:r>
              <a:rPr lang="en-GB" sz="1600" dirty="0"/>
              <a:t>50% - 4</a:t>
            </a:r>
          </a:p>
          <a:p>
            <a:pPr marL="342900" indent="-342900">
              <a:buFont typeface="Arial" panose="020B0604020202020204" pitchFamily="34" charset="0"/>
              <a:buChar char="•"/>
            </a:pPr>
            <a:r>
              <a:rPr lang="en-GB" sz="1600" dirty="0"/>
              <a:t>40% - 3</a:t>
            </a:r>
          </a:p>
          <a:p>
            <a:pPr marL="342900" indent="-342900">
              <a:buFont typeface="Arial" panose="020B0604020202020204" pitchFamily="34" charset="0"/>
              <a:buChar char="•"/>
            </a:pPr>
            <a:r>
              <a:rPr lang="en-GB" sz="1600" dirty="0"/>
              <a:t>35% - 2</a:t>
            </a:r>
          </a:p>
          <a:p>
            <a:pPr marL="342900" indent="-342900">
              <a:buFont typeface="Arial" panose="020B0604020202020204" pitchFamily="34" charset="0"/>
              <a:buChar char="•"/>
            </a:pPr>
            <a:r>
              <a:rPr lang="en-GB" sz="1600" dirty="0"/>
              <a:t>30% - 1</a:t>
            </a:r>
          </a:p>
        </p:txBody>
      </p:sp>
      <p:sp>
        <p:nvSpPr>
          <p:cNvPr id="9" name="TextBox 8">
            <a:extLst>
              <a:ext uri="{FF2B5EF4-FFF2-40B4-BE49-F238E27FC236}">
                <a16:creationId xmlns:a16="http://schemas.microsoft.com/office/drawing/2014/main" id="{8902EB48-EE3A-4CB9-804E-595C62EB33CB}"/>
              </a:ext>
            </a:extLst>
          </p:cNvPr>
          <p:cNvSpPr txBox="1"/>
          <p:nvPr/>
        </p:nvSpPr>
        <p:spPr>
          <a:xfrm>
            <a:off x="2100676" y="6766870"/>
            <a:ext cx="3965962" cy="2031325"/>
          </a:xfrm>
          <a:prstGeom prst="rect">
            <a:avLst/>
          </a:prstGeom>
          <a:noFill/>
        </p:spPr>
        <p:txBody>
          <a:bodyPr wrap="square" rtlCol="0">
            <a:spAutoFit/>
          </a:bodyPr>
          <a:lstStyle/>
          <a:p>
            <a:pPr algn="ctr"/>
            <a:r>
              <a:rPr lang="en-GB" b="1" dirty="0"/>
              <a:t>R/A/G: </a:t>
            </a:r>
            <a:r>
              <a:rPr lang="en-GB" dirty="0"/>
              <a:t>If they have achieved their target grade or above they receive a </a:t>
            </a:r>
            <a:r>
              <a:rPr lang="en-GB" b="1" dirty="0">
                <a:solidFill>
                  <a:srgbClr val="00B050"/>
                </a:solidFill>
              </a:rPr>
              <a:t>GREEN</a:t>
            </a:r>
            <a:r>
              <a:rPr lang="en-GB" dirty="0"/>
              <a:t>. If they have received one below their target grade then I award an </a:t>
            </a:r>
            <a:r>
              <a:rPr lang="en-GB" b="1" dirty="0">
                <a:solidFill>
                  <a:schemeClr val="accent2">
                    <a:lumMod val="75000"/>
                  </a:schemeClr>
                </a:solidFill>
              </a:rPr>
              <a:t>AMBER</a:t>
            </a:r>
            <a:r>
              <a:rPr lang="en-GB" dirty="0"/>
              <a:t>. If they achieve more than one grade below their target grade they receive a </a:t>
            </a:r>
            <a:r>
              <a:rPr lang="en-GB" b="1" dirty="0">
                <a:solidFill>
                  <a:srgbClr val="FF0000"/>
                </a:solidFill>
              </a:rPr>
              <a:t>RED</a:t>
            </a:r>
            <a:r>
              <a:rPr lang="en-GB" dirty="0"/>
              <a:t>.</a:t>
            </a:r>
            <a:endParaRPr lang="en-US" dirty="0"/>
          </a:p>
        </p:txBody>
      </p:sp>
    </p:spTree>
    <p:extLst>
      <p:ext uri="{BB962C8B-B14F-4D97-AF65-F5344CB8AC3E}">
        <p14:creationId xmlns:p14="http://schemas.microsoft.com/office/powerpoint/2010/main" val="825730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1160</Words>
  <Application>Microsoft Office PowerPoint</Application>
  <PresentationFormat>On-screen Show (4:3)</PresentationFormat>
  <Paragraphs>81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Competition &amp; Adaptation</vt:lpstr>
      <vt:lpstr>PowerPoint Presentation</vt:lpstr>
      <vt:lpstr>Competition &amp; Adaptation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&amp; Adaptation</dc:title>
  <dc:creator>JodieMay</dc:creator>
  <cp:lastModifiedBy>S Skelton</cp:lastModifiedBy>
  <cp:revision>2</cp:revision>
  <dcterms:created xsi:type="dcterms:W3CDTF">2018-09-25T10:19:02Z</dcterms:created>
  <dcterms:modified xsi:type="dcterms:W3CDTF">2021-01-05T09:49:04Z</dcterms:modified>
</cp:coreProperties>
</file>