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7" r:id="rId2"/>
    <p:sldId id="268" r:id="rId3"/>
    <p:sldId id="257" r:id="rId4"/>
    <p:sldId id="275" r:id="rId5"/>
    <p:sldId id="273" r:id="rId6"/>
    <p:sldId id="260" r:id="rId7"/>
    <p:sldId id="261" r:id="rId8"/>
    <p:sldId id="264" r:id="rId9"/>
    <p:sldId id="263" r:id="rId10"/>
    <p:sldId id="265" r:id="rId11"/>
    <p:sldId id="262" r:id="rId1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22"/>
    <p:restoredTop sz="94674"/>
  </p:normalViewPr>
  <p:slideViewPr>
    <p:cSldViewPr snapToGrid="0" snapToObjects="1">
      <p:cViewPr varScale="1">
        <p:scale>
          <a:sx n="57" d="100"/>
          <a:sy n="57" d="100"/>
        </p:scale>
        <p:origin x="17" y="2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5904D-437F-486D-9B90-3E67A87BC007}" type="datetimeFigureOut">
              <a:rPr lang="en-GB" smtClean="0"/>
              <a:t>12/12/2020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7A6B1-8AC3-4B14-A07A-55C6E40D8C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925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498EC-47E9-1E41-A23B-53FFE708EFB6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C52CD-CCF9-A646-9B40-17E7610B1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A13AF6-CB62-814A-93C5-B67AE9D58335}" type="slidenum">
              <a:rPr lang="en-GB" altLang="en-US"/>
              <a:pPr eaLnBrk="1" hangingPunct="1"/>
              <a:t>1</a:t>
            </a:fld>
            <a:endParaRPr lang="en-GB" alt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613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B8A3-776C-4389-B974-D04756A516E1}" type="slidenum">
              <a:rPr kumimoji="0" lang="en-GB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10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Boardworks GCSE Additional Science: Chemistry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Quantitative Chemistry</a:t>
            </a: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226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B8A3-776C-4389-B974-D04756A516E1}" type="slidenum">
              <a:rPr kumimoji="0" lang="en-GB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10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Boardworks GCSE Additional Science: Chemistry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Quantitative Chemistry</a:t>
            </a: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864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7847F6-B858-1645-AF4E-1E6FA932042F}" type="slidenum">
              <a:rPr lang="en-GB" altLang="en-US"/>
              <a:pPr eaLnBrk="1" hangingPunct="1"/>
              <a:t>2</a:t>
            </a:fld>
            <a:endParaRPr lang="en-GB" alt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228600" indent="-228600"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12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B8A3-776C-4389-B974-D04756A516E1}" type="slidenum">
              <a:rPr kumimoji="0" lang="en-GB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10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Boardworks GCSE Additional Science: Chemistry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Quantitative Chemistry</a:t>
            </a: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78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B8A3-776C-4389-B974-D04756A516E1}" type="slidenum">
              <a:rPr kumimoji="0" lang="en-GB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10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Boardworks GCSE Additional Science: Chemistry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Quantitative Chemistry</a:t>
            </a: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55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B8A3-776C-4389-B974-D04756A516E1}" type="slidenum">
              <a:rPr kumimoji="0" lang="en-GB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10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Boardworks GCSE Additional Science: Chemistry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Quantitative Chemistry</a:t>
            </a: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70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B8A3-776C-4389-B974-D04756A516E1}" type="slidenum">
              <a:rPr kumimoji="0" lang="en-GB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10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Boardworks GCSE Additional Science: Chemistry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Quantitative Chemistry</a:t>
            </a: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187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B8A3-776C-4389-B974-D04756A516E1}" type="slidenum">
              <a:rPr kumimoji="0" lang="en-GB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10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Boardworks GCSE Additional Science: Chemistry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Quantitative Chemistry</a:t>
            </a: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38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B8A3-776C-4389-B974-D04756A516E1}" type="slidenum">
              <a:rPr kumimoji="0" lang="en-GB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10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Boardworks GCSE Additional Science: Chemistry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Quantitative Chemistry</a:t>
            </a: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4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B8A3-776C-4389-B974-D04756A516E1}" type="slidenum">
              <a:rPr kumimoji="0" lang="en-GB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10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Boardworks GCSE Additional Science: Chemistry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Quantitative Chemistry</a:t>
            </a: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315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106A-5294-E74D-9A20-9002F2C179BD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C473E-4709-DE45-A023-5DECD6F17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07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106A-5294-E74D-9A20-9002F2C179BD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C473E-4709-DE45-A023-5DECD6F17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8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106A-5294-E74D-9A20-9002F2C179BD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C473E-4709-DE45-A023-5DECD6F17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10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106A-5294-E74D-9A20-9002F2C179BD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C473E-4709-DE45-A023-5DECD6F17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106A-5294-E74D-9A20-9002F2C179BD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C473E-4709-DE45-A023-5DECD6F17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106A-5294-E74D-9A20-9002F2C179BD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C473E-4709-DE45-A023-5DECD6F17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6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106A-5294-E74D-9A20-9002F2C179BD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C473E-4709-DE45-A023-5DECD6F17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84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106A-5294-E74D-9A20-9002F2C179BD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C473E-4709-DE45-A023-5DECD6F17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5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106A-5294-E74D-9A20-9002F2C179BD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C473E-4709-DE45-A023-5DECD6F17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2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106A-5294-E74D-9A20-9002F2C179BD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C473E-4709-DE45-A023-5DECD6F17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7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106A-5294-E74D-9A20-9002F2C179BD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C473E-4709-DE45-A023-5DECD6F17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09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7106A-5294-E74D-9A20-9002F2C179BD}" type="datetimeFigureOut">
              <a:rPr lang="en-US" smtClean="0"/>
              <a:t>12/12/2020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C473E-4709-DE45-A023-5DECD6F17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5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 flipH="1">
            <a:off x="1779905" y="1166437"/>
            <a:ext cx="6350000" cy="1651000"/>
          </a:xfrm>
          <a:prstGeom prst="wedgeEllipseCallout">
            <a:avLst>
              <a:gd name="adj1" fmla="val 58546"/>
              <a:gd name="adj2" fmla="val 5093"/>
            </a:avLst>
          </a:prstGeom>
          <a:solidFill>
            <a:srgbClr val="800080">
              <a:alpha val="25098"/>
            </a:srgbClr>
          </a:solidFill>
          <a:ln w="3810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40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8309609" y="1506976"/>
            <a:ext cx="4109085" cy="1143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4000" dirty="0"/>
              <a:t>Why are balanced equations useful?</a:t>
            </a:r>
            <a:endParaRPr lang="en-US" altLang="en-US" sz="4000" dirty="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286002" y="1335518"/>
            <a:ext cx="53070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altLang="en-US" sz="2400" dirty="0">
                <a:solidFill>
                  <a:srgbClr val="010066"/>
                </a:solidFill>
              </a:rPr>
              <a:t>The balanced equation for a </a:t>
            </a:r>
          </a:p>
          <a:p>
            <a:pPr algn="ctr"/>
            <a:r>
              <a:rPr lang="en-GB" altLang="en-US" sz="2400" dirty="0">
                <a:solidFill>
                  <a:srgbClr val="010066"/>
                </a:solidFill>
              </a:rPr>
              <a:t>chemical reaction shows the </a:t>
            </a:r>
            <a:r>
              <a:rPr lang="en-GB" altLang="en-US" sz="2400" b="1" dirty="0">
                <a:solidFill>
                  <a:srgbClr val="010066"/>
                </a:solidFill>
              </a:rPr>
              <a:t>ratio of reactants and products</a:t>
            </a:r>
            <a:r>
              <a:rPr lang="en-GB" altLang="en-US" sz="2400" dirty="0">
                <a:solidFill>
                  <a:srgbClr val="010066"/>
                </a:solidFill>
              </a:rPr>
              <a:t> involved. </a:t>
            </a:r>
          </a:p>
        </p:txBody>
      </p:sp>
      <p:sp>
        <p:nvSpPr>
          <p:cNvPr id="270341" name="Text Box 5"/>
          <p:cNvSpPr txBox="1">
            <a:spLocks noChangeArrowheads="1"/>
          </p:cNvSpPr>
          <p:nvPr/>
        </p:nvSpPr>
        <p:spPr bwMode="auto">
          <a:xfrm>
            <a:off x="354013" y="6013016"/>
            <a:ext cx="7913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2400" dirty="0">
                <a:solidFill>
                  <a:srgbClr val="000066"/>
                </a:solidFill>
              </a:rPr>
              <a:t>These amounts are called the </a:t>
            </a:r>
            <a:r>
              <a:rPr lang="en-GB" altLang="en-US" sz="2400" b="1" dirty="0">
                <a:solidFill>
                  <a:srgbClr val="000066"/>
                </a:solidFill>
              </a:rPr>
              <a:t>relative reacting masses</a:t>
            </a:r>
            <a:r>
              <a:rPr lang="en-GB" altLang="en-US" sz="24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270342" name="Text Box 6"/>
          <p:cNvSpPr txBox="1">
            <a:spLocks noChangeArrowheads="1"/>
          </p:cNvSpPr>
          <p:nvPr/>
        </p:nvSpPr>
        <p:spPr bwMode="auto">
          <a:xfrm>
            <a:off x="338774" y="4922146"/>
            <a:ext cx="82248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2400" dirty="0">
                <a:solidFill>
                  <a:srgbClr val="010066"/>
                </a:solidFill>
              </a:rPr>
              <a:t>This can be used to calculate the masses of reactants needed and the mass of product that will be made.</a:t>
            </a:r>
          </a:p>
        </p:txBody>
      </p:sp>
      <p:sp>
        <p:nvSpPr>
          <p:cNvPr id="270343" name="Text Box 7"/>
          <p:cNvSpPr txBox="1">
            <a:spLocks noChangeArrowheads="1"/>
          </p:cNvSpPr>
          <p:nvPr/>
        </p:nvSpPr>
        <p:spPr bwMode="auto">
          <a:xfrm>
            <a:off x="8043864" y="3195412"/>
            <a:ext cx="41861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2400" dirty="0">
                <a:solidFill>
                  <a:srgbClr val="000066"/>
                </a:solidFill>
              </a:rPr>
              <a:t>The balanced equation for this chemical reaction shows that all the atoms from the reactants are used in the products.</a:t>
            </a:r>
          </a:p>
        </p:txBody>
      </p:sp>
      <p:pic>
        <p:nvPicPr>
          <p:cNvPr id="11272" name="Picture 8" descr="scientist lady_KW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8"/>
          <a:stretch>
            <a:fillRect/>
          </a:stretch>
        </p:blipFill>
        <p:spPr bwMode="auto">
          <a:xfrm>
            <a:off x="207964" y="1044893"/>
            <a:ext cx="1392237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0345" name="Group 9"/>
          <p:cNvGrpSpPr>
            <a:grpSpLocks/>
          </p:cNvGrpSpPr>
          <p:nvPr/>
        </p:nvGrpSpPr>
        <p:grpSpPr bwMode="auto">
          <a:xfrm>
            <a:off x="685801" y="3307023"/>
            <a:ext cx="7015163" cy="1125537"/>
            <a:chOff x="656" y="1781"/>
            <a:chExt cx="4419" cy="709"/>
          </a:xfrm>
        </p:grpSpPr>
        <p:sp>
          <p:nvSpPr>
            <p:cNvPr id="11274" name="AutoShape 10"/>
            <p:cNvSpPr>
              <a:spLocks noChangeArrowheads="1"/>
            </p:cNvSpPr>
            <p:nvPr/>
          </p:nvSpPr>
          <p:spPr bwMode="auto">
            <a:xfrm>
              <a:off x="656" y="1781"/>
              <a:ext cx="4419" cy="709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75" name="Rectangle 11"/>
            <p:cNvSpPr>
              <a:spLocks noChangeArrowheads="1"/>
            </p:cNvSpPr>
            <p:nvPr/>
          </p:nvSpPr>
          <p:spPr bwMode="auto">
            <a:xfrm>
              <a:off x="1057" y="2098"/>
              <a:ext cx="345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2800" b="1">
                  <a:solidFill>
                    <a:srgbClr val="010066"/>
                  </a:solidFill>
                </a:rPr>
                <a:t> </a:t>
              </a:r>
              <a:r>
                <a:rPr lang="en-GB" altLang="en-US" sz="2800" b="1">
                  <a:solidFill>
                    <a:srgbClr val="000066"/>
                  </a:solidFill>
                </a:rPr>
                <a:t>2</a:t>
              </a:r>
              <a:r>
                <a:rPr lang="en-GB" altLang="en-US" sz="1000" b="1">
                  <a:solidFill>
                    <a:srgbClr val="000066"/>
                  </a:solidFill>
                </a:rPr>
                <a:t> </a:t>
              </a:r>
              <a:r>
                <a:rPr lang="en-GB" altLang="en-US" sz="2800" b="1">
                  <a:solidFill>
                    <a:srgbClr val="000066"/>
                  </a:solidFill>
                </a:rPr>
                <a:t>Mg      +     O</a:t>
              </a:r>
              <a:r>
                <a:rPr lang="en-GB" altLang="en-US" sz="2800" b="1" baseline="-25000">
                  <a:solidFill>
                    <a:srgbClr val="000066"/>
                  </a:solidFill>
                </a:rPr>
                <a:t>2</a:t>
              </a:r>
              <a:r>
                <a:rPr lang="en-GB" altLang="en-US" sz="2800" b="1">
                  <a:solidFill>
                    <a:srgbClr val="000066"/>
                  </a:solidFill>
                </a:rPr>
                <a:t>   </a:t>
              </a:r>
              <a:r>
                <a:rPr lang="en-GB" altLang="en-US" sz="1400" b="1">
                  <a:solidFill>
                    <a:srgbClr val="000066"/>
                  </a:solidFill>
                </a:rPr>
                <a:t> </a:t>
              </a:r>
              <a:r>
                <a:rPr lang="en-GB" altLang="en-US" sz="2800" b="1">
                  <a:solidFill>
                    <a:srgbClr val="000066"/>
                  </a:solidFill>
                  <a:ea typeface="Arial" charset="0"/>
                  <a:cs typeface="Arial" charset="0"/>
                </a:rPr>
                <a:t>→        </a:t>
              </a:r>
              <a:r>
                <a:rPr lang="en-GB" altLang="en-US" sz="2800" b="1">
                  <a:solidFill>
                    <a:srgbClr val="000066"/>
                  </a:solidFill>
                </a:rPr>
                <a:t>2</a:t>
              </a:r>
              <a:r>
                <a:rPr lang="en-GB" altLang="en-US" sz="1000" b="1">
                  <a:solidFill>
                    <a:srgbClr val="000066"/>
                  </a:solidFill>
                </a:rPr>
                <a:t> </a:t>
              </a:r>
              <a:r>
                <a:rPr lang="en-GB" altLang="en-US" sz="2800" b="1">
                  <a:solidFill>
                    <a:srgbClr val="000066"/>
                  </a:solidFill>
                </a:rPr>
                <a:t>MgO </a:t>
              </a:r>
            </a:p>
          </p:txBody>
        </p:sp>
        <p:sp>
          <p:nvSpPr>
            <p:cNvPr id="11276" name="Rectangle 12"/>
            <p:cNvSpPr>
              <a:spLocks noChangeArrowheads="1"/>
            </p:cNvSpPr>
            <p:nvPr/>
          </p:nvSpPr>
          <p:spPr bwMode="auto">
            <a:xfrm>
              <a:off x="872" y="1818"/>
              <a:ext cx="413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2400" b="1">
                  <a:solidFill>
                    <a:srgbClr val="010066"/>
                  </a:solidFill>
                </a:rPr>
                <a:t>magnesium + oxygen </a:t>
              </a:r>
              <a:r>
                <a:rPr lang="en-GB" altLang="en-US" sz="2800" b="1">
                  <a:solidFill>
                    <a:srgbClr val="010066"/>
                  </a:solidFill>
                  <a:ea typeface="Arial" charset="0"/>
                  <a:cs typeface="Arial" charset="0"/>
                </a:rPr>
                <a:t>→</a:t>
              </a:r>
              <a:r>
                <a:rPr lang="en-GB" altLang="en-US" sz="2400">
                  <a:solidFill>
                    <a:srgbClr val="010066"/>
                  </a:solidFill>
                  <a:ea typeface="Arial" charset="0"/>
                  <a:cs typeface="Arial" charset="0"/>
                </a:rPr>
                <a:t> </a:t>
              </a:r>
              <a:r>
                <a:rPr lang="en-GB" altLang="en-US" sz="2400" b="1">
                  <a:solidFill>
                    <a:srgbClr val="010066"/>
                  </a:solidFill>
                </a:rPr>
                <a:t>magnesium oxide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7D4CEB-5EBF-4D02-8663-BD2FEE850712}"/>
              </a:ext>
            </a:extLst>
          </p:cNvPr>
          <p:cNvSpPr txBox="1"/>
          <p:nvPr/>
        </p:nvSpPr>
        <p:spPr>
          <a:xfrm>
            <a:off x="2424114" y="0"/>
            <a:ext cx="702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u="sng" dirty="0">
                <a:latin typeface="Comic Sans MS" panose="030F0702030302020204" pitchFamily="66" charset="0"/>
              </a:rPr>
              <a:t>Reacting masses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781DD1-4202-4FAF-AFA7-48A22F9CA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5658" y="258581"/>
            <a:ext cx="975677" cy="97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9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4000"/>
    </mc:Choice>
    <mc:Fallback>
      <p:transition spd="slow" advClick="0" advTm="10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0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0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0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412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0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8" grpId="0"/>
      <p:bldP spid="270341" grpId="0"/>
      <p:bldP spid="270342" grpId="0"/>
      <p:bldP spid="2703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8975725" y="1865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453061" y="30647"/>
            <a:ext cx="95045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u="sng" dirty="0">
                <a:solidFill>
                  <a:srgbClr val="0000CC"/>
                </a:solidFill>
                <a:latin typeface="Comic Sans MS" charset="0"/>
              </a:rPr>
              <a:t>C</a:t>
            </a:r>
            <a:r>
              <a:rPr kumimoji="0" lang="en-US" alt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alculating</a:t>
            </a:r>
            <a:r>
              <a:rPr kumimoji="0" lang="en-US" altLang="en-US" sz="3200" b="0" i="0" u="sng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the masses of reactants or products</a:t>
            </a: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</a:t>
            </a:r>
            <a:endParaRPr kumimoji="0" lang="en-US" altLang="en-US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838" y="5316583"/>
            <a:ext cx="1080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80248"/>
            <a:ext cx="1234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In a blast furnace </a:t>
            </a:r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haematite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 Fe</a:t>
            </a:r>
            <a:r>
              <a:rPr lang="en-US" sz="2800" baseline="-25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O</a:t>
            </a:r>
            <a:r>
              <a:rPr lang="en-US" sz="2800" baseline="-25000" dirty="0">
                <a:latin typeface="Comic Sans MS" charset="0"/>
                <a:ea typeface="Comic Sans MS" charset="0"/>
                <a:cs typeface="Comic Sans MS" charset="0"/>
              </a:rPr>
              <a:t>3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 is converted to iron. What mass of iron can be obtained from 16g of iron oxide? </a:t>
            </a:r>
          </a:p>
          <a:p>
            <a:r>
              <a:rPr lang="en-US" sz="2800" dirty="0"/>
              <a:t>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129117"/>
              </p:ext>
            </p:extLst>
          </p:nvPr>
        </p:nvGraphicFramePr>
        <p:xfrm>
          <a:off x="371838" y="1496164"/>
          <a:ext cx="11490310" cy="5361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6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4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0723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+mj-lt"/>
                        </a:rPr>
                        <a:t>Balanced equation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5400" dirty="0">
                          <a:solidFill>
                            <a:srgbClr val="FF0000"/>
                          </a:solidFill>
                        </a:rPr>
                        <a:t>Fe</a:t>
                      </a:r>
                      <a:r>
                        <a:rPr lang="pt-BR" sz="5400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pt-BR" sz="5400" baseline="0" dirty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pt-BR" sz="5400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pt-BR" sz="5400" baseline="0" dirty="0"/>
                        <a:t> + 3CO </a:t>
                      </a:r>
                      <a:r>
                        <a:rPr lang="pt-BR" sz="5400" baseline="0" dirty="0">
                          <a:sym typeface="Wingdings"/>
                        </a:rPr>
                        <a:t> 2Fe + 3CO</a:t>
                      </a:r>
                      <a:r>
                        <a:rPr lang="pt-BR" sz="5400" baseline="-25000" dirty="0">
                          <a:sym typeface="Wingdings"/>
                        </a:rPr>
                        <a:t>2</a:t>
                      </a:r>
                      <a:endParaRPr lang="pt-BR" sz="5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+mj-lt"/>
                        </a:rPr>
                        <a:t>Calculate the </a:t>
                      </a:r>
                      <a:r>
                        <a:rPr lang="en-US" sz="2000" b="0" dirty="0" err="1">
                          <a:latin typeface="+mj-lt"/>
                        </a:rPr>
                        <a:t>r.f.m</a:t>
                      </a:r>
                      <a:r>
                        <a:rPr lang="en-US" sz="2000" b="0" baseline="0" dirty="0">
                          <a:latin typeface="+mj-lt"/>
                        </a:rPr>
                        <a:t> of the substances used. </a:t>
                      </a:r>
                      <a:endParaRPr lang="en-US" sz="20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2600" b="1" baseline="-25000" dirty="0" err="1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US" sz="2600" b="1" baseline="-25000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 Fe</a:t>
                      </a:r>
                      <a:r>
                        <a:rPr lang="en-US" sz="2600" b="1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US" sz="2600" b="1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                                                    </a:t>
                      </a:r>
                      <a:r>
                        <a:rPr lang="en-US" sz="2600" b="1" baseline="0" dirty="0" err="1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600" b="1" baseline="-25000" dirty="0" err="1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</a:rPr>
                        <a:t> Fe</a:t>
                      </a:r>
                    </a:p>
                    <a:p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56 x 2 = 112                                               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  <a:p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16 x 3 = 48     +  = 160                              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Multiply the </a:t>
                      </a:r>
                      <a:r>
                        <a:rPr lang="en-US" sz="1800" b="0" dirty="0" err="1">
                          <a:latin typeface="+mj-lt"/>
                        </a:rPr>
                        <a:t>M</a:t>
                      </a:r>
                      <a:r>
                        <a:rPr lang="en-US" sz="1800" b="0" baseline="-25000" dirty="0" err="1">
                          <a:latin typeface="+mj-lt"/>
                        </a:rPr>
                        <a:t>r</a:t>
                      </a:r>
                      <a:r>
                        <a:rPr lang="en-US" sz="1800" b="0" baseline="0" dirty="0">
                          <a:latin typeface="+mj-lt"/>
                        </a:rPr>
                        <a:t> values by the balancing numbers. 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aseline="0" dirty="0">
                          <a:solidFill>
                            <a:srgbClr val="FF0000"/>
                          </a:solidFill>
                        </a:rPr>
                        <a:t>Fe</a:t>
                      </a:r>
                      <a:r>
                        <a:rPr lang="en-US" sz="3600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US" sz="3600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</a:rPr>
                        <a:t>   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                                                       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2 Fe </a:t>
                      </a:r>
                    </a:p>
                    <a:p>
                      <a:pPr algn="l"/>
                      <a:r>
                        <a:rPr lang="en-US" sz="3200" baseline="0" dirty="0">
                          <a:solidFill>
                            <a:srgbClr val="FF0000"/>
                          </a:solidFill>
                        </a:rPr>
                        <a:t>= 160g                                              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2 x 56 = 112g Fe                         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1800" b="0" baseline="0" dirty="0">
                          <a:latin typeface="+mj-lt"/>
                        </a:rPr>
                        <a:t>Divide both answers by the given measurement. 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160/160 = 1g Fe</a:t>
                      </a:r>
                      <a:r>
                        <a:rPr lang="en-US" sz="4000" b="0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4000" b="0" baseline="0" dirty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US" sz="4000" b="0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          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112/160 = 0.7g 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Scale up from 1g to the mass given. (Multiply by the mass given).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rgbClr val="FF0000"/>
                          </a:solidFill>
                        </a:rPr>
                        <a:t> 16</a:t>
                      </a:r>
                      <a:r>
                        <a:rPr lang="en-US" sz="4400" b="0" baseline="0" dirty="0">
                          <a:solidFill>
                            <a:srgbClr val="FF0000"/>
                          </a:solidFill>
                        </a:rPr>
                        <a:t> x 1 </a:t>
                      </a:r>
                      <a:r>
                        <a:rPr lang="en-US" sz="4400" b="0" dirty="0">
                          <a:solidFill>
                            <a:srgbClr val="FF0000"/>
                          </a:solidFill>
                        </a:rPr>
                        <a:t>= 16g Fe</a:t>
                      </a:r>
                      <a:r>
                        <a:rPr lang="en-US" sz="4400" b="0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4400" b="0" baseline="0" dirty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US" sz="4400" b="0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44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</a:rPr>
                        <a:t>            </a:t>
                      </a:r>
                      <a:r>
                        <a:rPr lang="en-US" sz="4400" b="0" baseline="0" dirty="0">
                          <a:solidFill>
                            <a:schemeClr val="tx1"/>
                          </a:solidFill>
                        </a:rPr>
                        <a:t>0.7x 16 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= 11.2g Fe </a:t>
                      </a:r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                                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028" y="1496164"/>
            <a:ext cx="7931478" cy="896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024" y="2453034"/>
            <a:ext cx="6207535" cy="1195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88" y="3809007"/>
            <a:ext cx="9093958" cy="974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024" y="4820394"/>
            <a:ext cx="8923538" cy="896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539" y="5870029"/>
            <a:ext cx="880845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9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8975725" y="1865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453061" y="30647"/>
            <a:ext cx="95045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u="sng" dirty="0">
                <a:solidFill>
                  <a:srgbClr val="0000CC"/>
                </a:solidFill>
                <a:latin typeface="Comic Sans MS" charset="0"/>
              </a:rPr>
              <a:t>C</a:t>
            </a:r>
            <a:r>
              <a:rPr kumimoji="0" lang="en-US" alt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alculating</a:t>
            </a:r>
            <a:r>
              <a:rPr kumimoji="0" lang="en-US" altLang="en-US" sz="3200" b="0" i="0" u="sng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the masses of reactants or products</a:t>
            </a: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</a:t>
            </a:r>
            <a:endParaRPr kumimoji="0" lang="en-US" altLang="en-US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838" y="5316583"/>
            <a:ext cx="1080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87993"/>
            <a:ext cx="1234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What is the mass of carbon dioxide formed when 36g of carbon is burnt.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358252"/>
              </p:ext>
            </p:extLst>
          </p:nvPr>
        </p:nvGraphicFramePr>
        <p:xfrm>
          <a:off x="427045" y="1404226"/>
          <a:ext cx="11490310" cy="52843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6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4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0723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+mj-lt"/>
                        </a:rPr>
                        <a:t>Balanced equation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5400" dirty="0"/>
                        <a:t>C</a:t>
                      </a:r>
                      <a:r>
                        <a:rPr lang="pt-BR" sz="5400" baseline="0" dirty="0"/>
                        <a:t> + O</a:t>
                      </a:r>
                      <a:r>
                        <a:rPr lang="pt-BR" sz="5400" baseline="-25000" dirty="0"/>
                        <a:t>2</a:t>
                      </a:r>
                      <a:r>
                        <a:rPr lang="pt-BR" sz="5400" baseline="0" dirty="0"/>
                        <a:t> </a:t>
                      </a:r>
                      <a:r>
                        <a:rPr lang="pt-BR" sz="5400" baseline="0" dirty="0">
                          <a:sym typeface="Wingdings"/>
                        </a:rPr>
                        <a:t> CO</a:t>
                      </a:r>
                      <a:r>
                        <a:rPr lang="pt-BR" sz="5400" baseline="-25000" dirty="0">
                          <a:sym typeface="Wingdings"/>
                        </a:rPr>
                        <a:t>2</a:t>
                      </a:r>
                      <a:endParaRPr lang="pt-BR" sz="6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+mj-lt"/>
                        </a:rPr>
                        <a:t>Calculate the </a:t>
                      </a:r>
                      <a:r>
                        <a:rPr lang="en-US" sz="2000" b="0" dirty="0" err="1">
                          <a:latin typeface="+mj-lt"/>
                        </a:rPr>
                        <a:t>r.f.m</a:t>
                      </a:r>
                      <a:r>
                        <a:rPr lang="en-US" sz="2000" b="0" baseline="0" dirty="0">
                          <a:latin typeface="+mj-lt"/>
                        </a:rPr>
                        <a:t> of the substances used. </a:t>
                      </a:r>
                      <a:endParaRPr lang="en-US" sz="20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2600" b="1" baseline="-25000" dirty="0" err="1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US" sz="2600" b="1" baseline="-25000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 C                                                    </a:t>
                      </a:r>
                      <a:r>
                        <a:rPr lang="en-US" sz="2600" b="1" baseline="0" dirty="0" err="1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600" b="1" baseline="-25000" dirty="0" err="1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</a:rPr>
                        <a:t> CO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600" b="1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= 12                                                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</a:rPr>
                        <a:t>12 + (16 x 2) = 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Multiply the </a:t>
                      </a:r>
                      <a:r>
                        <a:rPr lang="en-US" sz="1800" b="0" dirty="0" err="1">
                          <a:latin typeface="+mj-lt"/>
                        </a:rPr>
                        <a:t>M</a:t>
                      </a:r>
                      <a:r>
                        <a:rPr lang="en-US" sz="1800" b="0" baseline="-25000" dirty="0" err="1">
                          <a:latin typeface="+mj-lt"/>
                        </a:rPr>
                        <a:t>r</a:t>
                      </a:r>
                      <a:r>
                        <a:rPr lang="en-US" sz="1800" b="0" baseline="0" dirty="0">
                          <a:latin typeface="+mj-lt"/>
                        </a:rPr>
                        <a:t> values by the balancing numbers. 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aseline="0" dirty="0">
                          <a:solidFill>
                            <a:srgbClr val="FF0000"/>
                          </a:solidFill>
                        </a:rPr>
                        <a:t>C = 36g   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                                          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</a:rPr>
                        <a:t>CO</a:t>
                      </a:r>
                      <a:r>
                        <a:rPr lang="en-US" sz="40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</a:rPr>
                        <a:t> = 44</a:t>
                      </a:r>
                      <a:r>
                        <a:rPr lang="en-US" sz="4800" baseline="0" dirty="0">
                          <a:solidFill>
                            <a:schemeClr val="tx1"/>
                          </a:solidFill>
                        </a:rPr>
                        <a:t>g</a:t>
                      </a:r>
                      <a:endParaRPr lang="en-US" sz="540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3200" baseline="0" dirty="0">
                          <a:solidFill>
                            <a:srgbClr val="FF0000"/>
                          </a:solidFill>
                        </a:rPr>
                        <a:t>                                                   </a:t>
                      </a:r>
                      <a:endParaRPr lang="en-US" sz="3200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Divide</a:t>
                      </a:r>
                      <a:r>
                        <a:rPr lang="en-US" sz="1800" b="0" baseline="0" dirty="0">
                          <a:latin typeface="+mj-lt"/>
                        </a:rPr>
                        <a:t> both answers by the given measurement. 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36/36 = 1g C            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44/36 = 1.22g CO</a:t>
                      </a:r>
                      <a:r>
                        <a:rPr lang="en-US" sz="40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Scale up from 1g to the mass given.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rgbClr val="FF0000"/>
                          </a:solidFill>
                        </a:rPr>
                        <a:t> 36</a:t>
                      </a:r>
                      <a:r>
                        <a:rPr lang="en-US" sz="4400" b="0" baseline="0" dirty="0">
                          <a:solidFill>
                            <a:srgbClr val="FF0000"/>
                          </a:solidFill>
                        </a:rPr>
                        <a:t> x 1 </a:t>
                      </a:r>
                      <a:r>
                        <a:rPr lang="en-US" sz="4400" b="0" dirty="0">
                          <a:solidFill>
                            <a:srgbClr val="FF0000"/>
                          </a:solidFill>
                        </a:rPr>
                        <a:t>= 36g   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</a:rPr>
                        <a:t>            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36</a:t>
                      </a:r>
                      <a:r>
                        <a:rPr lang="en-US" sz="4400" b="0" baseline="0" dirty="0">
                          <a:solidFill>
                            <a:schemeClr val="tx1"/>
                          </a:solidFill>
                        </a:rPr>
                        <a:t> x 1.22 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= 44g CO</a:t>
                      </a:r>
                      <a:r>
                        <a:rPr lang="en-US" sz="40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                                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C511202-7EAB-42BA-A6EF-EA8474170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917" y="1390883"/>
            <a:ext cx="7931478" cy="896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DACB02-FD33-4DDC-B1F6-0648D7581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593" y="2357511"/>
            <a:ext cx="8834580" cy="896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6E9C9-C846-4C4D-BB55-6A525EFF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593" y="3440141"/>
            <a:ext cx="8722310" cy="896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7C50DB-1E91-4C9B-ACD8-24DD50CEC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377" y="4698754"/>
            <a:ext cx="7931478" cy="89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658907-33F6-43F3-9329-A594645FD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873" y="5721912"/>
            <a:ext cx="8352667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7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211456" y="981076"/>
            <a:ext cx="1175575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400" dirty="0">
                <a:solidFill>
                  <a:srgbClr val="000066"/>
                </a:solidFill>
              </a:rPr>
              <a:t>Balanced equations and relative atomic/formula masses are still used to calculate the masses of reactants and products – but the </a:t>
            </a:r>
            <a:r>
              <a:rPr lang="en-GB" altLang="en-US" sz="2400" b="1" dirty="0">
                <a:solidFill>
                  <a:srgbClr val="000066"/>
                </a:solidFill>
              </a:rPr>
              <a:t>units</a:t>
            </a:r>
            <a:r>
              <a:rPr lang="en-GB" altLang="en-US" sz="2400" dirty="0">
                <a:solidFill>
                  <a:srgbClr val="000066"/>
                </a:solidFill>
              </a:rPr>
              <a:t> of grams are swapped for tonnes or kilograms.</a:t>
            </a:r>
          </a:p>
        </p:txBody>
      </p:sp>
      <p:sp>
        <p:nvSpPr>
          <p:cNvPr id="286724" name="Text Box 4"/>
          <p:cNvSpPr txBox="1">
            <a:spLocks noChangeArrowheads="1"/>
          </p:cNvSpPr>
          <p:nvPr/>
        </p:nvSpPr>
        <p:spPr bwMode="auto">
          <a:xfrm>
            <a:off x="108585" y="2451271"/>
            <a:ext cx="119614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400" dirty="0">
                <a:solidFill>
                  <a:srgbClr val="000066"/>
                </a:solidFill>
              </a:rPr>
              <a:t>For example, what mass of calcium oxide  can be made from 200 tonnes of calcium carbonate?</a:t>
            </a:r>
          </a:p>
        </p:txBody>
      </p:sp>
      <p:sp>
        <p:nvSpPr>
          <p:cNvPr id="286726" name="Text Box 6"/>
          <p:cNvSpPr txBox="1">
            <a:spLocks noChangeArrowheads="1"/>
          </p:cNvSpPr>
          <p:nvPr/>
        </p:nvSpPr>
        <p:spPr bwMode="auto">
          <a:xfrm>
            <a:off x="388620" y="5132389"/>
            <a:ext cx="118586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400" dirty="0">
                <a:solidFill>
                  <a:srgbClr val="000066"/>
                </a:solidFill>
              </a:rPr>
              <a:t>So, by equivalence, 100 tonnes of calcium carbonate produces 56 tonnes of calcium oxide, and, therefore, </a:t>
            </a:r>
            <a:r>
              <a:rPr lang="en-GB" altLang="en-US" sz="2400" b="1" dirty="0">
                <a:solidFill>
                  <a:srgbClr val="FF6600"/>
                </a:solidFill>
              </a:rPr>
              <a:t>200 tonnes</a:t>
            </a:r>
            <a:r>
              <a:rPr lang="en-GB" altLang="en-US" sz="2400" dirty="0">
                <a:solidFill>
                  <a:srgbClr val="000066"/>
                </a:solidFill>
              </a:rPr>
              <a:t> produces </a:t>
            </a:r>
            <a:r>
              <a:rPr lang="en-GB" altLang="en-US" sz="2400" b="1" dirty="0">
                <a:solidFill>
                  <a:srgbClr val="FF6600"/>
                </a:solidFill>
              </a:rPr>
              <a:t>112 tonnes</a:t>
            </a:r>
            <a:r>
              <a:rPr lang="en-GB" altLang="en-US" sz="2400" dirty="0">
                <a:solidFill>
                  <a:srgbClr val="000066"/>
                </a:solidFill>
              </a:rPr>
              <a:t> of calcium oxide.</a:t>
            </a:r>
          </a:p>
        </p:txBody>
      </p:sp>
      <p:sp>
        <p:nvSpPr>
          <p:cNvPr id="12293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0" y="-90488"/>
            <a:ext cx="9144000" cy="1143001"/>
          </a:xfrm>
        </p:spPr>
        <p:txBody>
          <a:bodyPr/>
          <a:lstStyle/>
          <a:p>
            <a:pPr eaLnBrk="1" hangingPunct="1"/>
            <a:r>
              <a:rPr lang="en-GB" altLang="en-US" sz="4000"/>
              <a:t>Reacting masses</a:t>
            </a:r>
          </a:p>
        </p:txBody>
      </p:sp>
      <p:grpSp>
        <p:nvGrpSpPr>
          <p:cNvPr id="286728" name="Group 8"/>
          <p:cNvGrpSpPr>
            <a:grpSpLocks/>
          </p:cNvGrpSpPr>
          <p:nvPr/>
        </p:nvGrpSpPr>
        <p:grpSpPr bwMode="auto">
          <a:xfrm>
            <a:off x="1691414" y="3522803"/>
            <a:ext cx="8701087" cy="1125537"/>
            <a:chOff x="2000" y="2405"/>
            <a:chExt cx="3600" cy="709"/>
          </a:xfrm>
        </p:grpSpPr>
        <p:sp>
          <p:nvSpPr>
            <p:cNvPr id="12295" name="AutoShape 9"/>
            <p:cNvSpPr>
              <a:spLocks noChangeArrowheads="1"/>
            </p:cNvSpPr>
            <p:nvPr/>
          </p:nvSpPr>
          <p:spPr bwMode="auto">
            <a:xfrm>
              <a:off x="2000" y="2405"/>
              <a:ext cx="3600" cy="709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296" name="Text Box 10"/>
            <p:cNvSpPr txBox="1">
              <a:spLocks noChangeArrowheads="1"/>
            </p:cNvSpPr>
            <p:nvPr/>
          </p:nvSpPr>
          <p:spPr bwMode="auto">
            <a:xfrm>
              <a:off x="2418" y="2461"/>
              <a:ext cx="47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en-US" sz="2400" b="1">
                  <a:solidFill>
                    <a:srgbClr val="000066"/>
                  </a:solidFill>
                </a:rPr>
                <a:t>CaCO</a:t>
              </a:r>
              <a:r>
                <a:rPr lang="en-GB" altLang="en-US" sz="2400" b="1" baseline="-25000">
                  <a:solidFill>
                    <a:srgbClr val="000066"/>
                  </a:solidFill>
                </a:rPr>
                <a:t>3</a:t>
              </a:r>
            </a:p>
          </p:txBody>
        </p:sp>
        <p:sp>
          <p:nvSpPr>
            <p:cNvPr id="12297" name="Text Box 11"/>
            <p:cNvSpPr txBox="1">
              <a:spLocks noChangeArrowheads="1"/>
            </p:cNvSpPr>
            <p:nvPr/>
          </p:nvSpPr>
          <p:spPr bwMode="auto">
            <a:xfrm>
              <a:off x="3700" y="2461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en-US" sz="2400" b="1">
                  <a:solidFill>
                    <a:srgbClr val="000066"/>
                  </a:solidFill>
                </a:rPr>
                <a:t>CaO</a:t>
              </a:r>
            </a:p>
          </p:txBody>
        </p:sp>
        <p:sp>
          <p:nvSpPr>
            <p:cNvPr id="12298" name="Text Box 12"/>
            <p:cNvSpPr txBox="1">
              <a:spLocks noChangeArrowheads="1"/>
            </p:cNvSpPr>
            <p:nvPr/>
          </p:nvSpPr>
          <p:spPr bwMode="auto">
            <a:xfrm>
              <a:off x="4881" y="2461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en-US" sz="2400" b="1">
                  <a:solidFill>
                    <a:srgbClr val="000066"/>
                  </a:solidFill>
                </a:rPr>
                <a:t>CO</a:t>
              </a:r>
              <a:r>
                <a:rPr lang="en-GB" altLang="en-US" sz="2400" b="1" baseline="-25000">
                  <a:solidFill>
                    <a:srgbClr val="000066"/>
                  </a:solidFill>
                </a:rPr>
                <a:t>2</a:t>
              </a:r>
              <a:endParaRPr lang="en-GB" altLang="en-US" sz="2400" b="1"/>
            </a:p>
          </p:txBody>
        </p:sp>
        <p:sp>
          <p:nvSpPr>
            <p:cNvPr id="12299" name="Text Box 13"/>
            <p:cNvSpPr txBox="1">
              <a:spLocks noChangeArrowheads="1"/>
            </p:cNvSpPr>
            <p:nvPr/>
          </p:nvSpPr>
          <p:spPr bwMode="auto">
            <a:xfrm>
              <a:off x="3202" y="2461"/>
              <a:ext cx="20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en-US" sz="2400" b="1">
                  <a:solidFill>
                    <a:srgbClr val="000066"/>
                  </a:solidFill>
                  <a:sym typeface="Wingdings" charset="2"/>
                </a:rPr>
                <a:t></a:t>
              </a:r>
            </a:p>
          </p:txBody>
        </p:sp>
        <p:sp>
          <p:nvSpPr>
            <p:cNvPr id="12300" name="Text Box 14"/>
            <p:cNvSpPr txBox="1">
              <a:spLocks noChangeArrowheads="1"/>
            </p:cNvSpPr>
            <p:nvPr/>
          </p:nvSpPr>
          <p:spPr bwMode="auto">
            <a:xfrm>
              <a:off x="4393" y="2461"/>
              <a:ext cx="1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en-US" sz="2400" b="1">
                  <a:solidFill>
                    <a:srgbClr val="000066"/>
                  </a:solidFill>
                </a:rPr>
                <a:t>+</a:t>
              </a:r>
            </a:p>
          </p:txBody>
        </p:sp>
        <p:sp>
          <p:nvSpPr>
            <p:cNvPr id="12301" name="Text Box 15"/>
            <p:cNvSpPr txBox="1">
              <a:spLocks noChangeArrowheads="1"/>
            </p:cNvSpPr>
            <p:nvPr/>
          </p:nvSpPr>
          <p:spPr bwMode="auto">
            <a:xfrm>
              <a:off x="2246" y="2767"/>
              <a:ext cx="8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en-US" sz="2400" b="1">
                  <a:solidFill>
                    <a:srgbClr val="000066"/>
                  </a:solidFill>
                </a:rPr>
                <a:t>100 (tonnes)</a:t>
              </a:r>
            </a:p>
          </p:txBody>
        </p:sp>
        <p:sp>
          <p:nvSpPr>
            <p:cNvPr id="12302" name="Text Box 16"/>
            <p:cNvSpPr txBox="1">
              <a:spLocks noChangeArrowheads="1"/>
            </p:cNvSpPr>
            <p:nvPr/>
          </p:nvSpPr>
          <p:spPr bwMode="auto">
            <a:xfrm>
              <a:off x="3490" y="2767"/>
              <a:ext cx="75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en-US" sz="2400" b="1">
                  <a:solidFill>
                    <a:srgbClr val="000066"/>
                  </a:solidFill>
                </a:rPr>
                <a:t>56 (tonnes)</a:t>
              </a:r>
            </a:p>
          </p:txBody>
        </p:sp>
        <p:sp>
          <p:nvSpPr>
            <p:cNvPr id="12303" name="Text Box 17"/>
            <p:cNvSpPr txBox="1">
              <a:spLocks noChangeArrowheads="1"/>
            </p:cNvSpPr>
            <p:nvPr/>
          </p:nvSpPr>
          <p:spPr bwMode="auto">
            <a:xfrm>
              <a:off x="4663" y="2767"/>
              <a:ext cx="75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en-US" sz="2400" b="1">
                  <a:solidFill>
                    <a:srgbClr val="000066"/>
                  </a:solidFill>
                </a:rPr>
                <a:t>44 (tonnes)</a:t>
              </a:r>
            </a:p>
          </p:txBody>
        </p:sp>
        <p:sp>
          <p:nvSpPr>
            <p:cNvPr id="12304" name="Text Box 18"/>
            <p:cNvSpPr txBox="1">
              <a:spLocks noChangeArrowheads="1"/>
            </p:cNvSpPr>
            <p:nvPr/>
          </p:nvSpPr>
          <p:spPr bwMode="auto">
            <a:xfrm>
              <a:off x="4401" y="2767"/>
              <a:ext cx="11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en-US" sz="2400" b="1">
                  <a:solidFill>
                    <a:srgbClr val="000066"/>
                  </a:solidFill>
                </a:rPr>
                <a:t>:</a:t>
              </a:r>
            </a:p>
          </p:txBody>
        </p:sp>
        <p:sp>
          <p:nvSpPr>
            <p:cNvPr id="12305" name="Text Box 19"/>
            <p:cNvSpPr txBox="1">
              <a:spLocks noChangeArrowheads="1"/>
            </p:cNvSpPr>
            <p:nvPr/>
          </p:nvSpPr>
          <p:spPr bwMode="auto">
            <a:xfrm>
              <a:off x="3225" y="2767"/>
              <a:ext cx="11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en-US" sz="2400" b="1">
                  <a:solidFill>
                    <a:srgbClr val="000066"/>
                  </a:solidFill>
                </a:rPr>
                <a:t>:</a:t>
              </a: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8E9177-8E57-4D02-8FCC-BEC162AB7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9833" y="195099"/>
            <a:ext cx="812101" cy="81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80468"/>
      </p:ext>
    </p:extLst>
  </p:cSld>
  <p:clrMapOvr>
    <a:masterClrMapping/>
  </p:clrMapOvr>
  <p:transition advClick="0" advTm="1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6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6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23" grpId="0"/>
      <p:bldP spid="286724" grpId="0"/>
      <p:bldP spid="2867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8975725" y="1865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453061" y="30647"/>
            <a:ext cx="95045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u="sng" dirty="0">
                <a:solidFill>
                  <a:srgbClr val="0000CC"/>
                </a:solidFill>
                <a:latin typeface="Comic Sans MS" charset="0"/>
              </a:rPr>
              <a:t>C</a:t>
            </a:r>
            <a:r>
              <a:rPr kumimoji="0" lang="en-US" alt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alculating</a:t>
            </a:r>
            <a:r>
              <a:rPr kumimoji="0" lang="en-US" altLang="en-US" sz="3200" b="0" i="0" u="sng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the masses of reactants or products</a:t>
            </a: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</a:t>
            </a:r>
            <a:endParaRPr kumimoji="0" lang="en-US" altLang="en-US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838" y="5316583"/>
            <a:ext cx="1080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9496" y="256134"/>
            <a:ext cx="1107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+mj-lt"/>
              </a:rPr>
              <a:t> </a:t>
            </a:r>
            <a:endParaRPr lang="en-US" sz="36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838" y="711263"/>
            <a:ext cx="1111994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+mj-lt"/>
              </a:rPr>
              <a:t>Success criteria: </a:t>
            </a:r>
          </a:p>
          <a:p>
            <a:pPr marL="342900" indent="-342900">
              <a:buAutoNum type="arabicParenR"/>
            </a:pPr>
            <a:r>
              <a:rPr lang="en-US" sz="4400" dirty="0">
                <a:latin typeface="+mj-lt"/>
              </a:rPr>
              <a:t>Write the balanced equation. </a:t>
            </a:r>
          </a:p>
          <a:p>
            <a:pPr marL="342900" indent="-342900">
              <a:buAutoNum type="arabicParenR"/>
            </a:pPr>
            <a:r>
              <a:rPr lang="en-US" sz="4400" dirty="0">
                <a:solidFill>
                  <a:srgbClr val="FF0000"/>
                </a:solidFill>
                <a:latin typeface="+mj-lt"/>
              </a:rPr>
              <a:t>Calculate relative formula masses. </a:t>
            </a:r>
          </a:p>
          <a:p>
            <a:pPr marL="342900" indent="-342900">
              <a:buAutoNum type="arabicParenR"/>
            </a:pPr>
            <a:r>
              <a:rPr lang="en-US" sz="4400" dirty="0">
                <a:solidFill>
                  <a:srgbClr val="098F26"/>
                </a:solidFill>
                <a:latin typeface="+mj-lt"/>
              </a:rPr>
              <a:t>Multiply the </a:t>
            </a:r>
            <a:r>
              <a:rPr lang="en-US" sz="4400" dirty="0" err="1">
                <a:solidFill>
                  <a:srgbClr val="098F26"/>
                </a:solidFill>
                <a:latin typeface="+mj-lt"/>
              </a:rPr>
              <a:t>M</a:t>
            </a:r>
            <a:r>
              <a:rPr lang="en-US" sz="4400" baseline="-25000" dirty="0" err="1">
                <a:solidFill>
                  <a:srgbClr val="098F26"/>
                </a:solidFill>
                <a:latin typeface="+mj-lt"/>
              </a:rPr>
              <a:t>r</a:t>
            </a:r>
            <a:r>
              <a:rPr lang="en-US" sz="4400" dirty="0">
                <a:solidFill>
                  <a:srgbClr val="098F26"/>
                </a:solidFill>
                <a:latin typeface="+mj-lt"/>
              </a:rPr>
              <a:t> values by the by the balancing numbers in the equation. </a:t>
            </a:r>
          </a:p>
          <a:p>
            <a:pPr marL="342900" indent="-342900">
              <a:buAutoNum type="arabicParenR"/>
            </a:pPr>
            <a:r>
              <a:rPr lang="en-US" sz="4400" dirty="0">
                <a:solidFill>
                  <a:srgbClr val="7030A0"/>
                </a:solidFill>
                <a:latin typeface="+mj-lt"/>
              </a:rPr>
              <a:t>Identify the substance you are given in the question. Divide that substance by itself.   </a:t>
            </a:r>
          </a:p>
          <a:p>
            <a:pPr marL="342900" indent="-342900">
              <a:buAutoNum type="arabicParenR"/>
            </a:pPr>
            <a:r>
              <a:rPr lang="en-US" sz="4400" dirty="0">
                <a:latin typeface="+mj-lt"/>
              </a:rPr>
              <a:t>Scale up from 1g to the mass given.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71838" y="840909"/>
            <a:ext cx="7218935" cy="1301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838" y="1964161"/>
            <a:ext cx="8354521" cy="731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7804" y="2674287"/>
            <a:ext cx="11183980" cy="144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6283" y="5452987"/>
            <a:ext cx="8579442" cy="650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1838" y="4068301"/>
            <a:ext cx="10242616" cy="1248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A369C6-280B-4DF7-847A-2932BD93E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6123" y="123680"/>
            <a:ext cx="512762" cy="5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5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33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2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8975725" y="1865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453061" y="30647"/>
            <a:ext cx="95045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u="sng" dirty="0">
                <a:solidFill>
                  <a:srgbClr val="0000CC"/>
                </a:solidFill>
                <a:latin typeface="Comic Sans MS" charset="0"/>
              </a:rPr>
              <a:t>C</a:t>
            </a:r>
            <a:r>
              <a:rPr kumimoji="0" lang="en-US" alt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alculating</a:t>
            </a:r>
            <a:r>
              <a:rPr kumimoji="0" lang="en-US" altLang="en-US" sz="3200" b="0" i="0" u="sng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the masses of reactants or products</a:t>
            </a: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</a:t>
            </a:r>
            <a:endParaRPr kumimoji="0" lang="en-US" altLang="en-US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838" y="5316583"/>
            <a:ext cx="1080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9496" y="256134"/>
            <a:ext cx="1107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+mj-lt"/>
              </a:rPr>
              <a:t> </a:t>
            </a:r>
            <a:endParaRPr lang="en-US" sz="36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838" y="711263"/>
            <a:ext cx="1111994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+mj-lt"/>
              </a:rPr>
              <a:t>Success criteria: </a:t>
            </a:r>
          </a:p>
          <a:p>
            <a:pPr marL="342900" indent="-342900">
              <a:buAutoNum type="arabicParenR"/>
            </a:pPr>
            <a:r>
              <a:rPr lang="en-US" sz="4400" dirty="0">
                <a:latin typeface="+mj-lt"/>
              </a:rPr>
              <a:t>Write the balanced equation. </a:t>
            </a:r>
          </a:p>
          <a:p>
            <a:pPr marL="342900" indent="-342900">
              <a:buAutoNum type="arabicParenR"/>
            </a:pPr>
            <a:r>
              <a:rPr lang="en-US" sz="4400" dirty="0">
                <a:solidFill>
                  <a:srgbClr val="FF0000"/>
                </a:solidFill>
                <a:latin typeface="+mj-lt"/>
              </a:rPr>
              <a:t>Calculate relative formula masses. </a:t>
            </a:r>
          </a:p>
          <a:p>
            <a:pPr marL="342900" indent="-342900">
              <a:buAutoNum type="arabicParenR"/>
            </a:pPr>
            <a:r>
              <a:rPr lang="en-US" sz="4400" dirty="0">
                <a:solidFill>
                  <a:srgbClr val="098F26"/>
                </a:solidFill>
                <a:latin typeface="+mj-lt"/>
              </a:rPr>
              <a:t>Multiply the </a:t>
            </a:r>
            <a:r>
              <a:rPr lang="en-US" sz="4400" dirty="0" err="1">
                <a:solidFill>
                  <a:srgbClr val="098F26"/>
                </a:solidFill>
                <a:latin typeface="+mj-lt"/>
              </a:rPr>
              <a:t>M</a:t>
            </a:r>
            <a:r>
              <a:rPr lang="en-US" sz="4400" baseline="-25000" dirty="0" err="1">
                <a:solidFill>
                  <a:srgbClr val="098F26"/>
                </a:solidFill>
                <a:latin typeface="+mj-lt"/>
              </a:rPr>
              <a:t>r</a:t>
            </a:r>
            <a:r>
              <a:rPr lang="en-US" sz="4400" dirty="0">
                <a:solidFill>
                  <a:srgbClr val="098F26"/>
                </a:solidFill>
                <a:latin typeface="+mj-lt"/>
              </a:rPr>
              <a:t> values by the by the balancing numbers in the equation. </a:t>
            </a:r>
          </a:p>
          <a:p>
            <a:pPr marL="342900" indent="-342900">
              <a:buAutoNum type="arabicParenR"/>
            </a:pPr>
            <a:r>
              <a:rPr lang="en-US" sz="4400" dirty="0">
                <a:solidFill>
                  <a:srgbClr val="7030A0"/>
                </a:solidFill>
                <a:latin typeface="+mj-lt"/>
              </a:rPr>
              <a:t>Identify the substance you are given in the question. Divide that substance by itself.   </a:t>
            </a:r>
          </a:p>
          <a:p>
            <a:pPr marL="342900" indent="-342900">
              <a:buAutoNum type="arabicParenR"/>
            </a:pPr>
            <a:r>
              <a:rPr lang="en-US" sz="4400" dirty="0">
                <a:latin typeface="+mj-lt"/>
              </a:rPr>
              <a:t>Scale up from 1g to the mass given. </a:t>
            </a:r>
          </a:p>
        </p:txBody>
      </p:sp>
    </p:spTree>
    <p:extLst>
      <p:ext uri="{BB962C8B-B14F-4D97-AF65-F5344CB8AC3E}">
        <p14:creationId xmlns:p14="http://schemas.microsoft.com/office/powerpoint/2010/main" val="137966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8975725" y="1865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453061" y="30647"/>
            <a:ext cx="95045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u="sng" dirty="0">
                <a:solidFill>
                  <a:srgbClr val="0000CC"/>
                </a:solidFill>
                <a:latin typeface="Comic Sans MS" charset="0"/>
              </a:rPr>
              <a:t>C</a:t>
            </a:r>
            <a:r>
              <a:rPr kumimoji="0" lang="en-US" alt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alculating</a:t>
            </a:r>
            <a:r>
              <a:rPr kumimoji="0" lang="en-US" altLang="en-US" sz="3200" b="0" i="0" u="sng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the masses of reactants or products</a:t>
            </a: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</a:t>
            </a:r>
            <a:endParaRPr kumimoji="0" lang="en-US" altLang="en-US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838" y="5316583"/>
            <a:ext cx="1080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717147"/>
            <a:ext cx="1234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Calculate the mass of chlorine needed to make 53.4g of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aluminum chloride.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10068"/>
              </p:ext>
            </p:extLst>
          </p:nvPr>
        </p:nvGraphicFramePr>
        <p:xfrm>
          <a:off x="371838" y="1671254"/>
          <a:ext cx="11490648" cy="47975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6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4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8633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+mj-lt"/>
                        </a:rPr>
                        <a:t>Balanced equation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+mj-lt"/>
                        </a:rPr>
                        <a:t>2Al +</a:t>
                      </a:r>
                      <a:r>
                        <a:rPr lang="en-US" sz="5400" baseline="0" dirty="0">
                          <a:latin typeface="+mj-lt"/>
                        </a:rPr>
                        <a:t> 3Cl</a:t>
                      </a:r>
                      <a:r>
                        <a:rPr lang="en-US" sz="5400" baseline="-25000" dirty="0">
                          <a:latin typeface="+mj-lt"/>
                        </a:rPr>
                        <a:t>2</a:t>
                      </a:r>
                      <a:r>
                        <a:rPr lang="en-US" sz="5400" baseline="0" dirty="0">
                          <a:latin typeface="+mj-lt"/>
                        </a:rPr>
                        <a:t> </a:t>
                      </a:r>
                      <a:r>
                        <a:rPr lang="en-US" sz="5400" baseline="0" dirty="0">
                          <a:latin typeface="+mj-lt"/>
                          <a:sym typeface="Wingdings"/>
                        </a:rPr>
                        <a:t> </a:t>
                      </a:r>
                      <a:r>
                        <a:rPr lang="en-US" sz="5400" baseline="0" dirty="0">
                          <a:solidFill>
                            <a:srgbClr val="FF0000"/>
                          </a:solidFill>
                          <a:latin typeface="+mj-lt"/>
                          <a:sym typeface="Wingdings"/>
                        </a:rPr>
                        <a:t>2 Al Cl</a:t>
                      </a:r>
                      <a:r>
                        <a:rPr lang="en-US" sz="5400" baseline="-25000" dirty="0">
                          <a:solidFill>
                            <a:srgbClr val="FF0000"/>
                          </a:solidFill>
                          <a:latin typeface="+mj-lt"/>
                          <a:sym typeface="Wingdings"/>
                        </a:rPr>
                        <a:t>3</a:t>
                      </a:r>
                      <a:endParaRPr lang="en-US" sz="54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8633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+mj-lt"/>
                        </a:rPr>
                        <a:t>Calculate the </a:t>
                      </a:r>
                      <a:r>
                        <a:rPr lang="en-US" sz="2000" b="0" dirty="0" err="1">
                          <a:latin typeface="+mj-lt"/>
                        </a:rPr>
                        <a:t>r.f.m</a:t>
                      </a:r>
                      <a:r>
                        <a:rPr lang="en-US" sz="2000" b="0" baseline="0" dirty="0">
                          <a:latin typeface="+mj-lt"/>
                        </a:rPr>
                        <a:t> of the substances used. </a:t>
                      </a:r>
                      <a:endParaRPr lang="en-US" sz="20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 err="1"/>
                        <a:t>M</a:t>
                      </a:r>
                      <a:r>
                        <a:rPr lang="en-US" sz="2600" b="1" baseline="-25000" dirty="0" err="1"/>
                        <a:t>r</a:t>
                      </a:r>
                      <a:r>
                        <a:rPr lang="en-US" sz="2600" b="1" baseline="0" dirty="0"/>
                        <a:t> Cl</a:t>
                      </a:r>
                      <a:r>
                        <a:rPr lang="en-US" sz="2600" b="1" baseline="-25000" dirty="0"/>
                        <a:t>2</a:t>
                      </a:r>
                      <a:r>
                        <a:rPr lang="en-US" sz="2600" b="1" baseline="0" dirty="0"/>
                        <a:t> = 2 x 35.5 = 71    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2600" b="1" baseline="-25000" dirty="0" err="1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 AlCl</a:t>
                      </a:r>
                      <a:r>
                        <a:rPr lang="en-US" sz="2600" b="1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 = 27 + (3 x 35.5) = 133.5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8633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Multiply the </a:t>
                      </a:r>
                      <a:r>
                        <a:rPr lang="en-US" sz="1800" b="0" dirty="0" err="1">
                          <a:latin typeface="+mj-lt"/>
                        </a:rPr>
                        <a:t>M</a:t>
                      </a:r>
                      <a:r>
                        <a:rPr lang="en-US" sz="1800" b="0" baseline="-25000" dirty="0" err="1">
                          <a:latin typeface="+mj-lt"/>
                        </a:rPr>
                        <a:t>r</a:t>
                      </a:r>
                      <a:r>
                        <a:rPr lang="en-US" sz="1800" b="0" baseline="0" dirty="0">
                          <a:latin typeface="+mj-lt"/>
                        </a:rPr>
                        <a:t> values by the balancing numbers. 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3 x 71 = 213g Cl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</a:rPr>
                        <a:t>2    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              makes              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2 x 133.5 = 267g AlCl</a:t>
                      </a:r>
                      <a:r>
                        <a:rPr lang="en-US" sz="2400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                 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8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Divide both answers by the given measurement.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213/267                                           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</a:rPr>
                        <a:t>267/267 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rgbClr val="FF0000"/>
                          </a:solidFill>
                        </a:rPr>
                        <a:t>                                          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0.798g Cl</a:t>
                      </a:r>
                      <a:r>
                        <a:rPr lang="en-US" sz="20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                makes                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</a:rPr>
                        <a:t>1g</a:t>
                      </a:r>
                      <a:r>
                        <a:rPr lang="en-US" sz="2000" b="0" baseline="0" dirty="0">
                          <a:solidFill>
                            <a:srgbClr val="FF0000"/>
                          </a:solidFill>
                        </a:rPr>
                        <a:t> AlCl</a:t>
                      </a:r>
                      <a:r>
                        <a:rPr lang="en-US" sz="2000" b="0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8633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Scale up from 1g to the mass given.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                               0.798</a:t>
                      </a:r>
                      <a:r>
                        <a:rPr lang="en-US" sz="2000" b="0" baseline="0" dirty="0"/>
                        <a:t> x 53.4</a:t>
                      </a:r>
                      <a:r>
                        <a:rPr lang="en-US" sz="2000" b="0" dirty="0"/>
                        <a:t>                                     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sz="2000" b="0" baseline="0" dirty="0">
                          <a:solidFill>
                            <a:srgbClr val="FF0000"/>
                          </a:solidFill>
                        </a:rPr>
                        <a:t> x 53.4 </a:t>
                      </a:r>
                    </a:p>
                    <a:p>
                      <a:r>
                        <a:rPr lang="en-US" sz="2000" b="0" baseline="0" dirty="0">
                          <a:solidFill>
                            <a:srgbClr val="FF0000"/>
                          </a:solidFill>
                        </a:rPr>
                        <a:t>                    </a:t>
                      </a:r>
                    </a:p>
                    <a:p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                              42.6g Cl</a:t>
                      </a:r>
                      <a:r>
                        <a:rPr lang="en-US" sz="20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               makes             </a:t>
                      </a:r>
                      <a:r>
                        <a:rPr lang="en-US" sz="2000" b="0" baseline="0" dirty="0">
                          <a:solidFill>
                            <a:srgbClr val="FF0000"/>
                          </a:solidFill>
                        </a:rPr>
                        <a:t>53.4g AlCl</a:t>
                      </a:r>
                      <a:r>
                        <a:rPr lang="en-US" sz="2000" b="0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3741026" y="1640731"/>
            <a:ext cx="6932141" cy="8989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04984" y="2681416"/>
            <a:ext cx="8847438" cy="6796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804984" y="3664652"/>
            <a:ext cx="2421924" cy="6425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773031" y="3574052"/>
            <a:ext cx="3227970" cy="6425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131276" y="4500495"/>
            <a:ext cx="2421924" cy="9144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925038" y="4575178"/>
            <a:ext cx="3769735" cy="9328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968287" y="5508106"/>
            <a:ext cx="3614351" cy="9151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546363" y="5498842"/>
            <a:ext cx="2421924" cy="9366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12DD32-5DD1-4555-B09D-7FDB761D8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3645" y="565134"/>
            <a:ext cx="897684" cy="89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9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5000"/>
    </mc:Choice>
    <mc:Fallback>
      <p:transition spd="slow" advClick="0" advTm="2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478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3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8975725" y="1865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453061" y="30647"/>
            <a:ext cx="95045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u="sng" dirty="0">
                <a:solidFill>
                  <a:srgbClr val="0000CC"/>
                </a:solidFill>
                <a:latin typeface="Comic Sans MS" charset="0"/>
              </a:rPr>
              <a:t>C</a:t>
            </a:r>
            <a:r>
              <a:rPr kumimoji="0" lang="en-US" alt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alculating</a:t>
            </a:r>
            <a:r>
              <a:rPr kumimoji="0" lang="en-US" altLang="en-US" sz="3200" b="0" i="0" u="sng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the masses of reactants or products</a:t>
            </a: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</a:t>
            </a:r>
            <a:endParaRPr kumimoji="0" lang="en-US" altLang="en-US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838" y="5316583"/>
            <a:ext cx="1080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80248"/>
            <a:ext cx="1234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Calculate how many grams of sodium chloride are produced when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5.3g of sodium carbonate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reacts with dilute hydrochloric acid.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535368"/>
              </p:ext>
            </p:extLst>
          </p:nvPr>
        </p:nvGraphicFramePr>
        <p:xfrm>
          <a:off x="371838" y="1671254"/>
          <a:ext cx="11490310" cy="48767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6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4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0723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+mj-lt"/>
                        </a:rPr>
                        <a:t>Balanced equation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pt-BR" sz="280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pt-BR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</a:t>
                      </a:r>
                      <a:r>
                        <a:rPr lang="pt-BR" sz="280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pt-BR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+ 2HCl   </a:t>
                      </a:r>
                      <a:r>
                        <a:rPr lang="pt-BR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</a:t>
                      </a:r>
                      <a:r>
                        <a:rPr lang="pt-BR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2NaCl + H</a:t>
                      </a:r>
                      <a:r>
                        <a:rPr lang="pt-BR" sz="280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pt-BR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+ CO</a:t>
                      </a:r>
                      <a:r>
                        <a:rPr lang="pt-BR" sz="280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pt-BR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t-BR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+mj-lt"/>
                        </a:rPr>
                        <a:t>Calculate the </a:t>
                      </a:r>
                      <a:r>
                        <a:rPr lang="en-US" sz="2000" b="0" dirty="0" err="1">
                          <a:latin typeface="+mj-lt"/>
                        </a:rPr>
                        <a:t>r.f.m</a:t>
                      </a:r>
                      <a:r>
                        <a:rPr lang="en-US" sz="2000" b="0" baseline="0" dirty="0">
                          <a:latin typeface="+mj-lt"/>
                        </a:rPr>
                        <a:t> of the substances used. </a:t>
                      </a:r>
                      <a:endParaRPr lang="en-US" sz="20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2600" b="1" baseline="-25000" dirty="0" err="1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US" sz="2600" b="1" baseline="-25000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 Na</a:t>
                      </a:r>
                      <a:r>
                        <a:rPr lang="en-US" sz="2600" b="1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CO</a:t>
                      </a:r>
                      <a:r>
                        <a:rPr lang="en-US" sz="2600" b="1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                                       </a:t>
                      </a:r>
                      <a:r>
                        <a:rPr lang="en-US" sz="2600" b="1" baseline="0" dirty="0" err="1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600" b="1" baseline="-25000" dirty="0" err="1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chemeClr val="tx1"/>
                          </a:solidFill>
                        </a:rPr>
                        <a:t>NaCl</a:t>
                      </a:r>
                      <a:endParaRPr lang="en-US" sz="2600" b="1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46 + 12 + 48 = 106                                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</a:rPr>
                        <a:t>23 + 35.5 = 58.5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Multiply the </a:t>
                      </a:r>
                      <a:r>
                        <a:rPr lang="en-US" sz="1800" b="0" dirty="0" err="1">
                          <a:latin typeface="+mj-lt"/>
                        </a:rPr>
                        <a:t>M</a:t>
                      </a:r>
                      <a:r>
                        <a:rPr lang="en-US" sz="1800" b="0" baseline="-25000" dirty="0" err="1">
                          <a:latin typeface="+mj-lt"/>
                        </a:rPr>
                        <a:t>r</a:t>
                      </a:r>
                      <a:r>
                        <a:rPr lang="en-US" sz="1800" b="0" baseline="0" dirty="0">
                          <a:latin typeface="+mj-lt"/>
                        </a:rPr>
                        <a:t> values by the balancing numbers. 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                                                                   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2NaCl </a:t>
                      </a:r>
                    </a:p>
                    <a:p>
                      <a:pPr algn="l"/>
                      <a:r>
                        <a:rPr lang="en-US" sz="3200" baseline="0" dirty="0">
                          <a:solidFill>
                            <a:srgbClr val="FF0000"/>
                          </a:solidFill>
                        </a:rPr>
                        <a:t>Na</a:t>
                      </a:r>
                      <a:r>
                        <a:rPr lang="en-US" sz="3200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</a:rPr>
                        <a:t>CO</a:t>
                      </a:r>
                      <a:r>
                        <a:rPr lang="en-US" sz="3200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</a:rPr>
                        <a:t> = 106g                       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2 x 58.5 = 117g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NaCl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                          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Divide both answers by the given measurement.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106/106 = 1g 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             117/106 = 1.104g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Scale up from 1g to the mass given.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rgbClr val="FF0000"/>
                          </a:solidFill>
                        </a:rPr>
                        <a:t> 1</a:t>
                      </a:r>
                      <a:r>
                        <a:rPr lang="en-US" sz="4400" b="0" baseline="0" dirty="0">
                          <a:solidFill>
                            <a:srgbClr val="FF0000"/>
                          </a:solidFill>
                        </a:rPr>
                        <a:t> x 5.3 </a:t>
                      </a:r>
                      <a:r>
                        <a:rPr lang="en-US" sz="4400" b="0" dirty="0">
                          <a:solidFill>
                            <a:srgbClr val="FF0000"/>
                          </a:solidFill>
                        </a:rPr>
                        <a:t>= 5.3g   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</a:rPr>
                        <a:t>                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1.104 x 5.3 = 5.85g </a:t>
                      </a:r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                                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396636" y="1711448"/>
            <a:ext cx="5787024" cy="55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20103" y="2377777"/>
            <a:ext cx="2655518" cy="839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168398" y="2481592"/>
            <a:ext cx="3243019" cy="839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20103" y="3617296"/>
            <a:ext cx="2655518" cy="839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76868" y="3537164"/>
            <a:ext cx="3545620" cy="919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20103" y="4588112"/>
            <a:ext cx="2753979" cy="839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276868" y="4559601"/>
            <a:ext cx="3680718" cy="839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820101" y="5558928"/>
            <a:ext cx="3179865" cy="839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264342" y="5599147"/>
            <a:ext cx="3917464" cy="839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FC8411-002C-4E3C-8F99-638DA59C6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5187" y="1043079"/>
            <a:ext cx="551378" cy="55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8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7000"/>
    </mc:Choice>
    <mc:Fallback>
      <p:transition spd="slow" advClick="0" advTm="2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40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8975725" y="1865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453061" y="30647"/>
            <a:ext cx="95045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u="sng" dirty="0">
                <a:solidFill>
                  <a:srgbClr val="0000CC"/>
                </a:solidFill>
                <a:latin typeface="Comic Sans MS" charset="0"/>
              </a:rPr>
              <a:t>C</a:t>
            </a:r>
            <a:r>
              <a:rPr kumimoji="0" lang="en-US" alt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alculating</a:t>
            </a:r>
            <a:r>
              <a:rPr kumimoji="0" lang="en-US" altLang="en-US" sz="3200" b="0" i="0" u="sng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the masses of reactants or products</a:t>
            </a: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</a:t>
            </a:r>
            <a:endParaRPr kumimoji="0" lang="en-US" altLang="en-US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838" y="5316583"/>
            <a:ext cx="1080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1838" y="709528"/>
            <a:ext cx="1002314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What mass of water is formed when 4g of hydrogen is burnt? _H</a:t>
            </a:r>
            <a:r>
              <a:rPr lang="en-US" sz="2800" baseline="-25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 + O</a:t>
            </a:r>
            <a:r>
              <a:rPr lang="en-US" sz="2800" baseline="-25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  <a:sym typeface="Wingdings" panose="05000000000000000000" pitchFamily="2" charset="2"/>
              </a:rPr>
              <a:t> _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H2O</a:t>
            </a:r>
          </a:p>
          <a:p>
            <a:pPr marL="514350" indent="-514350">
              <a:buAutoNum type="arabicPeriod"/>
            </a:pPr>
            <a:endParaRPr lang="en-US" sz="2800" dirty="0">
              <a:solidFill>
                <a:srgbClr val="002060"/>
              </a:solidFill>
              <a:latin typeface="+mj-lt"/>
            </a:endParaRPr>
          </a:p>
          <a:p>
            <a:pPr marL="514350" indent="-514350">
              <a:buFontTx/>
              <a:buAutoNum type="arabicPeriod"/>
            </a:pPr>
            <a:r>
              <a:rPr lang="en-US" sz="2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What mass of sodium chloride is formed when 10g of sodium hydroxide reacts with hydrochloric acid? </a:t>
            </a:r>
          </a:p>
          <a:p>
            <a:r>
              <a:rPr lang="pt-BR" sz="2800" dirty="0"/>
              <a:t>NaOH + HCl </a:t>
            </a:r>
            <a:r>
              <a:rPr lang="pt-BR" sz="2800" dirty="0">
                <a:sym typeface="Wingdings"/>
              </a:rPr>
              <a:t> NaCl + H</a:t>
            </a:r>
            <a:r>
              <a:rPr lang="pt-BR" sz="2800" baseline="-25000" dirty="0">
                <a:sym typeface="Wingdings"/>
              </a:rPr>
              <a:t>2</a:t>
            </a:r>
            <a:r>
              <a:rPr lang="pt-BR" sz="2800" dirty="0">
                <a:sym typeface="Wingdings"/>
              </a:rPr>
              <a:t>O</a:t>
            </a:r>
            <a:endParaRPr lang="en-US" sz="2800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3. In a blast furnace </a:t>
            </a:r>
            <a:r>
              <a:rPr lang="en-US" sz="2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haematite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Fe</a:t>
            </a:r>
            <a:r>
              <a:rPr lang="en-US" sz="2800" baseline="-25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</a:t>
            </a:r>
            <a:r>
              <a:rPr lang="en-US" sz="2800" baseline="-25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is converted to iron. What mass of iron can be obtained from 16g of iron oxide?</a:t>
            </a:r>
          </a:p>
          <a:p>
            <a:r>
              <a:rPr lang="pt-BR" sz="2800" dirty="0">
                <a:solidFill>
                  <a:srgbClr val="FF0000"/>
                </a:solidFill>
              </a:rPr>
              <a:t>Fe</a:t>
            </a:r>
            <a:r>
              <a:rPr lang="pt-BR" sz="2800" baseline="-25000" dirty="0">
                <a:solidFill>
                  <a:srgbClr val="FF0000"/>
                </a:solidFill>
              </a:rPr>
              <a:t>2</a:t>
            </a:r>
            <a:r>
              <a:rPr lang="pt-BR" sz="2800" dirty="0">
                <a:solidFill>
                  <a:srgbClr val="FF0000"/>
                </a:solidFill>
              </a:rPr>
              <a:t>O</a:t>
            </a:r>
            <a:r>
              <a:rPr lang="pt-BR" sz="2800" baseline="-25000" dirty="0">
                <a:solidFill>
                  <a:srgbClr val="FF0000"/>
                </a:solidFill>
              </a:rPr>
              <a:t>3</a:t>
            </a:r>
            <a:r>
              <a:rPr lang="pt-BR" sz="2800" dirty="0"/>
              <a:t> + 3CO </a:t>
            </a:r>
            <a:r>
              <a:rPr lang="pt-BR" sz="2800" dirty="0">
                <a:sym typeface="Wingdings"/>
              </a:rPr>
              <a:t> 2Fe + 3CO</a:t>
            </a:r>
            <a:r>
              <a:rPr lang="pt-BR" sz="2800" baseline="-25000" dirty="0">
                <a:sym typeface="Wingdings"/>
              </a:rPr>
              <a:t>2</a:t>
            </a:r>
            <a:endParaRPr lang="pt-BR" sz="2800" dirty="0"/>
          </a:p>
          <a:p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4. What is the mass of carbon dioxide formed when 36g of carbon is burnt</a:t>
            </a:r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  <a:r>
              <a:rPr lang="pt-BR" sz="2800" dirty="0"/>
              <a:t>C + O</a:t>
            </a:r>
            <a:r>
              <a:rPr lang="pt-BR" sz="2800" baseline="-25000" dirty="0"/>
              <a:t>2</a:t>
            </a:r>
            <a:r>
              <a:rPr lang="pt-BR" sz="2800" dirty="0"/>
              <a:t> </a:t>
            </a:r>
            <a:r>
              <a:rPr lang="pt-BR" sz="2800" dirty="0">
                <a:sym typeface="Wingdings"/>
              </a:rPr>
              <a:t> CO</a:t>
            </a:r>
            <a:r>
              <a:rPr lang="pt-BR" sz="2800" baseline="-25000" dirty="0">
                <a:sym typeface="Wingdings"/>
              </a:rPr>
              <a:t>2</a:t>
            </a:r>
            <a:endParaRPr lang="pt-BR" sz="3200" dirty="0"/>
          </a:p>
          <a:p>
            <a:endParaRPr lang="en-US" sz="28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48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8975725" y="1865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453061" y="30647"/>
            <a:ext cx="95045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u="sng" dirty="0">
                <a:solidFill>
                  <a:srgbClr val="0000CC"/>
                </a:solidFill>
                <a:latin typeface="Comic Sans MS" charset="0"/>
              </a:rPr>
              <a:t>C</a:t>
            </a:r>
            <a:r>
              <a:rPr kumimoji="0" lang="en-US" alt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alculating</a:t>
            </a:r>
            <a:r>
              <a:rPr kumimoji="0" lang="en-US" altLang="en-US" sz="3200" b="0" i="0" u="sng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the masses of reactants or products</a:t>
            </a: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</a:t>
            </a:r>
            <a:endParaRPr kumimoji="0" lang="en-US" altLang="en-US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838" y="5316583"/>
            <a:ext cx="1080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80248"/>
            <a:ext cx="1234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What mass of water is formed when 4g of hydrogen is burnt?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112203"/>
              </p:ext>
            </p:extLst>
          </p:nvPr>
        </p:nvGraphicFramePr>
        <p:xfrm>
          <a:off x="371838" y="1671254"/>
          <a:ext cx="11490310" cy="51014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6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4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0723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+mj-lt"/>
                        </a:rPr>
                        <a:t>Balanced equation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5400" dirty="0">
                          <a:solidFill>
                            <a:srgbClr val="FF0000"/>
                          </a:solidFill>
                        </a:rPr>
                        <a:t>2H</a:t>
                      </a:r>
                      <a:r>
                        <a:rPr lang="pt-BR" sz="5400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pt-BR" sz="5400" baseline="0" dirty="0"/>
                        <a:t> + O</a:t>
                      </a:r>
                      <a:r>
                        <a:rPr lang="pt-BR" sz="5400" baseline="-25000" dirty="0"/>
                        <a:t>2</a:t>
                      </a:r>
                      <a:r>
                        <a:rPr lang="pt-BR" sz="5400" baseline="0" dirty="0"/>
                        <a:t> </a:t>
                      </a:r>
                      <a:r>
                        <a:rPr lang="pt-BR" sz="5400" baseline="0" dirty="0">
                          <a:sym typeface="Wingdings"/>
                        </a:rPr>
                        <a:t> 2H</a:t>
                      </a:r>
                      <a:r>
                        <a:rPr lang="pt-BR" sz="5400" baseline="-25000" dirty="0">
                          <a:sym typeface="Wingdings"/>
                        </a:rPr>
                        <a:t>2</a:t>
                      </a:r>
                      <a:r>
                        <a:rPr lang="pt-BR" sz="5400" baseline="0" dirty="0">
                          <a:sym typeface="Wingdings"/>
                        </a:rPr>
                        <a:t>O</a:t>
                      </a:r>
                      <a:endParaRPr lang="pt-BR" sz="5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+mj-lt"/>
                        </a:rPr>
                        <a:t>Calculate the </a:t>
                      </a:r>
                      <a:r>
                        <a:rPr lang="en-US" sz="2000" b="0" dirty="0" err="1">
                          <a:latin typeface="+mj-lt"/>
                        </a:rPr>
                        <a:t>r.f.m</a:t>
                      </a:r>
                      <a:r>
                        <a:rPr lang="en-US" sz="2000" b="0" baseline="0" dirty="0">
                          <a:latin typeface="+mj-lt"/>
                        </a:rPr>
                        <a:t> of the substances used. </a:t>
                      </a:r>
                      <a:endParaRPr lang="en-US" sz="20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2600" b="1" baseline="-25000" dirty="0" err="1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US" sz="2600" b="1" baseline="-25000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 H</a:t>
                      </a:r>
                      <a:r>
                        <a:rPr lang="en-US" sz="2600" b="1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                                                              </a:t>
                      </a:r>
                      <a:r>
                        <a:rPr lang="en-US" sz="2600" b="1" baseline="0" dirty="0" err="1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600" b="1" baseline="-25000" dirty="0" err="1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</a:rPr>
                        <a:t> H</a:t>
                      </a:r>
                      <a:r>
                        <a:rPr lang="en-US" sz="26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  <a:p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1 X 2 = 2                                                         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</a:rPr>
                        <a:t>2 + 16 = 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Multiply the </a:t>
                      </a:r>
                      <a:r>
                        <a:rPr lang="en-US" sz="1800" b="0" dirty="0" err="1">
                          <a:latin typeface="+mj-lt"/>
                        </a:rPr>
                        <a:t>M</a:t>
                      </a:r>
                      <a:r>
                        <a:rPr lang="en-US" sz="1800" b="0" baseline="-25000" dirty="0" err="1">
                          <a:latin typeface="+mj-lt"/>
                        </a:rPr>
                        <a:t>r</a:t>
                      </a:r>
                      <a:r>
                        <a:rPr lang="en-US" sz="1800" b="0" baseline="0" dirty="0">
                          <a:latin typeface="+mj-lt"/>
                        </a:rPr>
                        <a:t> values by the balancing numbers. 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aseline="0" dirty="0">
                          <a:solidFill>
                            <a:srgbClr val="FF0000"/>
                          </a:solidFill>
                        </a:rPr>
                        <a:t>2H</a:t>
                      </a:r>
                      <a:r>
                        <a:rPr lang="en-US" sz="3600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</a:rPr>
                        <a:t>   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                                                               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2H</a:t>
                      </a:r>
                      <a:r>
                        <a:rPr lang="en-US" sz="32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O </a:t>
                      </a:r>
                    </a:p>
                    <a:p>
                      <a:pPr algn="l"/>
                      <a:r>
                        <a:rPr lang="en-US" sz="3200" baseline="0" dirty="0">
                          <a:solidFill>
                            <a:srgbClr val="FF0000"/>
                          </a:solidFill>
                        </a:rPr>
                        <a:t>2 x 2 = 4g                                        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2 x 18 = 36g H</a:t>
                      </a:r>
                      <a:r>
                        <a:rPr lang="en-US" sz="32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O                         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1800" b="0" baseline="0" dirty="0">
                          <a:latin typeface="+mj-lt"/>
                        </a:rPr>
                        <a:t>Divide both answers by the given measurement. 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4/4 = 1g H</a:t>
                      </a:r>
                      <a:r>
                        <a:rPr lang="en-US" sz="4000" b="0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                          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36/4 = 9g H</a:t>
                      </a:r>
                      <a:r>
                        <a:rPr lang="en-US" sz="40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Scale up from 1g to the mass given.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rgbClr val="FF0000"/>
                          </a:solidFill>
                        </a:rPr>
                        <a:t> 4</a:t>
                      </a:r>
                      <a:r>
                        <a:rPr lang="en-US" sz="4400" b="0" baseline="0" dirty="0">
                          <a:solidFill>
                            <a:srgbClr val="FF0000"/>
                          </a:solidFill>
                        </a:rPr>
                        <a:t> x 1 </a:t>
                      </a:r>
                      <a:r>
                        <a:rPr lang="en-US" sz="4400" b="0" dirty="0">
                          <a:solidFill>
                            <a:srgbClr val="FF0000"/>
                          </a:solidFill>
                        </a:rPr>
                        <a:t>= 4g   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</a:rPr>
                        <a:t>                                            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4400" b="0" baseline="0" dirty="0">
                          <a:solidFill>
                            <a:schemeClr val="tx1"/>
                          </a:solidFill>
                        </a:rPr>
                        <a:t> x 9 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= 36g H</a:t>
                      </a:r>
                      <a:r>
                        <a:rPr lang="en-US" sz="40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                                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807453" y="1687951"/>
            <a:ext cx="5162203" cy="880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03" y="2671698"/>
            <a:ext cx="7032515" cy="896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03" y="3773876"/>
            <a:ext cx="8181083" cy="896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03" y="4789757"/>
            <a:ext cx="8181083" cy="896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03" y="5827373"/>
            <a:ext cx="854543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8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8975725" y="1865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453061" y="30647"/>
            <a:ext cx="95045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u="sng" dirty="0">
                <a:solidFill>
                  <a:srgbClr val="0000CC"/>
                </a:solidFill>
                <a:latin typeface="Comic Sans MS" charset="0"/>
              </a:rPr>
              <a:t>C</a:t>
            </a:r>
            <a:r>
              <a:rPr kumimoji="0" lang="en-US" alt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alculating</a:t>
            </a:r>
            <a:r>
              <a:rPr kumimoji="0" lang="en-US" altLang="en-US" sz="3200" b="0" i="0" u="sng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the masses of reactants or products</a:t>
            </a: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</a:t>
            </a:r>
            <a:endParaRPr kumimoji="0" lang="en-US" altLang="en-US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838" y="5316583"/>
            <a:ext cx="1080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80248"/>
            <a:ext cx="1234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mass of sodium chloride is formed when 10g of sodium hydroxide reacts with hydrochloric acid?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781626"/>
              </p:ext>
            </p:extLst>
          </p:nvPr>
        </p:nvGraphicFramePr>
        <p:xfrm>
          <a:off x="158896" y="1646202"/>
          <a:ext cx="11820162" cy="51014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3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96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0723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+mj-lt"/>
                        </a:rPr>
                        <a:t>Balanced equation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5400" dirty="0" err="1">
                          <a:solidFill>
                            <a:schemeClr val="tx1"/>
                          </a:solidFill>
                        </a:rPr>
                        <a:t>NaOH</a:t>
                      </a:r>
                      <a:r>
                        <a:rPr lang="pt-BR" sz="5400" baseline="0" dirty="0"/>
                        <a:t> + </a:t>
                      </a:r>
                      <a:r>
                        <a:rPr lang="pt-BR" sz="5400" baseline="0" dirty="0" err="1"/>
                        <a:t>HCl</a:t>
                      </a:r>
                      <a:r>
                        <a:rPr lang="pt-BR" sz="5400" baseline="0" dirty="0"/>
                        <a:t> </a:t>
                      </a:r>
                      <a:r>
                        <a:rPr lang="pt-BR" sz="5400" baseline="0" dirty="0">
                          <a:sym typeface="Wingdings"/>
                        </a:rPr>
                        <a:t> </a:t>
                      </a:r>
                      <a:r>
                        <a:rPr lang="pt-BR" sz="5400" baseline="0" dirty="0" err="1">
                          <a:sym typeface="Wingdings"/>
                        </a:rPr>
                        <a:t>NaCl</a:t>
                      </a:r>
                      <a:r>
                        <a:rPr lang="pt-BR" sz="5400" baseline="0" dirty="0">
                          <a:sym typeface="Wingdings"/>
                        </a:rPr>
                        <a:t> + H</a:t>
                      </a:r>
                      <a:r>
                        <a:rPr lang="pt-BR" sz="5400" baseline="-25000" dirty="0">
                          <a:sym typeface="Wingdings"/>
                        </a:rPr>
                        <a:t>2</a:t>
                      </a:r>
                      <a:r>
                        <a:rPr lang="pt-BR" sz="5400" baseline="0" dirty="0">
                          <a:sym typeface="Wingdings"/>
                        </a:rPr>
                        <a:t>O</a:t>
                      </a:r>
                      <a:endParaRPr lang="pt-BR" sz="5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+mj-lt"/>
                        </a:rPr>
                        <a:t>Calculate the </a:t>
                      </a:r>
                      <a:r>
                        <a:rPr lang="en-US" sz="2000" b="0" dirty="0" err="1">
                          <a:latin typeface="+mj-lt"/>
                        </a:rPr>
                        <a:t>r.f.m</a:t>
                      </a:r>
                      <a:r>
                        <a:rPr lang="en-US" sz="2000" b="0" baseline="0" dirty="0">
                          <a:latin typeface="+mj-lt"/>
                        </a:rPr>
                        <a:t> of the substances used. </a:t>
                      </a:r>
                      <a:endParaRPr lang="en-US" sz="20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sz="2600" b="1" baseline="-25000" dirty="0" err="1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US" sz="2600" b="1" baseline="-25000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</a:rPr>
                        <a:t>NaOH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                                                   </a:t>
                      </a:r>
                      <a:r>
                        <a:rPr lang="en-US" sz="2600" b="1" baseline="0" dirty="0" err="1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600" b="1" baseline="-25000" dirty="0" err="1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chemeClr val="tx1"/>
                          </a:solidFill>
                        </a:rPr>
                        <a:t>NaCl</a:t>
                      </a:r>
                      <a:endParaRPr lang="en-US" sz="2600" b="1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600" b="1" baseline="0" dirty="0">
                          <a:solidFill>
                            <a:srgbClr val="FF0000"/>
                          </a:solidFill>
                        </a:rPr>
                        <a:t>23 + 16 + 1 = 40                                         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</a:rPr>
                        <a:t>23 + 35.5 = 58.5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Multiply the </a:t>
                      </a:r>
                      <a:r>
                        <a:rPr lang="en-US" sz="1800" b="0" dirty="0" err="1">
                          <a:latin typeface="+mj-lt"/>
                        </a:rPr>
                        <a:t>M</a:t>
                      </a:r>
                      <a:r>
                        <a:rPr lang="en-US" sz="1800" b="0" baseline="-25000" dirty="0" err="1">
                          <a:latin typeface="+mj-lt"/>
                        </a:rPr>
                        <a:t>r</a:t>
                      </a:r>
                      <a:r>
                        <a:rPr lang="en-US" sz="1800" b="0" baseline="0" dirty="0">
                          <a:latin typeface="+mj-lt"/>
                        </a:rPr>
                        <a:t> values by the balancing numbers. 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aseline="0" dirty="0" err="1">
                          <a:solidFill>
                            <a:srgbClr val="FF0000"/>
                          </a:solidFill>
                        </a:rPr>
                        <a:t>NaOH</a:t>
                      </a:r>
                      <a:r>
                        <a:rPr lang="en-US" sz="3600" baseline="-25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</a:rPr>
                        <a:t>= 40g   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                                       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NaCl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l"/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                                                        = 58.5g                          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Divide both answers by the given measurement.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40/40 = 1g H</a:t>
                      </a:r>
                      <a:r>
                        <a:rPr lang="en-US" sz="4000" b="0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                   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58.5/40 = 1.46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</a:rPr>
                        <a:t>NaCl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9758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Scale up from 1g to the mass given.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rgbClr val="FF0000"/>
                          </a:solidFill>
                        </a:rPr>
                        <a:t> 10</a:t>
                      </a:r>
                      <a:r>
                        <a:rPr lang="en-US" sz="4400" b="0" baseline="0" dirty="0">
                          <a:solidFill>
                            <a:srgbClr val="FF0000"/>
                          </a:solidFill>
                        </a:rPr>
                        <a:t> x 1 </a:t>
                      </a:r>
                      <a:r>
                        <a:rPr lang="en-US" sz="4400" b="0" dirty="0">
                          <a:solidFill>
                            <a:srgbClr val="FF0000"/>
                          </a:solidFill>
                        </a:rPr>
                        <a:t>= 10g   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</a:rPr>
                        <a:t>                              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sz="4400" b="0" baseline="0" dirty="0">
                          <a:solidFill>
                            <a:schemeClr val="tx1"/>
                          </a:solidFill>
                        </a:rPr>
                        <a:t> x 1.46 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= 14.6g 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392" y="1669951"/>
            <a:ext cx="7765223" cy="896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187" y="2654239"/>
            <a:ext cx="7680908" cy="896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187" y="3662275"/>
            <a:ext cx="6916137" cy="967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187" y="4793960"/>
            <a:ext cx="9135635" cy="896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565" y="5778248"/>
            <a:ext cx="8719999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7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2028</TotalTime>
  <Words>1224</Words>
  <Application>Microsoft Office PowerPoint</Application>
  <PresentationFormat>Widescreen</PresentationFormat>
  <Paragraphs>175</Paragraphs>
  <Slides>11</Slides>
  <Notes>11</Notes>
  <HiddenSlides>1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Wingdings</vt:lpstr>
      <vt:lpstr>Office Theme</vt:lpstr>
      <vt:lpstr>Why are balanced equations useful?</vt:lpstr>
      <vt:lpstr>Reacting masses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Toyne</dc:creator>
  <cp:lastModifiedBy>Kyle Toyne</cp:lastModifiedBy>
  <cp:revision>36</cp:revision>
  <cp:lastPrinted>2020-12-11T09:38:07Z</cp:lastPrinted>
  <dcterms:created xsi:type="dcterms:W3CDTF">2017-03-22T21:22:52Z</dcterms:created>
  <dcterms:modified xsi:type="dcterms:W3CDTF">2020-12-13T14:20:29Z</dcterms:modified>
</cp:coreProperties>
</file>