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68" r:id="rId3"/>
    <p:sldId id="406" r:id="rId4"/>
    <p:sldId id="341" r:id="rId5"/>
    <p:sldId id="358" r:id="rId6"/>
    <p:sldId id="360" r:id="rId7"/>
    <p:sldId id="342" r:id="rId8"/>
    <p:sldId id="343" r:id="rId9"/>
    <p:sldId id="367" r:id="rId10"/>
    <p:sldId id="365" r:id="rId11"/>
    <p:sldId id="366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390" r:id="rId21"/>
    <p:sldId id="39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36D5B-2EB3-4A5A-BEB1-AC67F28239D2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A0A56-7577-48E2-AD0F-C57672795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662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D32D9-63A9-423F-8B77-368638260D4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544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http://www.bbc.co.uk/education/clips/z627sbk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D32D9-63A9-423F-8B77-368638260D4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https://www.youtube.com/watch?v=8NUxvJS-_0k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D32D9-63A9-423F-8B77-368638260D4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265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https://www.youtube.com/watch?v=e29I6zIq79A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D32D9-63A9-423F-8B77-368638260D4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636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Heart stent animation https://www.youtube.com/watch?v=icAN3dglyLQ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D32D9-63A9-423F-8B77-368638260D4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59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Heart valve replacement</a:t>
            </a:r>
            <a:r>
              <a:rPr lang="en-GB" baseline="0" dirty="0"/>
              <a:t> animation </a:t>
            </a:r>
            <a:r>
              <a:rPr lang="en-GB" dirty="0"/>
              <a:t>https://www.youtube.com/watch?v=Te-JZftquOM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D32D9-63A9-423F-8B77-368638260D4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69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Sensitivity</a:t>
            </a:r>
            <a:r>
              <a:rPr lang="en-GB" baseline="0" dirty="0"/>
              <a:t> needed for video shows a real heart transplant </a:t>
            </a:r>
            <a:r>
              <a:rPr lang="en-GB" dirty="0"/>
              <a:t>https://www.youtube.com/watch?v=yDDpGpbJAlU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D32D9-63A9-423F-8B77-368638260D4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898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D32D9-63A9-423F-8B77-368638260D4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327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D32D9-63A9-423F-8B77-368638260D4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69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D5CCA-C657-44CA-98DB-9C7FDD93B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E3FEE9-F26C-4B1C-A7A4-64D16EA2F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8EA7C-CBD6-4B52-80F4-F44D4A05D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0321-7CA7-434A-B46B-1BFAEEF4BBCA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9668D-854A-40D9-8031-8FE4F40F7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498D2-E9D5-4F09-A425-F12485F40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9C1F-BF50-42E6-B6D6-ECDD283C2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906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5F0B1-E138-4C31-BB3E-334EE2D86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FC9058-35EF-4F0A-B1F2-10AF7845B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F36BA-98D2-4408-96B9-DDB9618B9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0321-7CA7-434A-B46B-1BFAEEF4BBCA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BFE2F-CCAA-4753-A62A-3B0228733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BB030-A3BB-4372-92D5-7B4196FD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9C1F-BF50-42E6-B6D6-ECDD283C2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64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84638E-B8FC-4132-87E3-A26030F57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7A9D1C-EB29-4666-8A9E-9B1362EC61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12E5F-0976-4816-B1F4-739822A5E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0321-7CA7-434A-B46B-1BFAEEF4BBCA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85F43-F2B6-4723-B346-33CAD419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92482-59A2-4419-AAC7-8F751AEE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9C1F-BF50-42E6-B6D6-ECDD283C2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726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533" y="2130428"/>
            <a:ext cx="114300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533" y="3886200"/>
            <a:ext cx="114300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News Gothic MT"/>
                <a:cs typeface="News Gothic M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6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EAE32-4B41-433A-B0AF-A39831723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2A8D5-C851-4CAD-BBDA-E857F5D9F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662FD-BCAB-46FA-9B79-5B56B5085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0321-7CA7-434A-B46B-1BFAEEF4BBCA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D7A9D-8C25-436D-89C2-89780D5D4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E77B1-17E8-43BD-99C8-A6AB0F484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9C1F-BF50-42E6-B6D6-ECDD283C2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169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D1081-34C7-4DE6-9E0E-6A4D13C80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B3A63-25F3-4B70-9D33-9F0C69BAD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3E01F-D4AB-4B33-A21C-F7263B8A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0321-7CA7-434A-B46B-1BFAEEF4BBCA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FF4AF-199D-4258-927E-13EC7949B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36DBC-0ACA-4653-B9E7-7D6FEA709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9C1F-BF50-42E6-B6D6-ECDD283C2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07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6E22B-9D2F-491C-BC85-A7F3D0B00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E0ABB-703E-43A1-AE02-A231F6081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D04B78-B9EA-45CE-A94A-65C8F502A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02751-A3C1-4EC9-A03C-88EB2A0D7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0321-7CA7-434A-B46B-1BFAEEF4BBCA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A3007-243D-4B29-BC83-DCCC464A3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4D6256-80B3-4556-BA52-3AEA5085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9C1F-BF50-42E6-B6D6-ECDD283C2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17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003CA-64EC-4F0E-AC92-84507E0A3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1FF36-31AD-4343-B4BB-E8C507D9E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7A3C90-9A95-42C4-AFEE-51D1DC7F6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F5DF91-F936-417E-B518-596BA2B959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2EB28F-A8CA-44D7-AF5D-08D98BACE3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D06964-31A6-4276-BE90-EB89D084E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0321-7CA7-434A-B46B-1BFAEEF4BBCA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B541FF-0708-472E-834F-AE80AA64D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218CC6-15FC-4079-9C38-765A1DF22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9C1F-BF50-42E6-B6D6-ECDD283C2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15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690CF-1E36-4CBC-9F3B-1FA89F4B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78F905-52AC-4B2E-83D5-C1432DA42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0321-7CA7-434A-B46B-1BFAEEF4BBCA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8BFF94-FF87-4AF6-8735-D53D550BA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21B19C-3C66-4FFF-B41D-5DBC9183F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9C1F-BF50-42E6-B6D6-ECDD283C2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719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E9FAC-8624-44C6-A128-5A55AD973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0321-7CA7-434A-B46B-1BFAEEF4BBCA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71985C-DBEC-4334-9BC4-5562F4AE5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66B8C-3FFA-4B14-BB51-D58952B5F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9C1F-BF50-42E6-B6D6-ECDD283C2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17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8ACDB-5AE5-4D39-8A68-9330102F0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701C6-72BF-4A95-8C13-37447F03C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112D3C-FB15-4B6E-988B-35E057A1F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AB9E2-BAF2-4126-A604-EADC6FA4D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0321-7CA7-434A-B46B-1BFAEEF4BBCA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990C0-5CB1-4F70-B216-D1B545845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1ECE7-E8EF-4295-B43D-91843E1F6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9C1F-BF50-42E6-B6D6-ECDD283C2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37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31466-396E-465E-9D22-DABB33FBC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B12238-4A7B-42CB-97F9-62542510EE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DB245-DC74-4B64-9DB6-6758F1C7E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0FE938-DE30-4063-9FFD-BAD773A56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0321-7CA7-434A-B46B-1BFAEEF4BBCA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B47AD-A62F-4188-A7D3-31C2E0FF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CE8E2-0DCA-4FAA-ACC5-44DD9E69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9C1F-BF50-42E6-B6D6-ECDD283C2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032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473AB6-1E44-48A0-A820-D3EE7F45C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EB1C1-B817-4489-8CC9-D5C3AB53F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85FF3-293A-4EFC-A553-8226217B1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30321-7CA7-434A-B46B-1BFAEEF4BBCA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01FF6-484E-4E38-9973-2A9E34011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26934-FA61-450B-AA86-18A49AD78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79C1F-BF50-42E6-B6D6-ECDD283C2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27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Te-JZftquOM" TargetMode="External"/><Relationship Id="rId5" Type="http://schemas.openxmlformats.org/officeDocument/2006/relationships/image" Target="../media/image14.emf"/><Relationship Id="rId4" Type="http://schemas.openxmlformats.org/officeDocument/2006/relationships/image" Target="../media/image1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DDpGpbJAl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043-Cv6un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NUxvJS-_0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e29I6zIq79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y6QJceOAVY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icAN3dglyLQ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DFB07-06C4-4E42-96D8-520C52173F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Blood, heart &amp; </a:t>
            </a:r>
            <a:r>
              <a:rPr lang="en-GB"/>
              <a:t>lungs </a:t>
            </a:r>
            <a:br>
              <a:rPr lang="en-GB"/>
            </a:br>
            <a:r>
              <a:rPr lang="en-GB"/>
              <a:t>revision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43783-AC2E-40EC-8BD4-34C6F62F52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56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9727" y="3596847"/>
            <a:ext cx="3280768" cy="24776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Faulty heart valves can be replaced by biological or mechanical valves.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sz="900" dirty="0"/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1664" y="-20112"/>
            <a:ext cx="7606686" cy="659529"/>
          </a:xfrm>
        </p:spPr>
        <p:txBody>
          <a:bodyPr>
            <a:noAutofit/>
          </a:bodyPr>
          <a:lstStyle/>
          <a:p>
            <a:pPr marL="342900" lvl="1" algn="r" defTabSz="342900" rtl="0">
              <a:spcBef>
                <a:spcPct val="20000"/>
              </a:spcBef>
              <a:defRPr/>
            </a:pPr>
            <a:r>
              <a:rPr lang="en-US" sz="2400" b="1" dirty="0">
                <a:solidFill>
                  <a:schemeClr val="accent6"/>
                </a:solidFill>
                <a:latin typeface="+mn-lt"/>
              </a:rPr>
              <a:t>Animal tissues, organs and organ systems Part 2 – Faulty valves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625893" y="790141"/>
            <a:ext cx="54758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Heart valves </a:t>
            </a:r>
            <a:r>
              <a:rPr lang="en-US" sz="2000" dirty="0"/>
              <a:t>prevent the blood in the heart from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flowing</a:t>
            </a:r>
            <a:r>
              <a:rPr lang="en-US" sz="2000" dirty="0"/>
              <a:t> in the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wrong direction</a:t>
            </a:r>
            <a:r>
              <a:rPr lang="en-US" sz="2000" dirty="0"/>
              <a:t>. In some people heart valves may become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faulty</a:t>
            </a:r>
            <a:r>
              <a:rPr lang="en-US" sz="2000" dirty="0"/>
              <a:t>, preventing the valve from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opening fully</a:t>
            </a:r>
            <a:r>
              <a:rPr lang="en-US" sz="2000" dirty="0"/>
              <a:t> or the heart valve might develop a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leak</a:t>
            </a:r>
            <a:r>
              <a:rPr lang="en-US" sz="2000" dirty="0"/>
              <a:t> because it does not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close fully</a:t>
            </a:r>
            <a:r>
              <a:rPr lang="en-US" sz="2000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1202" y="4514286"/>
            <a:ext cx="1254148" cy="1069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8264" y="4482027"/>
            <a:ext cx="1145536" cy="11455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25893" y="2572082"/>
            <a:ext cx="5460441" cy="3477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Symptoms can include</a:t>
            </a:r>
            <a:r>
              <a:rPr lang="en-US" sz="2000" dirty="0"/>
              <a:t>: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Being short of breath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Swelling in the ankles and feet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Feeling unusually tired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Causes</a:t>
            </a:r>
            <a:r>
              <a:rPr lang="en-US" sz="2000" dirty="0"/>
              <a:t>: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Being born with it (congenital heart disease)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Having had rheumatic fever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Cardiomyopathy - a disease of the heart muscle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Damage to the heart muscle from a heart attack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Getting older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Endocarditis a bacterial infection in the heart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9701" y="1202605"/>
            <a:ext cx="2963251" cy="23225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44851" y="871596"/>
            <a:ext cx="207294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Valves in the Heart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07821" y="5583470"/>
            <a:ext cx="12241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biological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45343" y="5589240"/>
            <a:ext cx="138355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mechanical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79728" y="6146140"/>
            <a:ext cx="3388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hlinkClick r:id="rId6"/>
              </a:rPr>
              <a:t>Video - Heart valve Replacement Animation</a:t>
            </a:r>
            <a:endParaRPr lang="en-GB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63739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3672" y="-11129"/>
            <a:ext cx="7487238" cy="676169"/>
          </a:xfrm>
        </p:spPr>
        <p:txBody>
          <a:bodyPr>
            <a:noAutofit/>
          </a:bodyPr>
          <a:lstStyle/>
          <a:p>
            <a:pPr marL="342900" lvl="1" algn="r" defTabSz="342900" rtl="0">
              <a:spcBef>
                <a:spcPct val="20000"/>
              </a:spcBef>
              <a:defRPr/>
            </a:pPr>
            <a:r>
              <a:rPr lang="en-US" sz="2400" b="1" dirty="0">
                <a:solidFill>
                  <a:schemeClr val="accent6"/>
                </a:solidFill>
                <a:latin typeface="+mn-lt"/>
              </a:rPr>
              <a:t>Animal tissues, organs and organ systems Part 2 – Heart failure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9728" y="692696"/>
            <a:ext cx="6870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Heart disease can lead to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heart failure</a:t>
            </a:r>
            <a:r>
              <a:rPr lang="en-US" sz="2000" dirty="0"/>
              <a:t>. Patients with heart failure can be given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heart </a:t>
            </a:r>
            <a:r>
              <a:rPr lang="en-US" sz="2000" dirty="0"/>
              <a:t>or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heart and lung transplants</a:t>
            </a:r>
            <a:r>
              <a:rPr lang="en-US" sz="2000" dirty="0"/>
              <a:t>. Donor hearts come from a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person who has died. </a:t>
            </a:r>
            <a:r>
              <a:rPr lang="en-US" sz="2000" dirty="0"/>
              <a:t>These only have a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few hours </a:t>
            </a:r>
            <a:r>
              <a:rPr lang="en-US" sz="2000" dirty="0"/>
              <a:t>to get to the person needing the heart. Often hearts and lungs are transplanted together. In this country you have to give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consent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/>
              <a:t>for your organs to be donated. </a:t>
            </a:r>
          </a:p>
        </p:txBody>
      </p:sp>
      <p:sp>
        <p:nvSpPr>
          <p:cNvPr id="5" name="Rectangle 4"/>
          <p:cNvSpPr/>
          <p:nvPr/>
        </p:nvSpPr>
        <p:spPr>
          <a:xfrm>
            <a:off x="7219915" y="2268920"/>
            <a:ext cx="3565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Video - Heart Transplant (graphic)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8198" y="2511508"/>
            <a:ext cx="3416084" cy="21303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38430" y="2696174"/>
            <a:ext cx="3916090" cy="37856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dirty="0"/>
              <a:t>Conditions that may require a heart transplant include: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Atherosclerosis</a:t>
            </a:r>
            <a:r>
              <a:rPr lang="en-GB" sz="2000" dirty="0"/>
              <a:t> (coronary heart disease) – a build-up of fatty substances in the arteries supplying the heart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Cardiomyopathy</a:t>
            </a:r>
            <a:r>
              <a:rPr lang="en-GB" sz="2000" dirty="0"/>
              <a:t> – where the walls of the heart have become stretched, thickened or stiff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Congenital heart disease </a:t>
            </a:r>
            <a:r>
              <a:rPr lang="en-GB" sz="2000" dirty="0"/>
              <a:t>– birth defects that affect the normal workings of the heart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100" y="848428"/>
            <a:ext cx="2186810" cy="145787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03235" y="4549292"/>
            <a:ext cx="3994042" cy="193899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/>
              <a:t>Artificial hearts are occasionally used to keep patients alive whilst waiting for a heart transplant, or to allow the heart to rest as an aid to recovery. Artificial hearts can only be used as a short term measure.</a:t>
            </a:r>
          </a:p>
        </p:txBody>
      </p:sp>
    </p:spTree>
    <p:extLst>
      <p:ext uri="{BB962C8B-B14F-4D97-AF65-F5344CB8AC3E}">
        <p14:creationId xmlns:p14="http://schemas.microsoft.com/office/powerpoint/2010/main" val="1597023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3087" y="802525"/>
            <a:ext cx="8915400" cy="55957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defRPr/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980729"/>
            <a:ext cx="50760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>
                <a:latin typeface="+mj-lt"/>
                <a:ea typeface="Beirut" charset="-78"/>
                <a:cs typeface="Beirut" charset="-78"/>
              </a:rPr>
              <a:t>QuestionIT!</a:t>
            </a:r>
          </a:p>
          <a:p>
            <a:endParaRPr lang="en-GB" dirty="0"/>
          </a:p>
          <a:p>
            <a:endParaRPr lang="en-GB" dirty="0"/>
          </a:p>
          <a:p>
            <a:r>
              <a:rPr lang="en-GB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Animal tissues, organs</a:t>
            </a:r>
          </a:p>
          <a:p>
            <a:r>
              <a:rPr lang="en-GB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organ systems</a:t>
            </a:r>
          </a:p>
          <a:p>
            <a:r>
              <a:rPr lang="en-GB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2</a:t>
            </a:r>
          </a:p>
          <a:p>
            <a:endParaRPr lang="en-GB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71500" indent="-571500">
              <a:buFont typeface="Arial" charset="0"/>
              <a:buChar char="•"/>
            </a:pP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heart and blood vessels</a:t>
            </a:r>
          </a:p>
          <a:p>
            <a:pPr marL="571500" indent="-571500">
              <a:buFont typeface="Arial" charset="0"/>
              <a:buChar char="•"/>
            </a:pP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Blood</a:t>
            </a:r>
          </a:p>
          <a:p>
            <a:pPr marL="571500" indent="-571500">
              <a:buFont typeface="Arial" charset="0"/>
              <a:buChar char="•"/>
            </a:pP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Coronary heart disease: </a:t>
            </a:r>
          </a:p>
          <a:p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a non-communicable disease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9201" y="1378588"/>
            <a:ext cx="4486024" cy="514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45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3340" y="1"/>
            <a:ext cx="8103869" cy="657041"/>
          </a:xfrm>
        </p:spPr>
        <p:txBody>
          <a:bodyPr>
            <a:noAutofit/>
          </a:bodyPr>
          <a:lstStyle/>
          <a:p>
            <a:pPr marL="342900" lvl="1" algn="r" defTabSz="342900" rtl="0">
              <a:spcBef>
                <a:spcPct val="20000"/>
              </a:spcBef>
            </a:pPr>
            <a:r>
              <a:rPr lang="en-US" sz="1600" b="1" dirty="0">
                <a:solidFill>
                  <a:schemeClr val="accent6"/>
                </a:solidFill>
              </a:rPr>
              <a:t>Animal tissues, organs and organ systems Part 2 – </a:t>
            </a:r>
            <a:r>
              <a:rPr lang="en-US" sz="1600" b="1" kern="1200" dirty="0">
                <a:solidFill>
                  <a:schemeClr val="tx1"/>
                </a:solidFill>
                <a:latin typeface="Calibri"/>
                <a:ea typeface=""/>
                <a:cs typeface="News Gothic MT"/>
              </a:rPr>
              <a:t>QuestionIT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3087" y="802525"/>
            <a:ext cx="8915400" cy="55957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defRPr/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2767" y="556293"/>
            <a:ext cx="9155233" cy="568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300" dirty="0"/>
              <a:t>1. Name parts A - H of the heart from the diagram below: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1735832"/>
            <a:ext cx="3485974" cy="379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70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4132" y="1"/>
            <a:ext cx="8103869" cy="478643"/>
          </a:xfrm>
        </p:spPr>
        <p:txBody>
          <a:bodyPr>
            <a:noAutofit/>
          </a:bodyPr>
          <a:lstStyle/>
          <a:p>
            <a:pPr marL="342900" lvl="1" algn="r" defTabSz="342900" rtl="0">
              <a:spcBef>
                <a:spcPct val="20000"/>
              </a:spcBef>
            </a:pPr>
            <a:r>
              <a:rPr lang="en-US" b="1" dirty="0">
                <a:solidFill>
                  <a:schemeClr val="accent6"/>
                </a:solidFill>
              </a:rPr>
              <a:t>Animal tissues, organs and organ systems Part 2 – </a:t>
            </a:r>
            <a:r>
              <a:rPr lang="en-US" b="1" kern="1200" dirty="0">
                <a:solidFill>
                  <a:schemeClr val="tx1"/>
                </a:solidFill>
                <a:latin typeface="Calibri"/>
                <a:ea typeface=""/>
                <a:cs typeface="News Gothic MT"/>
              </a:rPr>
              <a:t>QuestionIT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3087" y="802525"/>
            <a:ext cx="8915400" cy="55957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defRPr/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3088" y="579153"/>
            <a:ext cx="8572003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300" dirty="0"/>
              <a:t>2. What is a double circulatory system?</a:t>
            </a:r>
          </a:p>
          <a:p>
            <a:pPr>
              <a:lnSpc>
                <a:spcPct val="150000"/>
              </a:lnSpc>
            </a:pPr>
            <a:r>
              <a:rPr lang="en-GB" sz="2300" dirty="0"/>
              <a:t>3. What is a pacemaker?</a:t>
            </a:r>
          </a:p>
          <a:p>
            <a:pPr>
              <a:lnSpc>
                <a:spcPct val="150000"/>
              </a:lnSpc>
            </a:pPr>
            <a:r>
              <a:rPr lang="en-GB" sz="2300" dirty="0"/>
              <a:t>4. What is the role of the coronary arteries?</a:t>
            </a:r>
          </a:p>
          <a:p>
            <a:pPr>
              <a:lnSpc>
                <a:spcPct val="150000"/>
              </a:lnSpc>
            </a:pPr>
            <a:r>
              <a:rPr lang="en-GB" sz="2300" dirty="0"/>
              <a:t>5. Where does the left atrium pump blood to?</a:t>
            </a:r>
          </a:p>
          <a:p>
            <a:pPr>
              <a:lnSpc>
                <a:spcPct val="150000"/>
              </a:lnSpc>
            </a:pPr>
            <a:r>
              <a:rPr lang="en-GB" sz="2300" dirty="0"/>
              <a:t>6.</a:t>
            </a:r>
            <a:r>
              <a:rPr lang="en-GB" sz="2400" dirty="0"/>
              <a:t> Name parts A - E of the lung from the diagram: </a:t>
            </a:r>
          </a:p>
          <a:p>
            <a:pPr>
              <a:lnSpc>
                <a:spcPct val="150000"/>
              </a:lnSpc>
            </a:pPr>
            <a:endParaRPr lang="en-GB" sz="2300" dirty="0"/>
          </a:p>
          <a:p>
            <a:pPr>
              <a:lnSpc>
                <a:spcPct val="150000"/>
              </a:lnSpc>
            </a:pPr>
            <a:endParaRPr lang="en-GB" sz="23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 cstate="print"/>
          <a:srcRect t="30125"/>
          <a:stretch/>
        </p:blipFill>
        <p:spPr>
          <a:xfrm>
            <a:off x="3503591" y="3394430"/>
            <a:ext cx="5254392" cy="310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1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4132" y="-3107"/>
            <a:ext cx="8103869" cy="407771"/>
          </a:xfrm>
        </p:spPr>
        <p:txBody>
          <a:bodyPr>
            <a:noAutofit/>
          </a:bodyPr>
          <a:lstStyle/>
          <a:p>
            <a:pPr marL="342900" lvl="1" algn="r" defTabSz="342900" rtl="0">
              <a:spcBef>
                <a:spcPct val="20000"/>
              </a:spcBef>
            </a:pPr>
            <a:r>
              <a:rPr lang="en-US" b="1" dirty="0">
                <a:solidFill>
                  <a:schemeClr val="accent6"/>
                </a:solidFill>
              </a:rPr>
              <a:t>Animal tissues, organs and organ systems Part 2 – </a:t>
            </a:r>
            <a:r>
              <a:rPr lang="en-US" b="1" kern="1200" dirty="0">
                <a:solidFill>
                  <a:schemeClr val="tx1"/>
                </a:solidFill>
                <a:latin typeface="Calibri"/>
                <a:ea typeface=""/>
                <a:cs typeface="News Gothic MT"/>
              </a:rPr>
              <a:t>QuestionIT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3087" y="802525"/>
            <a:ext cx="8915400" cy="55957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defRPr/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3088" y="653935"/>
            <a:ext cx="8572003" cy="752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300" dirty="0"/>
              <a:t>7. Where does gas exchange take place in the lungs?</a:t>
            </a:r>
          </a:p>
          <a:p>
            <a:pPr>
              <a:lnSpc>
                <a:spcPct val="150000"/>
              </a:lnSpc>
            </a:pPr>
            <a:r>
              <a:rPr lang="en-GB" sz="2300" dirty="0"/>
              <a:t>8. Name the gas that moves from the blood into the lungs.</a:t>
            </a:r>
          </a:p>
          <a:p>
            <a:pPr>
              <a:lnSpc>
                <a:spcPct val="150000"/>
              </a:lnSpc>
            </a:pPr>
            <a:r>
              <a:rPr lang="en-GB" sz="2300" dirty="0"/>
              <a:t>9. Name the blood vessels that carry blood away from the heart.</a:t>
            </a:r>
          </a:p>
          <a:p>
            <a:pPr>
              <a:lnSpc>
                <a:spcPct val="150000"/>
              </a:lnSpc>
            </a:pPr>
            <a:r>
              <a:rPr lang="en-GB" sz="2300" dirty="0"/>
              <a:t>10. Which blood vessels are only one cell thick?</a:t>
            </a:r>
          </a:p>
          <a:p>
            <a:pPr>
              <a:lnSpc>
                <a:spcPct val="150000"/>
              </a:lnSpc>
            </a:pPr>
            <a:r>
              <a:rPr lang="en-GB" sz="2300" dirty="0"/>
              <a:t>11. Which blood vessels have thick muscular walls?</a:t>
            </a:r>
          </a:p>
          <a:p>
            <a:pPr>
              <a:lnSpc>
                <a:spcPct val="150000"/>
              </a:lnSpc>
            </a:pPr>
            <a:r>
              <a:rPr lang="en-GB" sz="2300" dirty="0"/>
              <a:t>12. Which blood vessels have valves?</a:t>
            </a:r>
          </a:p>
          <a:p>
            <a:pPr>
              <a:lnSpc>
                <a:spcPct val="150000"/>
              </a:lnSpc>
            </a:pPr>
            <a:r>
              <a:rPr lang="en-GB" sz="2300" dirty="0"/>
              <a:t>13. What is plasma?</a:t>
            </a:r>
          </a:p>
          <a:p>
            <a:pPr>
              <a:lnSpc>
                <a:spcPct val="150000"/>
              </a:lnSpc>
            </a:pPr>
            <a:r>
              <a:rPr lang="en-GB" sz="2300" dirty="0"/>
              <a:t>14. What is the role of a red blood cell?</a:t>
            </a:r>
          </a:p>
          <a:p>
            <a:pPr>
              <a:lnSpc>
                <a:spcPct val="150000"/>
              </a:lnSpc>
            </a:pPr>
            <a:r>
              <a:rPr lang="en-GB" sz="2300" dirty="0"/>
              <a:t>15. In what two ways can white blood cells fight infection?</a:t>
            </a:r>
          </a:p>
          <a:p>
            <a:pPr>
              <a:lnSpc>
                <a:spcPct val="150000"/>
              </a:lnSpc>
            </a:pPr>
            <a:r>
              <a:rPr lang="en-GB" sz="2300" dirty="0"/>
              <a:t>16. What is the role of platelets?</a:t>
            </a:r>
          </a:p>
          <a:p>
            <a:pPr>
              <a:lnSpc>
                <a:spcPct val="150000"/>
              </a:lnSpc>
            </a:pPr>
            <a:endParaRPr lang="en-GB" sz="2300" dirty="0"/>
          </a:p>
          <a:p>
            <a:pPr>
              <a:lnSpc>
                <a:spcPct val="150000"/>
              </a:lnSpc>
            </a:pPr>
            <a:endParaRPr lang="en-GB" sz="2300" dirty="0"/>
          </a:p>
          <a:p>
            <a:pPr>
              <a:lnSpc>
                <a:spcPct val="150000"/>
              </a:lnSpc>
            </a:pPr>
            <a:endParaRPr lang="en-GB" sz="2300" dirty="0"/>
          </a:p>
          <a:p>
            <a:pPr>
              <a:lnSpc>
                <a:spcPct val="150000"/>
              </a:lnSpc>
            </a:pPr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val="1179873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4132" y="1"/>
            <a:ext cx="8103869" cy="476672"/>
          </a:xfrm>
        </p:spPr>
        <p:txBody>
          <a:bodyPr>
            <a:noAutofit/>
          </a:bodyPr>
          <a:lstStyle/>
          <a:p>
            <a:pPr marL="342900" lvl="1" algn="r" defTabSz="342900" rtl="0">
              <a:spcBef>
                <a:spcPct val="20000"/>
              </a:spcBef>
            </a:pPr>
            <a:r>
              <a:rPr lang="en-US" b="1" dirty="0">
                <a:solidFill>
                  <a:schemeClr val="accent6"/>
                </a:solidFill>
              </a:rPr>
              <a:t>Animal tissues, organs and organ systems Part 2 – </a:t>
            </a:r>
            <a:r>
              <a:rPr lang="en-US" b="1" kern="1200" dirty="0">
                <a:solidFill>
                  <a:schemeClr val="tx1"/>
                </a:solidFill>
                <a:latin typeface="Calibri"/>
                <a:ea typeface=""/>
                <a:cs typeface="News Gothic MT"/>
              </a:rPr>
              <a:t>QuestionIT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3087" y="802525"/>
            <a:ext cx="8915400" cy="55957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defRPr/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3088" y="746503"/>
            <a:ext cx="8572003" cy="752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300" dirty="0"/>
              <a:t>17. What is coronary heart disease?</a:t>
            </a:r>
          </a:p>
          <a:p>
            <a:pPr>
              <a:lnSpc>
                <a:spcPct val="150000"/>
              </a:lnSpc>
            </a:pPr>
            <a:r>
              <a:rPr lang="en-GB" sz="2300" dirty="0"/>
              <a:t>18. What are the risk factors for coronary heart disease?</a:t>
            </a:r>
          </a:p>
          <a:p>
            <a:pPr>
              <a:lnSpc>
                <a:spcPct val="150000"/>
              </a:lnSpc>
            </a:pPr>
            <a:r>
              <a:rPr lang="en-GB" sz="2300" dirty="0"/>
              <a:t>19. What is a stent?</a:t>
            </a:r>
          </a:p>
          <a:p>
            <a:pPr>
              <a:lnSpc>
                <a:spcPct val="150000"/>
              </a:lnSpc>
            </a:pPr>
            <a:r>
              <a:rPr lang="en-GB" sz="2300" dirty="0"/>
              <a:t>20. What are statins?</a:t>
            </a:r>
          </a:p>
          <a:p>
            <a:pPr>
              <a:lnSpc>
                <a:spcPct val="150000"/>
              </a:lnSpc>
            </a:pPr>
            <a:r>
              <a:rPr lang="en-GB" sz="2300" dirty="0"/>
              <a:t>21. What is the role of heart valves?</a:t>
            </a:r>
          </a:p>
          <a:p>
            <a:pPr>
              <a:lnSpc>
                <a:spcPct val="150000"/>
              </a:lnSpc>
            </a:pPr>
            <a:r>
              <a:rPr lang="en-GB" sz="2300" dirty="0"/>
              <a:t>22. Give two faults that can occur with heart valves.</a:t>
            </a:r>
          </a:p>
          <a:p>
            <a:pPr>
              <a:lnSpc>
                <a:spcPct val="150000"/>
              </a:lnSpc>
            </a:pPr>
            <a:r>
              <a:rPr lang="en-GB" sz="2300" dirty="0"/>
              <a:t>23. What treatment can be given to a person with faulty heart valves?</a:t>
            </a:r>
          </a:p>
          <a:p>
            <a:pPr>
              <a:lnSpc>
                <a:spcPct val="150000"/>
              </a:lnSpc>
            </a:pPr>
            <a:r>
              <a:rPr lang="en-GB" sz="2300" dirty="0"/>
              <a:t>24. Name three conditions that can lead to heart failure.</a:t>
            </a:r>
          </a:p>
          <a:p>
            <a:pPr>
              <a:lnSpc>
                <a:spcPct val="150000"/>
              </a:lnSpc>
            </a:pPr>
            <a:endParaRPr lang="en-GB" sz="2300" dirty="0"/>
          </a:p>
          <a:p>
            <a:pPr>
              <a:lnSpc>
                <a:spcPct val="150000"/>
              </a:lnSpc>
            </a:pPr>
            <a:endParaRPr lang="en-GB" sz="2300" dirty="0"/>
          </a:p>
          <a:p>
            <a:pPr>
              <a:lnSpc>
                <a:spcPct val="150000"/>
              </a:lnSpc>
            </a:pPr>
            <a:endParaRPr lang="en-GB" sz="2300" dirty="0"/>
          </a:p>
          <a:p>
            <a:pPr>
              <a:lnSpc>
                <a:spcPct val="150000"/>
              </a:lnSpc>
            </a:pPr>
            <a:endParaRPr lang="en-GB" sz="2300" dirty="0"/>
          </a:p>
          <a:p>
            <a:pPr>
              <a:lnSpc>
                <a:spcPct val="150000"/>
              </a:lnSpc>
            </a:pPr>
            <a:endParaRPr lang="en-GB" sz="2300" dirty="0"/>
          </a:p>
          <a:p>
            <a:pPr>
              <a:lnSpc>
                <a:spcPct val="150000"/>
              </a:lnSpc>
            </a:pPr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val="271497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3087" y="802525"/>
            <a:ext cx="8915400" cy="55957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defRPr/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980729"/>
            <a:ext cx="53640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>
                <a:latin typeface="+mj-lt"/>
                <a:ea typeface="Beirut" charset="-78"/>
                <a:cs typeface="Beirut" charset="-78"/>
              </a:rPr>
              <a:t>AnswerIT!</a:t>
            </a:r>
          </a:p>
          <a:p>
            <a:endParaRPr lang="en-GB" dirty="0"/>
          </a:p>
          <a:p>
            <a:r>
              <a:rPr lang="en-GB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Animal tissues, organs</a:t>
            </a:r>
          </a:p>
          <a:p>
            <a:r>
              <a:rPr lang="en-GB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organ systems</a:t>
            </a:r>
          </a:p>
          <a:p>
            <a:r>
              <a:rPr lang="en-GB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2</a:t>
            </a:r>
          </a:p>
          <a:p>
            <a:pPr marL="571500" indent="-571500">
              <a:buFont typeface="Arial" charset="0"/>
              <a:buChar char="•"/>
            </a:pPr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71500" indent="-571500">
              <a:buFont typeface="Arial" charset="0"/>
              <a:buChar char="•"/>
            </a:pP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heart and blood vessels</a:t>
            </a:r>
          </a:p>
          <a:p>
            <a:pPr marL="571500" indent="-571500">
              <a:buFont typeface="Arial" charset="0"/>
              <a:buChar char="•"/>
            </a:pP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Blood</a:t>
            </a:r>
          </a:p>
          <a:p>
            <a:pPr marL="571500" indent="-571500">
              <a:buFont typeface="Arial" charset="0"/>
              <a:buChar char="•"/>
            </a:pP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Coronary heart disease: </a:t>
            </a:r>
          </a:p>
          <a:p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a non-communicable disease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431" y="704918"/>
            <a:ext cx="4680057" cy="510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47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0035" y="1"/>
            <a:ext cx="8103869" cy="465678"/>
          </a:xfrm>
        </p:spPr>
        <p:txBody>
          <a:bodyPr>
            <a:noAutofit/>
          </a:bodyPr>
          <a:lstStyle/>
          <a:p>
            <a:pPr marL="342900" lvl="1" algn="r" defTabSz="342900" rtl="0">
              <a:spcBef>
                <a:spcPct val="20000"/>
              </a:spcBef>
            </a:pPr>
            <a:r>
              <a:rPr lang="en-US" b="1" dirty="0">
                <a:solidFill>
                  <a:schemeClr val="accent6"/>
                </a:solidFill>
              </a:rPr>
              <a:t>Animal tissues, organs and organ systems Part 2 – </a:t>
            </a:r>
            <a:r>
              <a:rPr lang="en-US" b="1" kern="1200" dirty="0">
                <a:solidFill>
                  <a:schemeClr val="tx1"/>
                </a:solidFill>
                <a:latin typeface="Calibri"/>
                <a:ea typeface=""/>
                <a:cs typeface="News Gothic MT"/>
              </a:rPr>
              <a:t>AnswerIT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3087" y="802525"/>
            <a:ext cx="8915400" cy="55957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defRPr/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2767" y="556293"/>
            <a:ext cx="9155233" cy="568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300" dirty="0"/>
              <a:t>1. Name parts A - H of the heart from the diagram below: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2432" y="1180675"/>
            <a:ext cx="7154048" cy="530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91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4132" y="1"/>
            <a:ext cx="8103869" cy="516090"/>
          </a:xfrm>
        </p:spPr>
        <p:txBody>
          <a:bodyPr>
            <a:noAutofit/>
          </a:bodyPr>
          <a:lstStyle/>
          <a:p>
            <a:pPr marL="342900" lvl="1" algn="r" defTabSz="342900" rtl="0">
              <a:spcBef>
                <a:spcPct val="20000"/>
              </a:spcBef>
            </a:pPr>
            <a:r>
              <a:rPr lang="en-US" b="1" dirty="0">
                <a:solidFill>
                  <a:schemeClr val="accent6"/>
                </a:solidFill>
              </a:rPr>
              <a:t>Animal tissues, organs and organ systems Part 2 – </a:t>
            </a:r>
            <a:r>
              <a:rPr lang="en-US" b="1" kern="1200" dirty="0">
                <a:solidFill>
                  <a:schemeClr val="tx1"/>
                </a:solidFill>
                <a:latin typeface="Calibri"/>
                <a:ea typeface=""/>
                <a:cs typeface="News Gothic MT"/>
              </a:rPr>
              <a:t>AnswerIT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3087" y="802525"/>
            <a:ext cx="8915400" cy="55957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defRPr/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3088" y="659307"/>
            <a:ext cx="899491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/>
              <a:t>2. What is a double circulatory system? </a:t>
            </a:r>
            <a:r>
              <a:rPr lang="en-GB" sz="2300" b="1" dirty="0">
                <a:solidFill>
                  <a:srgbClr val="00B050"/>
                </a:solidFill>
              </a:rPr>
              <a:t>Where blood from the heart is pumped to the lungs and the body at the same time.</a:t>
            </a:r>
          </a:p>
          <a:p>
            <a:r>
              <a:rPr lang="en-GB" sz="2300" dirty="0"/>
              <a:t>3. What is a pacemaker? </a:t>
            </a:r>
            <a:r>
              <a:rPr lang="en-GB" sz="2300" b="1" dirty="0">
                <a:solidFill>
                  <a:srgbClr val="00B050"/>
                </a:solidFill>
              </a:rPr>
              <a:t>A group of cells in the right atrium that controls the heart rate. </a:t>
            </a:r>
          </a:p>
          <a:p>
            <a:r>
              <a:rPr lang="en-GB" sz="2300" dirty="0"/>
              <a:t>4. What is the role of the coronary arteries? </a:t>
            </a:r>
            <a:r>
              <a:rPr lang="en-GB" sz="2300" b="1" dirty="0">
                <a:solidFill>
                  <a:srgbClr val="00B050"/>
                </a:solidFill>
              </a:rPr>
              <a:t>To supply oxygenated blood to the heart muscle. </a:t>
            </a:r>
          </a:p>
          <a:p>
            <a:r>
              <a:rPr lang="en-GB" sz="2300" dirty="0"/>
              <a:t>5. Where does the left atrium pump blood to? </a:t>
            </a:r>
            <a:r>
              <a:rPr lang="en-GB" sz="2300" b="1" dirty="0">
                <a:solidFill>
                  <a:srgbClr val="00B050"/>
                </a:solidFill>
              </a:rPr>
              <a:t>To the left ventricle.</a:t>
            </a:r>
          </a:p>
          <a:p>
            <a:r>
              <a:rPr lang="en-GB" sz="2300" dirty="0"/>
              <a:t>6.</a:t>
            </a:r>
            <a:r>
              <a:rPr lang="en-GB" sz="2400" dirty="0"/>
              <a:t> Name parts A - E of the lung from the diagram: </a:t>
            </a:r>
          </a:p>
          <a:p>
            <a:endParaRPr lang="en-GB" sz="2300" dirty="0"/>
          </a:p>
          <a:p>
            <a:endParaRPr lang="en-GB" sz="23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t="28180" r="3824" b="10985"/>
          <a:stretch/>
        </p:blipFill>
        <p:spPr>
          <a:xfrm>
            <a:off x="3439729" y="3551874"/>
            <a:ext cx="5461628" cy="298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6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3087" y="802525"/>
            <a:ext cx="8915400" cy="55957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defRPr/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1304" y="675435"/>
            <a:ext cx="4378672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>
                <a:latin typeface="+mj-lt"/>
                <a:ea typeface="Beirut" charset="-78"/>
                <a:cs typeface="Beirut" charset="-78"/>
              </a:rPr>
              <a:t>LearnIT!</a:t>
            </a:r>
          </a:p>
          <a:p>
            <a:r>
              <a:rPr lang="en-GB" sz="7200" b="1" dirty="0">
                <a:latin typeface="+mj-lt"/>
                <a:ea typeface="Beirut" charset="-78"/>
                <a:cs typeface="Beirut" charset="-78"/>
              </a:rPr>
              <a:t>KnowIT!</a:t>
            </a:r>
          </a:p>
          <a:p>
            <a:endParaRPr lang="en-GB" sz="100" dirty="0"/>
          </a:p>
          <a:p>
            <a:endParaRPr lang="en-GB" sz="1100" dirty="0"/>
          </a:p>
          <a:p>
            <a:endParaRPr lang="en-GB" sz="900" dirty="0"/>
          </a:p>
          <a:p>
            <a:endParaRPr lang="en-GB" sz="1100" dirty="0"/>
          </a:p>
          <a:p>
            <a:endParaRPr lang="en-GB" sz="1100" dirty="0"/>
          </a:p>
          <a:p>
            <a:r>
              <a:rPr lang="en-GB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Animal tissues, Organs</a:t>
            </a:r>
          </a:p>
          <a:p>
            <a:r>
              <a:rPr lang="en-GB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organ systems</a:t>
            </a:r>
          </a:p>
          <a:p>
            <a:r>
              <a:rPr lang="en-GB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2</a:t>
            </a:r>
          </a:p>
          <a:p>
            <a:endParaRPr lang="en-GB" sz="1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71500" indent="-571500">
              <a:buFont typeface="Arial" charset="0"/>
              <a:buChar char="•"/>
            </a:pP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heart and blood vessels</a:t>
            </a:r>
          </a:p>
          <a:p>
            <a:pPr marL="571500" indent="-571500">
              <a:buFont typeface="Arial" charset="0"/>
              <a:buChar char="•"/>
            </a:pP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Blood</a:t>
            </a:r>
          </a:p>
          <a:p>
            <a:pPr marL="571500" indent="-571500">
              <a:buFont typeface="Arial" charset="0"/>
              <a:buChar char="•"/>
            </a:pP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Coronary heart disease: </a:t>
            </a:r>
          </a:p>
          <a:p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a non-communicable disease</a:t>
            </a:r>
          </a:p>
          <a:p>
            <a:endParaRPr lang="en-GB" sz="1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9816" y="272884"/>
            <a:ext cx="6264696" cy="625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69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3087" y="802525"/>
            <a:ext cx="8915400" cy="55957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defRPr/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5512" y="717859"/>
            <a:ext cx="868530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/>
              <a:t>7. Where does gas exchange take place in the lungs? </a:t>
            </a:r>
            <a:r>
              <a:rPr lang="en-GB" sz="2300" b="1" dirty="0">
                <a:solidFill>
                  <a:srgbClr val="00B050"/>
                </a:solidFill>
              </a:rPr>
              <a:t>In the alveoli.</a:t>
            </a:r>
          </a:p>
          <a:p>
            <a:r>
              <a:rPr lang="en-GB" sz="2300" dirty="0"/>
              <a:t>8. Name the gas that moves from the blood into the lungs </a:t>
            </a:r>
            <a:r>
              <a:rPr lang="en-GB" sz="2300" b="1" dirty="0">
                <a:solidFill>
                  <a:srgbClr val="00B050"/>
                </a:solidFill>
              </a:rPr>
              <a:t>Carbon dioxide.</a:t>
            </a:r>
          </a:p>
          <a:p>
            <a:r>
              <a:rPr lang="en-GB" sz="2300" dirty="0"/>
              <a:t>9. Name the blood vessels that carry blood away from the heart </a:t>
            </a:r>
            <a:r>
              <a:rPr lang="en-GB" sz="2300" b="1" dirty="0">
                <a:solidFill>
                  <a:srgbClr val="00B050"/>
                </a:solidFill>
              </a:rPr>
              <a:t>Arteries.</a:t>
            </a:r>
          </a:p>
          <a:p>
            <a:r>
              <a:rPr lang="en-GB" sz="2300" dirty="0"/>
              <a:t>10. Which blood vessels are only one cell thick? </a:t>
            </a:r>
            <a:r>
              <a:rPr lang="en-GB" sz="2300" b="1" dirty="0">
                <a:solidFill>
                  <a:srgbClr val="00B050"/>
                </a:solidFill>
              </a:rPr>
              <a:t>Capillaries. </a:t>
            </a:r>
          </a:p>
          <a:p>
            <a:r>
              <a:rPr lang="en-GB" sz="2300" dirty="0"/>
              <a:t>11. Which blood vessels have thick muscular walls? </a:t>
            </a:r>
            <a:r>
              <a:rPr lang="en-GB" sz="2300" b="1" dirty="0">
                <a:solidFill>
                  <a:srgbClr val="00B050"/>
                </a:solidFill>
              </a:rPr>
              <a:t>Arteries.</a:t>
            </a:r>
          </a:p>
          <a:p>
            <a:r>
              <a:rPr lang="en-GB" sz="2300" dirty="0"/>
              <a:t>12. Which blood vessels have valves? </a:t>
            </a:r>
            <a:r>
              <a:rPr lang="en-GB" sz="2300" b="1" dirty="0">
                <a:solidFill>
                  <a:srgbClr val="00B050"/>
                </a:solidFill>
              </a:rPr>
              <a:t>Veins.</a:t>
            </a:r>
          </a:p>
          <a:p>
            <a:r>
              <a:rPr lang="en-GB" sz="2300" dirty="0"/>
              <a:t>13. What is plasma? </a:t>
            </a:r>
            <a:r>
              <a:rPr lang="en-GB" sz="2400" b="1" dirty="0">
                <a:solidFill>
                  <a:srgbClr val="00B050"/>
                </a:solidFill>
              </a:rPr>
              <a:t>The pale yellow fluid part of blood, it t</a:t>
            </a:r>
            <a:r>
              <a:rPr lang="en-GB" sz="2400" b="1" dirty="0">
                <a:solidFill>
                  <a:srgbClr val="00B050"/>
                </a:solidFill>
                <a:sym typeface="Wingdings"/>
              </a:rPr>
              <a:t>ra</a:t>
            </a:r>
            <a:r>
              <a:rPr lang="en-GB" sz="2400" b="1" dirty="0">
                <a:solidFill>
                  <a:srgbClr val="00B050"/>
                </a:solidFill>
              </a:rPr>
              <a:t>nsports cells, CO</a:t>
            </a:r>
            <a:r>
              <a:rPr lang="en-GB" sz="2400" b="1" baseline="-25000" dirty="0">
                <a:solidFill>
                  <a:srgbClr val="00B050"/>
                </a:solidFill>
              </a:rPr>
              <a:t>2</a:t>
            </a:r>
            <a:r>
              <a:rPr lang="en-GB" sz="2400" b="1" dirty="0">
                <a:solidFill>
                  <a:srgbClr val="00B050"/>
                </a:solidFill>
              </a:rPr>
              <a:t>, hormones and waste.</a:t>
            </a:r>
          </a:p>
          <a:p>
            <a:r>
              <a:rPr lang="en-GB" sz="2300" dirty="0"/>
              <a:t>14. What is the role of a red blood cell? </a:t>
            </a:r>
            <a:r>
              <a:rPr lang="en-GB" sz="2300" b="1" dirty="0">
                <a:solidFill>
                  <a:srgbClr val="00B050"/>
                </a:solidFill>
              </a:rPr>
              <a:t>To carry oxygen around the body.</a:t>
            </a:r>
          </a:p>
          <a:p>
            <a:r>
              <a:rPr lang="en-GB" sz="2300" dirty="0"/>
              <a:t>15. In what two ways can white blood cells fight infection? </a:t>
            </a:r>
            <a:r>
              <a:rPr lang="en-GB" sz="2300" b="1" dirty="0">
                <a:solidFill>
                  <a:srgbClr val="00B050"/>
                </a:solidFill>
              </a:rPr>
              <a:t>They can produce antibodies that destroy microbes or they can engulf microbes. </a:t>
            </a:r>
          </a:p>
          <a:p>
            <a:r>
              <a:rPr lang="en-GB" sz="2300" dirty="0"/>
              <a:t>16. What is the role of platelets? </a:t>
            </a:r>
            <a:r>
              <a:rPr lang="en-GB" sz="2300" b="1" dirty="0">
                <a:solidFill>
                  <a:srgbClr val="00B050"/>
                </a:solidFill>
              </a:rPr>
              <a:t>They form clots to reduce bleeding.</a:t>
            </a:r>
            <a:endParaRPr lang="en-GB" sz="23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64132" y="1"/>
            <a:ext cx="8103869" cy="51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Lato Medium"/>
              </a:defRPr>
            </a:lvl1pPr>
          </a:lstStyle>
          <a:p>
            <a:pPr marL="342900" lvl="1" algn="r" defTabSz="342900">
              <a:spcBef>
                <a:spcPct val="20000"/>
              </a:spcBef>
            </a:pPr>
            <a:r>
              <a:rPr lang="en-US" b="1" kern="0" dirty="0">
                <a:solidFill>
                  <a:schemeClr val="accent6"/>
                </a:solidFill>
              </a:rPr>
              <a:t>Animal tissues, organs and organ systems Part 2 – </a:t>
            </a:r>
            <a:r>
              <a:rPr lang="en-US" b="1" dirty="0">
                <a:latin typeface="Calibri"/>
                <a:ea typeface=""/>
                <a:cs typeface="News Gothic MT"/>
              </a:rPr>
              <a:t>AnswerIT</a:t>
            </a:r>
          </a:p>
        </p:txBody>
      </p:sp>
    </p:spTree>
    <p:extLst>
      <p:ext uri="{BB962C8B-B14F-4D97-AF65-F5344CB8AC3E}">
        <p14:creationId xmlns:p14="http://schemas.microsoft.com/office/powerpoint/2010/main" val="241032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3087" y="802525"/>
            <a:ext cx="8915400" cy="55957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defRPr/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3088" y="692696"/>
            <a:ext cx="8994913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/>
              <a:t>17. What is coronary heart disease? </a:t>
            </a:r>
            <a:r>
              <a:rPr lang="en-GB" sz="2300" b="1" dirty="0">
                <a:solidFill>
                  <a:srgbClr val="00B050"/>
                </a:solidFill>
              </a:rPr>
              <a:t>Where </a:t>
            </a:r>
            <a:r>
              <a:rPr lang="en-GB" sz="2400" b="1" dirty="0">
                <a:solidFill>
                  <a:srgbClr val="00B050"/>
                </a:solidFill>
              </a:rPr>
              <a:t>layers of fatty material build up inside the coronary arteries narrowing them.</a:t>
            </a:r>
            <a:endParaRPr lang="en-GB" sz="2300" b="1" dirty="0">
              <a:solidFill>
                <a:srgbClr val="00B050"/>
              </a:solidFill>
            </a:endParaRPr>
          </a:p>
          <a:p>
            <a:r>
              <a:rPr lang="en-GB" sz="2300" dirty="0"/>
              <a:t>18. What are the risk factors for coronary heart disease? </a:t>
            </a:r>
            <a:r>
              <a:rPr lang="en-GB" sz="2300" b="1" dirty="0">
                <a:solidFill>
                  <a:srgbClr val="00B050"/>
                </a:solidFill>
              </a:rPr>
              <a:t>Smoking, high blood pressure, high cholesterol and not enough exercise.</a:t>
            </a:r>
          </a:p>
          <a:p>
            <a:r>
              <a:rPr lang="en-GB" sz="2300" dirty="0"/>
              <a:t>19. What is a stent? </a:t>
            </a:r>
            <a:r>
              <a:rPr lang="en-GB" sz="2300" b="1" dirty="0">
                <a:solidFill>
                  <a:srgbClr val="00B050"/>
                </a:solidFill>
              </a:rPr>
              <a:t>A metal cylinder grid that is inserted into an artery to keep the artery open. </a:t>
            </a:r>
          </a:p>
          <a:p>
            <a:r>
              <a:rPr lang="en-GB" sz="2300" dirty="0"/>
              <a:t>20. What are statins? </a:t>
            </a:r>
            <a:r>
              <a:rPr lang="en-GB" sz="2300" b="1" dirty="0">
                <a:solidFill>
                  <a:srgbClr val="00B050"/>
                </a:solidFill>
              </a:rPr>
              <a:t>Drugs that reduce the harmful cholesterol in the blood .</a:t>
            </a:r>
          </a:p>
          <a:p>
            <a:r>
              <a:rPr lang="en-GB" sz="2300" dirty="0"/>
              <a:t>21. What is the role of heart valves? </a:t>
            </a:r>
            <a:r>
              <a:rPr lang="en-GB" sz="2300" b="1" dirty="0">
                <a:solidFill>
                  <a:srgbClr val="00B050"/>
                </a:solidFill>
              </a:rPr>
              <a:t>To stop the blood in the heart from flowing in the wrong direction.</a:t>
            </a:r>
          </a:p>
          <a:p>
            <a:r>
              <a:rPr lang="en-GB" sz="2300" dirty="0"/>
              <a:t>22. Give two faults that can occur with heart valves. </a:t>
            </a:r>
            <a:r>
              <a:rPr lang="en-GB" sz="2300" b="1" dirty="0">
                <a:solidFill>
                  <a:srgbClr val="00B050"/>
                </a:solidFill>
              </a:rPr>
              <a:t>They may not open fully or develop a leak.</a:t>
            </a:r>
          </a:p>
          <a:p>
            <a:r>
              <a:rPr lang="en-GB" sz="2300" dirty="0"/>
              <a:t>23. What treatment can be given to a person with faulty heart valves? </a:t>
            </a:r>
            <a:r>
              <a:rPr lang="en-GB" sz="2300" b="1" dirty="0">
                <a:solidFill>
                  <a:srgbClr val="00B050"/>
                </a:solidFill>
              </a:rPr>
              <a:t>They can have their heart valves replaced (biological or mechanical).</a:t>
            </a:r>
          </a:p>
          <a:p>
            <a:r>
              <a:rPr lang="en-GB" sz="2300" dirty="0"/>
              <a:t>24. Name three conditions that can lead to heart failure. </a:t>
            </a:r>
            <a:r>
              <a:rPr lang="en-GB" sz="2300" b="1" dirty="0">
                <a:solidFill>
                  <a:srgbClr val="00B050"/>
                </a:solidFill>
              </a:rPr>
              <a:t>Atherosclerosis (CHD), cardiomyopathy, congenital heart disease (born with it). </a:t>
            </a:r>
          </a:p>
          <a:p>
            <a:endParaRPr lang="en-GB" sz="2300" dirty="0"/>
          </a:p>
          <a:p>
            <a:endParaRPr lang="en-GB" sz="2300" dirty="0"/>
          </a:p>
          <a:p>
            <a:endParaRPr lang="en-GB" sz="2300" dirty="0"/>
          </a:p>
          <a:p>
            <a:endParaRPr lang="en-GB" sz="2300" dirty="0"/>
          </a:p>
          <a:p>
            <a:endParaRPr lang="en-GB" sz="2300" dirty="0"/>
          </a:p>
          <a:p>
            <a:endParaRPr lang="en-GB" sz="23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64132" y="1"/>
            <a:ext cx="8103869" cy="51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Lato Medium"/>
              </a:defRPr>
            </a:lvl1pPr>
          </a:lstStyle>
          <a:p>
            <a:pPr marL="342900" lvl="1" algn="r" defTabSz="342900">
              <a:spcBef>
                <a:spcPct val="20000"/>
              </a:spcBef>
            </a:pPr>
            <a:r>
              <a:rPr lang="en-US" b="1" kern="0" dirty="0">
                <a:solidFill>
                  <a:schemeClr val="accent6"/>
                </a:solidFill>
              </a:rPr>
              <a:t>Animal tissues, organs and organ systems Part 2 – </a:t>
            </a:r>
            <a:r>
              <a:rPr lang="en-US" b="1" dirty="0">
                <a:latin typeface="Calibri"/>
                <a:ea typeface=""/>
                <a:cs typeface="News Gothic MT"/>
              </a:rPr>
              <a:t>AnswerIT</a:t>
            </a:r>
          </a:p>
        </p:txBody>
      </p:sp>
    </p:spTree>
    <p:extLst>
      <p:ext uri="{BB962C8B-B14F-4D97-AF65-F5344CB8AC3E}">
        <p14:creationId xmlns:p14="http://schemas.microsoft.com/office/powerpoint/2010/main" val="883338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reminder…………….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https://www.youtube.com/watch?v=-043-Cv6unk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2930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31504" y="716793"/>
            <a:ext cx="3384376" cy="286232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The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heart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is an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organ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that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pumps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blood</a:t>
            </a:r>
            <a:r>
              <a:rPr lang="en-US" sz="2000" dirty="0">
                <a:solidFill>
                  <a:schemeClr val="tx1"/>
                </a:solidFill>
              </a:rPr>
              <a:t> around the body in a </a:t>
            </a:r>
            <a:r>
              <a:rPr lang="en-US" sz="2000" b="1" i="1" u="sng" dirty="0">
                <a:solidFill>
                  <a:schemeClr val="accent6">
                    <a:lumMod val="75000"/>
                  </a:schemeClr>
                </a:solidFill>
              </a:rPr>
              <a:t>double circulatory system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</a:p>
          <a:p>
            <a:r>
              <a:rPr lang="en-US" sz="2000" dirty="0"/>
              <a:t>1. The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right ventricle </a:t>
            </a:r>
            <a:r>
              <a:rPr lang="en-US" sz="2000" dirty="0"/>
              <a:t>pumps blood to the lungs where gas exchange takes place</a:t>
            </a:r>
          </a:p>
          <a:p>
            <a:r>
              <a:rPr lang="en-US" sz="2000" dirty="0"/>
              <a:t>2. The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left ventricle </a:t>
            </a:r>
            <a:r>
              <a:rPr lang="en-US" sz="2000" dirty="0"/>
              <a:t>pumps blood around the rest of </a:t>
            </a:r>
          </a:p>
          <a:p>
            <a:r>
              <a:rPr lang="en-US" sz="2000" dirty="0"/>
              <a:t>the body.</a:t>
            </a:r>
          </a:p>
        </p:txBody>
      </p:sp>
      <p:sp>
        <p:nvSpPr>
          <p:cNvPr id="7" name="Rectangle 6"/>
          <p:cNvSpPr/>
          <p:nvPr/>
        </p:nvSpPr>
        <p:spPr>
          <a:xfrm>
            <a:off x="3981851" y="5527644"/>
            <a:ext cx="66861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The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natural resting heart rate </a:t>
            </a:r>
            <a:r>
              <a:rPr lang="en-US" sz="2000" dirty="0"/>
              <a:t>is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controlled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/>
              <a:t>by a group of cells in the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right atrium (pacemaker)</a:t>
            </a:r>
            <a:r>
              <a:rPr lang="en-US" sz="2000" dirty="0"/>
              <a:t>. Artificial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electrical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/>
              <a:t>pacemakers are used to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correct irregularities </a:t>
            </a:r>
            <a:r>
              <a:rPr lang="en-US" sz="2000" dirty="0"/>
              <a:t>in the heart rate.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720747" y="3518500"/>
            <a:ext cx="2171863" cy="29546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2000" b="1" dirty="0"/>
          </a:p>
          <a:p>
            <a:pPr algn="ctr"/>
            <a:endParaRPr lang="en-US" sz="6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Coronary arteries </a:t>
            </a:r>
            <a:r>
              <a:rPr lang="en-US" sz="2000" dirty="0"/>
              <a:t>supply </a:t>
            </a:r>
            <a:r>
              <a:rPr lang="en-US" sz="2000" b="1" dirty="0"/>
              <a:t>oxygen </a:t>
            </a:r>
            <a:r>
              <a:rPr lang="en-US" sz="2000" dirty="0"/>
              <a:t>rich blood to the heart </a:t>
            </a:r>
            <a:r>
              <a:rPr lang="en-US" sz="2000" b="1" dirty="0"/>
              <a:t>muscle.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4509" y="3649482"/>
            <a:ext cx="2238007" cy="14357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091560"/>
            <a:ext cx="3485974" cy="379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62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5560" y="0"/>
            <a:ext cx="8532440" cy="692696"/>
          </a:xfrm>
        </p:spPr>
        <p:txBody>
          <a:bodyPr>
            <a:noAutofit/>
          </a:bodyPr>
          <a:lstStyle/>
          <a:p>
            <a:pPr marL="342900" lvl="1" algn="r" defTabSz="342900" rtl="0">
              <a:spcBef>
                <a:spcPct val="20000"/>
              </a:spcBef>
              <a:defRPr/>
            </a:pPr>
            <a:r>
              <a:rPr lang="en-US" sz="2400" b="1" dirty="0">
                <a:solidFill>
                  <a:schemeClr val="accent6"/>
                </a:solidFill>
                <a:latin typeface="+mn-lt"/>
              </a:rPr>
              <a:t>Animal tissues, organs and organ systems Part 2 - The lungs and gas exchange</a:t>
            </a:r>
            <a:endParaRPr lang="en-US" sz="2400" b="1" kern="1200" dirty="0">
              <a:solidFill>
                <a:schemeClr val="accent6"/>
              </a:solidFill>
              <a:latin typeface="+mn-lt"/>
              <a:ea typeface=""/>
              <a:cs typeface="News Gothic M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76745" y="5445225"/>
            <a:ext cx="87610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222222"/>
                </a:solidFill>
              </a:rPr>
              <a:t>The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heart </a:t>
            </a:r>
            <a:r>
              <a:rPr lang="en-US" sz="2000" dirty="0">
                <a:solidFill>
                  <a:srgbClr val="222222"/>
                </a:solidFill>
              </a:rPr>
              <a:t>pumps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low oxygen/high carbon dioxide </a:t>
            </a:r>
            <a:r>
              <a:rPr lang="en-US" sz="2000" dirty="0"/>
              <a:t>containing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blood </a:t>
            </a:r>
            <a:r>
              <a:rPr lang="en-US" sz="2000" dirty="0">
                <a:solidFill>
                  <a:srgbClr val="222222"/>
                </a:solidFill>
              </a:rPr>
              <a:t>to the lungs. </a:t>
            </a:r>
          </a:p>
          <a:p>
            <a:pPr algn="ctr"/>
            <a:r>
              <a:rPr lang="en-US" sz="2000" dirty="0">
                <a:solidFill>
                  <a:srgbClr val="222222"/>
                </a:solidFill>
              </a:rPr>
              <a:t>In the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lungs</a:t>
            </a:r>
            <a:r>
              <a:rPr lang="en-US" sz="2000" dirty="0">
                <a:solidFill>
                  <a:srgbClr val="222222"/>
                </a:solidFill>
              </a:rPr>
              <a:t>, oxygen and carbon dioxide are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exchanged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rgbClr val="222222"/>
                </a:solidFill>
              </a:rPr>
              <a:t>in the tiny </a:t>
            </a:r>
            <a:r>
              <a:rPr lang="en-US" sz="2000" b="1" dirty="0">
                <a:solidFill>
                  <a:srgbClr val="222222"/>
                </a:solidFill>
              </a:rPr>
              <a:t>air sacs</a:t>
            </a:r>
            <a:r>
              <a:rPr lang="en-US" sz="2000" dirty="0">
                <a:solidFill>
                  <a:srgbClr val="222222"/>
                </a:solidFill>
              </a:rPr>
              <a:t> (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alveoli</a:t>
            </a:r>
            <a:r>
              <a:rPr lang="en-US" sz="2000" dirty="0">
                <a:solidFill>
                  <a:srgbClr val="222222"/>
                </a:solidFill>
              </a:rPr>
              <a:t>) at the end of the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bronchial tubes</a:t>
            </a:r>
            <a:r>
              <a:rPr lang="en-US" sz="2000" dirty="0">
                <a:solidFill>
                  <a:srgbClr val="222222"/>
                </a:solidFill>
              </a:rPr>
              <a:t>. The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alveoli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rgbClr val="222222"/>
                </a:solidFill>
              </a:rPr>
              <a:t>are surrounded by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capillaries.</a:t>
            </a:r>
            <a:endParaRPr lang="en-GB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001846" y="1268761"/>
            <a:ext cx="1512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Video - Lungs</a:t>
            </a:r>
            <a:endParaRPr lang="en-GB" dirty="0"/>
          </a:p>
          <a:p>
            <a:endParaRPr lang="en-GB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93825" y="839446"/>
            <a:ext cx="9144000" cy="488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59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5560" y="18804"/>
            <a:ext cx="8532440" cy="673892"/>
          </a:xfrm>
        </p:spPr>
        <p:txBody>
          <a:bodyPr>
            <a:noAutofit/>
          </a:bodyPr>
          <a:lstStyle/>
          <a:p>
            <a:pPr marL="342900" lvl="1" algn="r" defTabSz="342900" rtl="0">
              <a:spcBef>
                <a:spcPct val="20000"/>
              </a:spcBef>
              <a:defRPr/>
            </a:pPr>
            <a:r>
              <a:rPr lang="en-US" sz="2400" b="1" dirty="0">
                <a:solidFill>
                  <a:schemeClr val="accent6"/>
                </a:solidFill>
                <a:latin typeface="+mn-lt"/>
              </a:rPr>
              <a:t>Animal tissues, organs and organ systems Part 2 – Blood vessels</a:t>
            </a:r>
            <a:endParaRPr lang="en-US" sz="2400" b="1" kern="1200" dirty="0">
              <a:solidFill>
                <a:schemeClr val="accent6"/>
              </a:solidFill>
              <a:latin typeface="+mn-lt"/>
              <a:ea typeface=""/>
              <a:cs typeface="News Gothic M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3632" y="783301"/>
            <a:ext cx="6120680" cy="29327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47480" y="3573016"/>
            <a:ext cx="2832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Arteries</a:t>
            </a:r>
          </a:p>
          <a:p>
            <a:pPr marL="285750" indent="-285750">
              <a:buFont typeface="Arial" charset="0"/>
              <a:buChar char="•"/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Carry blood away from the heart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Thick muscular walls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Small lumen (internal hole)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Carry blood under high pressure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96368" y="3573017"/>
            <a:ext cx="32040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Veins</a:t>
            </a:r>
          </a:p>
          <a:p>
            <a:pPr marL="285750" indent="-285750">
              <a:buFont typeface="Arial" charset="0"/>
              <a:buChar char="•"/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Carry blood to the heart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Thin walls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Large lumen (internal hole)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Carry blood under low pressure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Have valves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77304" y="3582069"/>
            <a:ext cx="26032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Capillaries</a:t>
            </a:r>
          </a:p>
          <a:p>
            <a:pPr marL="285750" indent="-285750">
              <a:buFont typeface="Arial" charset="0"/>
              <a:buChar char="•"/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Connect arteries and veins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One cell thick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Carry blood under very low pressure</a:t>
            </a:r>
          </a:p>
        </p:txBody>
      </p:sp>
      <p:sp>
        <p:nvSpPr>
          <p:cNvPr id="9" name="Rectangle 8"/>
          <p:cNvSpPr/>
          <p:nvPr/>
        </p:nvSpPr>
        <p:spPr>
          <a:xfrm>
            <a:off x="1703512" y="5881340"/>
            <a:ext cx="878497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All arteries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carry </a:t>
            </a:r>
            <a:r>
              <a:rPr lang="en-GB" sz="2000" b="1" dirty="0">
                <a:solidFill>
                  <a:schemeClr val="tx1"/>
                </a:solidFill>
              </a:rPr>
              <a:t>oxygenated blood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except for the </a:t>
            </a:r>
            <a:r>
              <a:rPr lang="en-GB" sz="2000" b="1" dirty="0">
                <a:solidFill>
                  <a:schemeClr val="tx1"/>
                </a:solidFill>
              </a:rPr>
              <a:t>pulmonary artery.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</a:rPr>
              <a:t>All veins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carry </a:t>
            </a:r>
            <a:r>
              <a:rPr lang="en-GB" sz="2000" b="1" dirty="0">
                <a:solidFill>
                  <a:schemeClr val="tx1"/>
                </a:solidFill>
              </a:rPr>
              <a:t>deoxygenated blood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except for the </a:t>
            </a:r>
            <a:r>
              <a:rPr lang="en-GB" sz="2000" b="1" dirty="0">
                <a:solidFill>
                  <a:schemeClr val="tx1"/>
                </a:solidFill>
              </a:rPr>
              <a:t>pulmonary vein.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25433" y="783302"/>
            <a:ext cx="2555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Video - Blood Vessels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395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5640" y="-5288"/>
            <a:ext cx="7812360" cy="481960"/>
          </a:xfrm>
        </p:spPr>
        <p:txBody>
          <a:bodyPr>
            <a:noAutofit/>
          </a:bodyPr>
          <a:lstStyle/>
          <a:p>
            <a:pPr marL="342900" lvl="1" algn="r" defTabSz="342900" rtl="0">
              <a:spcBef>
                <a:spcPct val="20000"/>
              </a:spcBef>
              <a:defRPr/>
            </a:pPr>
            <a:r>
              <a:rPr lang="en-US" sz="2400" b="1" dirty="0">
                <a:solidFill>
                  <a:schemeClr val="accent6"/>
                </a:solidFill>
                <a:latin typeface="+mn-lt"/>
              </a:rPr>
              <a:t>Animal tissues, organs and organ systems Part 2 - Blood</a:t>
            </a:r>
          </a:p>
        </p:txBody>
      </p:sp>
      <p:sp>
        <p:nvSpPr>
          <p:cNvPr id="3" name="Rectangle 2"/>
          <p:cNvSpPr/>
          <p:nvPr/>
        </p:nvSpPr>
        <p:spPr>
          <a:xfrm>
            <a:off x="1631504" y="764704"/>
            <a:ext cx="3744416" cy="446276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Blood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/>
              <a:t>is a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tissue</a:t>
            </a:r>
            <a:r>
              <a:rPr lang="en-US" sz="2000" dirty="0"/>
              <a:t> consisting of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plasma</a:t>
            </a:r>
            <a:r>
              <a:rPr lang="en-US" sz="2000" dirty="0"/>
              <a:t>, in which the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red blood cells</a:t>
            </a:r>
            <a:r>
              <a:rPr lang="en-US" sz="2000" dirty="0"/>
              <a:t>,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white blood cells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platelets </a:t>
            </a:r>
            <a:r>
              <a:rPr lang="en-US" sz="2000" dirty="0"/>
              <a:t>are suspended.</a:t>
            </a:r>
          </a:p>
          <a:p>
            <a:pPr algn="ctr"/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3424" y="526460"/>
            <a:ext cx="5184576" cy="6191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Plasma</a:t>
            </a:r>
            <a:r>
              <a:rPr lang="en-GB" sz="2000" dirty="0"/>
              <a:t> – Pale yellow fluid part of blood, t</a:t>
            </a:r>
            <a:r>
              <a:rPr lang="en-GB" sz="2000" dirty="0">
                <a:sym typeface="Wingdings"/>
              </a:rPr>
              <a:t>ra</a:t>
            </a:r>
            <a:r>
              <a:rPr lang="en-GB" sz="2000" dirty="0"/>
              <a:t>nsports cells, CO</a:t>
            </a:r>
            <a:r>
              <a:rPr lang="en-GB" sz="2000" baseline="-25000" dirty="0"/>
              <a:t>2</a:t>
            </a:r>
            <a:r>
              <a:rPr lang="en-GB" sz="2000" dirty="0"/>
              <a:t>, hormones and waste.</a:t>
            </a:r>
          </a:p>
          <a:p>
            <a:endParaRPr lang="en-GB" sz="1200" dirty="0"/>
          </a:p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Red blood cells </a:t>
            </a:r>
            <a:r>
              <a:rPr lang="en-GB" sz="2000" dirty="0"/>
              <a:t>(erythrocytes) </a:t>
            </a:r>
          </a:p>
          <a:p>
            <a:r>
              <a:rPr lang="en-GB" sz="2000" dirty="0"/>
              <a:t>- have no nucleus (more room to carry O</a:t>
            </a:r>
            <a:r>
              <a:rPr lang="en-GB" sz="2000" baseline="-25000" dirty="0"/>
              <a:t>2</a:t>
            </a:r>
            <a:r>
              <a:rPr lang="en-GB" sz="2000" dirty="0"/>
              <a:t>)</a:t>
            </a:r>
          </a:p>
          <a:p>
            <a:r>
              <a:rPr lang="en-GB" sz="2000" dirty="0"/>
              <a:t>- contain the red pigment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haemoglobin</a:t>
            </a:r>
            <a:r>
              <a:rPr lang="en-GB" sz="2000" dirty="0"/>
              <a:t> which carries O</a:t>
            </a:r>
            <a:r>
              <a:rPr lang="en-GB" sz="2000" baseline="-25000" dirty="0"/>
              <a:t>2</a:t>
            </a:r>
          </a:p>
          <a:p>
            <a:endParaRPr lang="en-GB" sz="800" baseline="-25000" dirty="0"/>
          </a:p>
          <a:p>
            <a:pPr algn="ctr"/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oxygen  +  haemoglobin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sym typeface="Wingdings"/>
              </a:rPr>
              <a:t>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 oxyhaemoglobin</a:t>
            </a:r>
          </a:p>
          <a:p>
            <a:pPr algn="ctr"/>
            <a:endParaRPr lang="en-GB" sz="8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2000" dirty="0"/>
              <a:t>- they have a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large surface area to volume ratio </a:t>
            </a:r>
            <a:r>
              <a:rPr lang="en-GB" sz="2000" dirty="0"/>
              <a:t>for faster diffusion of oxygen</a:t>
            </a:r>
          </a:p>
          <a:p>
            <a:endParaRPr lang="en-GB" sz="1100" dirty="0"/>
          </a:p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White blood cells </a:t>
            </a:r>
            <a:r>
              <a:rPr lang="en-GB" sz="2000" dirty="0"/>
              <a:t>- An important part of the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immune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dirty="0"/>
              <a:t>system, some produce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antibodies</a:t>
            </a:r>
            <a:r>
              <a:rPr lang="en-GB" sz="2000" dirty="0"/>
              <a:t> (proteins that bind to microbes and destroy them) and others surround and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engulf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dirty="0"/>
              <a:t>foreign cells, all have a nucleus.</a:t>
            </a:r>
          </a:p>
          <a:p>
            <a:endParaRPr lang="en-GB" sz="1100" dirty="0"/>
          </a:p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Platelets </a:t>
            </a:r>
            <a:r>
              <a:rPr lang="en-GB" sz="2000" dirty="0"/>
              <a:t>- Tiny fragments of cells (no nuclei), clump together to help form clots, protect the body by stopping/reducing bleeding.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844824"/>
            <a:ext cx="3789556" cy="35547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/>
          <a:srcRect l="15035" t="21651" r="17870" b="41495"/>
          <a:stretch/>
        </p:blipFill>
        <p:spPr>
          <a:xfrm>
            <a:off x="2135560" y="5399534"/>
            <a:ext cx="2916324" cy="106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55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552" y="35655"/>
            <a:ext cx="8604448" cy="648680"/>
          </a:xfrm>
        </p:spPr>
        <p:txBody>
          <a:bodyPr>
            <a:noAutofit/>
          </a:bodyPr>
          <a:lstStyle/>
          <a:p>
            <a:pPr marL="342900" lvl="1" algn="r" defTabSz="342900" rtl="0">
              <a:spcBef>
                <a:spcPct val="20000"/>
              </a:spcBef>
              <a:defRPr/>
            </a:pPr>
            <a:r>
              <a:rPr lang="en-US" sz="2400" b="1" dirty="0">
                <a:solidFill>
                  <a:schemeClr val="accent6"/>
                </a:solidFill>
                <a:latin typeface="+mn-lt"/>
              </a:rPr>
              <a:t>Animal tissues, organs and organ systems Part 2  - Coronary heart disease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9729" y="692696"/>
            <a:ext cx="66190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Atherosclerosis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dirty="0"/>
              <a:t>is a cause of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coronary heart disease (CHD) </a:t>
            </a:r>
            <a:r>
              <a:rPr lang="en-GB" sz="2000" dirty="0"/>
              <a:t>where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layers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dirty="0"/>
              <a:t>of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fatty material </a:t>
            </a:r>
            <a:r>
              <a:rPr lang="en-GB" sz="2000" dirty="0"/>
              <a:t>build up inside the coronary arteries,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narrowing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dirty="0"/>
              <a:t>them. This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reduces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dirty="0"/>
              <a:t>the flow of blood through the coronary arteries, resulting in a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lack of oxygen </a:t>
            </a:r>
            <a:r>
              <a:rPr lang="en-GB" sz="2000" dirty="0"/>
              <a:t>for the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heart muscle.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5"/>
          <a:stretch/>
        </p:blipFill>
        <p:spPr>
          <a:xfrm>
            <a:off x="1639245" y="2102132"/>
            <a:ext cx="6480181" cy="43312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788" y="808543"/>
            <a:ext cx="1393457" cy="16312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83925" y="1790325"/>
            <a:ext cx="738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coronary arteries</a:t>
            </a:r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flipH="1" flipV="1">
            <a:off x="9264532" y="1789893"/>
            <a:ext cx="419392" cy="2312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8904492" y="1754498"/>
            <a:ext cx="779432" cy="387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715672" y="2563968"/>
            <a:ext cx="2952328" cy="38937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dirty="0"/>
              <a:t>Risk factors for CHD:</a:t>
            </a:r>
          </a:p>
          <a:p>
            <a:pPr marL="285750" indent="-285750">
              <a:buFont typeface="Arial" charset="0"/>
              <a:buChar char="•"/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Smoking and High Blood pressure: </a:t>
            </a:r>
            <a:r>
              <a:rPr lang="en-GB" dirty="0"/>
              <a:t>damages the lining of the artery, leading to a build up of fatty deposits.</a:t>
            </a:r>
          </a:p>
          <a:p>
            <a:pPr marL="285750" indent="-285750">
              <a:buFont typeface="Arial" charset="0"/>
              <a:buChar char="•"/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High cholesterol: </a:t>
            </a:r>
            <a:r>
              <a:rPr lang="en-GB" dirty="0"/>
              <a:t>Cholesterol is a fatty substance that is carried in your blood by proteins.</a:t>
            </a:r>
          </a:p>
          <a:p>
            <a:pPr marL="285750" indent="-285750">
              <a:buFont typeface="Arial" charset="0"/>
              <a:buChar char="•"/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Not enough exercise: </a:t>
            </a:r>
            <a:r>
              <a:rPr lang="en-GB" dirty="0"/>
              <a:t>Increases blood pressure and cholesterol in the blood.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34304" y="617423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hlinkClick r:id="rId4"/>
              </a:rPr>
              <a:t>Video - Coronary Heart Disease</a:t>
            </a:r>
            <a:endParaRPr lang="en-GB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56938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6657" y="548"/>
            <a:ext cx="8302180" cy="692148"/>
          </a:xfrm>
        </p:spPr>
        <p:txBody>
          <a:bodyPr>
            <a:noAutofit/>
          </a:bodyPr>
          <a:lstStyle/>
          <a:p>
            <a:pPr marL="342900" lvl="1" algn="r" defTabSz="342900" rtl="0">
              <a:spcBef>
                <a:spcPct val="20000"/>
              </a:spcBef>
              <a:defRPr/>
            </a:pPr>
            <a:r>
              <a:rPr lang="en-US" sz="2400" b="1" dirty="0">
                <a:solidFill>
                  <a:schemeClr val="accent6"/>
                </a:solidFill>
                <a:latin typeface="+mn-lt"/>
              </a:rPr>
              <a:t>Animal tissues, organs and organ systems Part 2 - Coronary heart disease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9728" y="692696"/>
            <a:ext cx="8886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Atherosclerosis </a:t>
            </a:r>
            <a:r>
              <a:rPr lang="en-GB" sz="2000" dirty="0"/>
              <a:t>(coronary heart disease) can be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treated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dirty="0"/>
              <a:t>in two main ways by placing a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stent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dirty="0"/>
              <a:t>in the coronary artery and/or using drugs called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statins</a:t>
            </a:r>
            <a:r>
              <a:rPr lang="en-GB" sz="2000" dirty="0"/>
              <a:t>.  </a:t>
            </a:r>
            <a:endParaRPr lang="en-GB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539" y="1510714"/>
            <a:ext cx="3699427" cy="2467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57" y="1510238"/>
            <a:ext cx="2751232" cy="24679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32161" y="6093296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Video - Stent Insertion Animation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08125" y="4112867"/>
            <a:ext cx="4032448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Stents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dirty="0"/>
              <a:t>are metal cylinder grids which can be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inserted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dirty="0"/>
              <a:t>into an artery to maintain blood flow by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keeping the artery open </a:t>
            </a:r>
            <a:r>
              <a:rPr lang="en-GB" sz="2000" dirty="0"/>
              <a:t>so that the heart continues to receive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enough oxygen </a:t>
            </a:r>
            <a:r>
              <a:rPr lang="en-GB" sz="2000" dirty="0"/>
              <a:t>to function effectively.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12024" y="4123401"/>
            <a:ext cx="4104456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Statins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dirty="0"/>
              <a:t>are drugs that lower harmful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cholesterol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dirty="0"/>
              <a:t>in the blood and stop the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liver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dirty="0"/>
              <a:t>producing too much cholesterol and reduce the rate at which it is deposited. Patients should also have a healthy diet. This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reduces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dirty="0"/>
              <a:t>the risk of heart disease.</a:t>
            </a:r>
          </a:p>
        </p:txBody>
      </p:sp>
    </p:spTree>
    <p:extLst>
      <p:ext uri="{BB962C8B-B14F-4D97-AF65-F5344CB8AC3E}">
        <p14:creationId xmlns:p14="http://schemas.microsoft.com/office/powerpoint/2010/main" val="1037610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2006</Words>
  <Application>Microsoft Office PowerPoint</Application>
  <PresentationFormat>Widescreen</PresentationFormat>
  <Paragraphs>224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Beirut</vt:lpstr>
      <vt:lpstr>Calibri</vt:lpstr>
      <vt:lpstr>Calibri Light</vt:lpstr>
      <vt:lpstr>News Gothic MT</vt:lpstr>
      <vt:lpstr>Wingdings</vt:lpstr>
      <vt:lpstr>Office Theme</vt:lpstr>
      <vt:lpstr>Blood, heart &amp; lungs  revision</vt:lpstr>
      <vt:lpstr>PowerPoint Presentation</vt:lpstr>
      <vt:lpstr>A reminder…………….</vt:lpstr>
      <vt:lpstr>PowerPoint Presentation</vt:lpstr>
      <vt:lpstr>Animal tissues, organs and organ systems Part 2 - The lungs and gas exchange</vt:lpstr>
      <vt:lpstr>Animal tissues, organs and organ systems Part 2 – Blood vessels</vt:lpstr>
      <vt:lpstr>Animal tissues, organs and organ systems Part 2 - Blood</vt:lpstr>
      <vt:lpstr>Animal tissues, organs and organ systems Part 2  - Coronary heart disease</vt:lpstr>
      <vt:lpstr>Animal tissues, organs and organ systems Part 2 - Coronary heart disease</vt:lpstr>
      <vt:lpstr>Animal tissues, organs and organ systems Part 2 – Faulty valves</vt:lpstr>
      <vt:lpstr>Animal tissues, organs and organ systems Part 2 – Heart failure</vt:lpstr>
      <vt:lpstr>PowerPoint Presentation</vt:lpstr>
      <vt:lpstr>Animal tissues, organs and organ systems Part 2 – QuestionIT</vt:lpstr>
      <vt:lpstr>Animal tissues, organs and organ systems Part 2 – QuestionIT</vt:lpstr>
      <vt:lpstr>Animal tissues, organs and organ systems Part 2 – QuestionIT</vt:lpstr>
      <vt:lpstr>Animal tissues, organs and organ systems Part 2 – QuestionIT</vt:lpstr>
      <vt:lpstr>PowerPoint Presentation</vt:lpstr>
      <vt:lpstr>Animal tissues, organs and organ systems Part 2 – AnswerIT</vt:lpstr>
      <vt:lpstr>Animal tissues, organs and organ systems Part 2 – AnswerIT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Blood, heart &amp; lungs  revision</dc:title>
  <dc:creator>S Skelton</dc:creator>
  <cp:lastModifiedBy>S Skelton</cp:lastModifiedBy>
  <cp:revision>1</cp:revision>
  <dcterms:created xsi:type="dcterms:W3CDTF">2021-03-23T11:25:19Z</dcterms:created>
  <dcterms:modified xsi:type="dcterms:W3CDTF">2021-03-23T11:25:42Z</dcterms:modified>
</cp:coreProperties>
</file>