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2" r:id="rId2"/>
    <p:sldId id="256" r:id="rId3"/>
    <p:sldId id="257" r:id="rId4"/>
    <p:sldId id="258" r:id="rId5"/>
    <p:sldId id="259" r:id="rId6"/>
    <p:sldId id="260" r:id="rId7"/>
    <p:sldId id="263" r:id="rId8"/>
    <p:sldId id="267" r:id="rId9"/>
    <p:sldId id="266" r:id="rId10"/>
    <p:sldId id="265" r:id="rId11"/>
    <p:sldId id="268" r:id="rId12"/>
    <p:sldId id="264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8"/>
    <p:restoredTop sz="94681"/>
  </p:normalViewPr>
  <p:slideViewPr>
    <p:cSldViewPr snapToGrid="0" snapToObjects="1">
      <p:cViewPr varScale="1">
        <p:scale>
          <a:sx n="63" d="100"/>
          <a:sy n="63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FB898-A287-6A40-8725-D17009D79FE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3564-60DA-F649-84AB-49BAEF898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9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E5BE-5BED-5942-9860-C393BF7CD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0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E5BE-5BED-5942-9860-C393BF7CD7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2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3564-60DA-F649-84AB-49BAEF898D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1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1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8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3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1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5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2487-5998-5F43-903D-16C330805C22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62E4-94DF-CC43-81E0-EA0B026D1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8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http://www.eplantscience.com/index_files/images/Biotechnology/chapter14/106_small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4060" y="170687"/>
          <a:ext cx="8815880" cy="65098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3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3161163586"/>
                    </a:ext>
                  </a:extLst>
                </a:gridCol>
              </a:tblGrid>
              <a:tr h="15703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B3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Organisation</a:t>
                      </a: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and the Digestive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you would test for starch in a food sample: (p13)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you would test for sugar in a food sample: (p13)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you would test for lipids in a food sample: (p13)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you would test for protein in a food sample: (p14)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482"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the villi in the small intestine are adapted to the function (p5)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b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Draw and label the structure of the following foods (p12&amp;13):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Starch: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Lipids: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Protein: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is meant by the ‘lock and key hypothesis’: (p22)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Draw a picture below of how an enzyme and substrate fit together (p22)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518"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the following terms (p4)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Tissue: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Organ: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Organ System: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Organism: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role of these organs in the digestive system (p5):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Mouth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Stomach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Gall bladder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Small intestine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Large intestine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what happens to an enzyme if it becomes too hot: (p30)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what happens to an enzyme if it becomes too cold: (p30)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the optimum temperature for enzymes in the human body? (p30)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optimum pH for enzymes in the stomach: (p31)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518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enzyme which breaks down protein (p37):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10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enzyme which breaks down lipids (p37):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enzyme which breaks down starch (p37):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name of the organ which is responsible for making enzymes (p36)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bile helps digestion (p37)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18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Where is bile made? (p37)</a:t>
                      </a:r>
                    </a:p>
                    <a:p>
                      <a:endParaRPr lang="en-US" sz="5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Where is bile stored? (p37)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6EAAE69-AEC4-604E-8AC2-50CE499206ED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10" b="23761"/>
          <a:stretch/>
        </p:blipFill>
        <p:spPr bwMode="auto">
          <a:xfrm>
            <a:off x="1671320" y="2207289"/>
            <a:ext cx="1925318" cy="1221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053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219966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Variation and Evolution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(Trilogy)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scientist discovered the theory of natural selection?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natural selection, with an example (L2)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the steps in genetic engineering (L4)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do we know when two organisms are no longer the same species?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two causes of variation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 (L1)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does ‘GM’ stand for in GM crops?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is it beneficial to farmers to use GM crops?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Of the two types of variation mentioned above, say which one caused each of these: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Accent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Height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Eye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colour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Hair style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Religion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Scar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Weight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Blood type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the steps in selective breeding (L3)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all of the reasons why humans would genetic engineering (L4)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some advantages and disadvantages of GM crops: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the following words (L2)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Mutation: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Phenotype: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Natural selection: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all of the reasons why humans would selectively breed (L3)</a:t>
                      </a:r>
                    </a:p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0F13CA4-01D3-6B49-92D5-BFBAF343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5771" y="2343684"/>
            <a:ext cx="1349829" cy="102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3464B-8BA6-0348-9EA2-B3794F2A20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191" y="2493818"/>
            <a:ext cx="2144904" cy="883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88C82-1428-BC43-9725-7A5AB9DD1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5" y="5343896"/>
            <a:ext cx="2185499" cy="13056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588145-0171-FB4D-B912-FB19E01131B3}"/>
              </a:ext>
            </a:extLst>
          </p:cNvPr>
          <p:cNvCxnSpPr/>
          <p:nvPr/>
        </p:nvCxnSpPr>
        <p:spPr>
          <a:xfrm>
            <a:off x="7825836" y="3811979"/>
            <a:ext cx="0" cy="26481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06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22412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Variation and Evolution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natural selection, with an example (L2)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all of the reasons why humans would genetic engineering (L4)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Read the article on designer babies on p24  and write the key points from </a:t>
                      </a:r>
                      <a:r>
                        <a:rPr lang="en-US" sz="90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articles 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below: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two causes of variation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 (L1)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the steps in selective breeding (L3)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to clone a plant (L5)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Of the two types of variation mentioned above, say which one caused each of these: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Accent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Height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Eye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colour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Hair style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Religion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Scar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Weight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Blood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all of the reasons why humans would selectively breed (L3)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to clone a sheep (L6)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the following words (L2)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Mutation: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Phenotype: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Natural selection: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the steps in genetic engineering (L4)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Evaluate the use of adult cell cloning (L6) – </a:t>
                      </a:r>
                      <a:r>
                        <a:rPr lang="en-US" sz="900" i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remember to include a conclusion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906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B15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Genetics and Evolution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Darwin discovered on his trip on HMS Beagle (L2).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different fossils are formed (L5)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scientist came up with the original classification system? (L9)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Name each group in this scientists classification system: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Who was Mendel?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did he discover and how?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evidence we have to support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Drawin’s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theory (L3)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problems with the fossil record (L5)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scientist updated the above system (L10)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additional group was added?</a:t>
                      </a:r>
                    </a:p>
                    <a:p>
                      <a:endParaRPr lang="en-US" sz="5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11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was an extra group added?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does DNA stand for?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structure of DNA.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work of Wallace (L4)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speciation.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extinction (L6)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some of the causes of extinction (L6)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binomial naming works (L9)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Lamarck’s theory of evolution. (L2)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animals become new species (L4)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Summarise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how bacteria become resistant to antibiotics (L8)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Outline the three different domains (L10).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54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485230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B16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Adaptations and Interdependence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(Trilogy)</a:t>
                      </a:r>
                      <a:endParaRPr lang="en-US" sz="1600" b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a biotic factor?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an abiotic factor?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examples of biotic and abiotic factors which effect animals in the wild: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Biotic                          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Abtioc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this camel is adapted to its function: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distribution: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abundance: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you could find the abundance of a species in a habitat: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you could find the distribution of a species in a habitat: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the following words: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Community: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Ecosystem: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Population: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this polar bear is adapted to its function: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do the following organisms compete for?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Animals                        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the difference between the following types of adaptations: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Structural: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8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Behavioural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05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Functional.: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this axolotl is adapted to its function: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student placed a 1 m × 1 m square quadrat at 10 random positions in the field:</a:t>
                      </a:r>
                    </a:p>
                    <a:p>
                      <a:endParaRPr lang="en-US" sz="3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8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Estimate the total number of dandelion plants in the field. </a:t>
                      </a:r>
                      <a:r>
                        <a:rPr lang="en-US" sz="8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your answer in standard form.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interdependence?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is interdependence important for a stable ecosystem?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an extremophile?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some examples of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extremeophiles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this cactus is adapted to its function: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CE4B03-5BD7-6D4D-BE87-4B7C22C707CF}"/>
              </a:ext>
            </a:extLst>
          </p:cNvPr>
          <p:cNvCxnSpPr/>
          <p:nvPr/>
        </p:nvCxnSpPr>
        <p:spPr>
          <a:xfrm>
            <a:off x="1199406" y="3693226"/>
            <a:ext cx="0" cy="12350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952578-431B-ED43-A572-93B281D57BAD}"/>
              </a:ext>
            </a:extLst>
          </p:cNvPr>
          <p:cNvCxnSpPr>
            <a:cxnSpLocks/>
          </p:cNvCxnSpPr>
          <p:nvPr/>
        </p:nvCxnSpPr>
        <p:spPr>
          <a:xfrm>
            <a:off x="3406236" y="1529938"/>
            <a:ext cx="0" cy="16645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horse is standing in the dark&#10;&#10;Description automatically generated">
            <a:extLst>
              <a:ext uri="{FF2B5EF4-FFF2-40B4-BE49-F238E27FC236}">
                <a16:creationId xmlns:a16="http://schemas.microsoft.com/office/drawing/2014/main" id="{C8AEFCAD-505B-F146-A2DE-6A0D87720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35" y="1116281"/>
            <a:ext cx="801627" cy="574468"/>
          </a:xfrm>
          <a:prstGeom prst="rect">
            <a:avLst/>
          </a:prstGeom>
        </p:spPr>
      </p:pic>
      <p:pic>
        <p:nvPicPr>
          <p:cNvPr id="11" name="Picture 10" descr="A picture containing bear, animal, mammal, polar&#10;&#10;Description automatically generated">
            <a:extLst>
              <a:ext uri="{FF2B5EF4-FFF2-40B4-BE49-F238E27FC236}">
                <a16:creationId xmlns:a16="http://schemas.microsoft.com/office/drawing/2014/main" id="{F08F5049-B4D4-D047-AB69-E05A9489E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98" y="2921330"/>
            <a:ext cx="777063" cy="479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3A54BF-CCB2-0D42-8807-5658AB318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110" y="4308268"/>
            <a:ext cx="693882" cy="693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10E8E-46F2-9E48-BB2F-81E6D70FA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686" y="5859319"/>
            <a:ext cx="776595" cy="776595"/>
          </a:xfrm>
          <a:prstGeom prst="rect">
            <a:avLst/>
          </a:prstGeom>
        </p:spPr>
      </p:pic>
      <p:pic>
        <p:nvPicPr>
          <p:cNvPr id="15" name="Picture 14" descr="A picture containing measure&#10;&#10;Description automatically generated">
            <a:extLst>
              <a:ext uri="{FF2B5EF4-FFF2-40B4-BE49-F238E27FC236}">
                <a16:creationId xmlns:a16="http://schemas.microsoft.com/office/drawing/2014/main" id="{874EA061-5099-7942-B528-807EAB75B5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4" t="10933" r="6533" b="10133"/>
          <a:stretch/>
        </p:blipFill>
        <p:spPr>
          <a:xfrm>
            <a:off x="8343608" y="2844512"/>
            <a:ext cx="561935" cy="5197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B9176A-64A3-C347-AACF-43660DBFADC9}"/>
              </a:ext>
            </a:extLst>
          </p:cNvPr>
          <p:cNvSpPr/>
          <p:nvPr/>
        </p:nvSpPr>
        <p:spPr>
          <a:xfrm>
            <a:off x="8394192" y="1603090"/>
            <a:ext cx="413263" cy="390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524EA3A-AFFA-D440-AFC0-C6A56FF4E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983" y="4012375"/>
            <a:ext cx="959887" cy="1046337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9A4959-0F7A-8A49-80C0-B78FAF2B0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382" y="5118754"/>
            <a:ext cx="899821" cy="14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3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925672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B17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Organising</a:t>
                      </a: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an Ecosystem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(Triple)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living things are involved in the constant cycling of carbon [6 marks]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</a:b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a method of how you could investigate the effect of temperature on the rate of decay of </a:t>
                      </a:r>
                      <a:r>
                        <a:rPr lang="en-US" sz="900">
                          <a:latin typeface="Gill Sans MT" charset="0"/>
                          <a:ea typeface="Gill Sans MT" charset="0"/>
                          <a:cs typeface="Gill Sans MT" charset="0"/>
                        </a:rPr>
                        <a:t>fresh milk.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to calculate the following: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Mean: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Median: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Mode: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Range: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predator-prey relationship in regard to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the following affect the rate of decay: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Temperature: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Water: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Availability of oxygen: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biomass: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organisms create biomass and how do they do this?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equation to calculate the rate of decay is a set of results: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you would find the rate of decay from a graph: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gas do anaerobic decay produce?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use of this as a biogas: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Add the following labels to the food chain below: producer, primary consumer, secondary consumer, tertiary consumer, apex predator.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Gardeners and farmers try to provide optimum conditions for rapid decay of waste biological material to create compost. How do they create these conditions?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Gill Sans MT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Gill Sans MT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Gill Sans MT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Gill Sans MT" charset="0"/>
                          <a:cs typeface="Times New Roman" panose="02020603050405020304" pitchFamily="18" charset="0"/>
                        </a:rPr>
                        <a:t>What is compost used for?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Gill Sans MT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gardeners use compost and manure on plants/crops,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CCE4976-2DFD-1D40-A076-1E69F7957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97" b="7931"/>
          <a:stretch/>
        </p:blipFill>
        <p:spPr>
          <a:xfrm>
            <a:off x="518510" y="5629101"/>
            <a:ext cx="3706649" cy="903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893672-8ECA-834C-9A51-A2537464A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132" y="3493718"/>
            <a:ext cx="2089807" cy="1485721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E465A4A9-D78F-494F-84BD-2D612ECBB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94" y="380822"/>
            <a:ext cx="1975480" cy="13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29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289789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B18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Ecosystem and Biodiversity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all the ways humans are currently causing land pollution: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can pollution occur in water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can pollution occur  in the air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biodiversity: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biodiversity is important: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have humans destroyed peat and what is a problem associated with burning peat?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do pyramids of biomass show?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some factors which are threatening our food security: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how the following will help to maintain biodiversity: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Breeding programs: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Regeneration of rare habitats: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Reintroduction of field margins: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Reducing deforestation: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Recycling: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are humans causing large scale deforestation?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is over fishing a problem?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Suggest ways we can fish more sustainably.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can we increase the efficiency of food production?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some of the biological consequences of global warming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Name the two gases that contribute to global warming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role of bio technology in sustainable food production: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9" descr="Related image">
            <a:extLst>
              <a:ext uri="{FF2B5EF4-FFF2-40B4-BE49-F238E27FC236}">
                <a16:creationId xmlns:a16="http://schemas.microsoft.com/office/drawing/2014/main" id="{157A58CE-2E66-414F-96D9-B2946A6B0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92" y="4371974"/>
            <a:ext cx="505938" cy="5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ECBF4B6-4C2C-5249-9624-42997C9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82" y="2901385"/>
            <a:ext cx="470917" cy="47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Image result for water pollution cartoon">
            <a:extLst>
              <a:ext uri="{FF2B5EF4-FFF2-40B4-BE49-F238E27FC236}">
                <a16:creationId xmlns:a16="http://schemas.microsoft.com/office/drawing/2014/main" id="{8D9ADFD4-9248-C14A-834A-C3BABF27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23" y="1100138"/>
            <a:ext cx="791021" cy="59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E1535A1-0CFA-D145-B93C-CB2B57E63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65" y="1163427"/>
            <a:ext cx="653288" cy="5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D83D4F-99E4-9243-82F4-A962F68C0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486" y="2750347"/>
            <a:ext cx="2038658" cy="578979"/>
          </a:xfrm>
          <a:prstGeom prst="rect">
            <a:avLst/>
          </a:prstGeom>
        </p:spPr>
      </p:pic>
      <p:pic>
        <p:nvPicPr>
          <p:cNvPr id="12" name="Picture 11" descr="Diagram of an aerated fermenter.">
            <a:extLst>
              <a:ext uri="{FF2B5EF4-FFF2-40B4-BE49-F238E27FC236}">
                <a16:creationId xmlns:a16="http://schemas.microsoft.com/office/drawing/2014/main" id="{F42988CA-297D-7049-BDB2-7ED214169401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239" y="5229224"/>
            <a:ext cx="1294490" cy="1397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63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583114"/>
              </p:ext>
            </p:extLst>
          </p:nvPr>
        </p:nvGraphicFramePr>
        <p:xfrm>
          <a:off x="138112" y="139698"/>
          <a:ext cx="8820150" cy="6532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4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33141">
                <a:tc rowSpan="2" gridSpan="2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Label the diagram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of the heart (p17)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Draw arrows to show the direction of blood flow (p17)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Circle a valve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Draw a cross where the pacemaker is located (p18)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effect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of CHD on the heart. (p22&amp;23)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difference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between transpiration and the transpiration stream. (p43&amp;44)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translocation? (p44)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is this process important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to plants?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141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is a stent? (p22&amp;23)</a:t>
                      </a: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an advantage of a stent.</a:t>
                      </a: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4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a disadvantage of a stent.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the following effect the </a:t>
                      </a:r>
                      <a:r>
                        <a:rPr lang="en-US" sz="900" b="1" u="sng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rate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of transpiration: (p52):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Temperature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Wind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Light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Humidity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role of the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xylem and how it’s adapted to its function: (p38)</a:t>
                      </a: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role of the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phloem and how it’s adapted to its function: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route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blood takes through the heart (p17)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is the human circulatory system called a double pump? (p18)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four components of the blood and their role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 (p5&amp;6)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the stomata are only found on the underside of the leaf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14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the structure of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the capillary is adapted to its function (p12)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the structure of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the artery is adapted to its function (p11)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the structure of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the vein is adapted to its function (p12)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</a:t>
                      </a:r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a potometer measures the rate of transpiration. (p52)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68" y="790638"/>
            <a:ext cx="1818409" cy="259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369" y="5400675"/>
            <a:ext cx="1926031" cy="1271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C2158-683A-5642-8F54-BD36E7FB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7015" y="4464845"/>
            <a:ext cx="514815" cy="4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8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112" y="139698"/>
          <a:ext cx="8820150" cy="6532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4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3314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B5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Communicable Diseases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what ‘</a:t>
                      </a:r>
                      <a:r>
                        <a:rPr lang="en-US" sz="900" i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transmission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’ means. (L1)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a vector is. (L1)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TMV and Rose Black Spot causes stunted growth in plants. (L3 and L5)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pathogen do antibiotics effect? (L4)</a:t>
                      </a:r>
                    </a:p>
                    <a:p>
                      <a:endParaRPr lang="en-US" sz="6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part of the cell do antibiotics attack? (L4)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8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do they not attack our own cells? (L4)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the stomach and skin are called general defenses but white blood cells are called specific defenses: (L6)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do bacteria make us ill? (L1)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five ways that diseases can be transmitted.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5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5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5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5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Malaria (L5)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Pathogen: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Symptoms: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Transmission: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Treatment: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how the following are adapted to defend the body against pathogens: (L6)</a:t>
                      </a:r>
                    </a:p>
                    <a:p>
                      <a:endParaRPr lang="en-US" sz="4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Stomach: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Nose: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Trachea: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Skin: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name of the protein markers found on the surface </a:t>
                      </a:r>
                    </a:p>
                    <a:p>
                      <a:r>
                        <a:rPr lang="en-US" sz="900" baseline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of all pathogens: (L6)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do viruses make us ill? (L1)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Gonorrhoea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(L4)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Pathogen: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Symptoms: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Transmission: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Treatment: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Tobacco Mosaic Virus (L3)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Pathogen: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Symptoms: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Transmission: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Treatment: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antitoxins help to fight pathogens. (L6)</a:t>
                      </a: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baseline="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14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difference between a communicable and a non-communicable disease. (L1)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Rose Black Spot (L5)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Pathogen: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Symptoms: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Transmission: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Treatment: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lymphocytes help to fight pathogens. (L6)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phagocytes help to fight pathogens. (L6)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Prior knowledge: </a:t>
                      </a:r>
                      <a:r>
                        <a:rPr lang="en-US" sz="900" b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acteria are prokaryotes; describe the structure of a prokaryote. (B1)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90CF710-0CCC-5D48-B09B-D166C7D6B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800" y="2421558"/>
            <a:ext cx="797686" cy="9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7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111" y="139698"/>
          <a:ext cx="8815884" cy="6532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3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3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314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B9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Respiration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what animals use the energy from respiration for: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can’t animals store excess glucose?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6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do animals convert glucose into for storage?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105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Where do animals store this?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Write the word equation for anaerobic respiration in yeast: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3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the name of this process?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importance of the process named above for the economy: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141"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word equation for aerobic respiration: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balanced symbol equation for aerobic respiration: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word equation for anaerobic respiration: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metabolism: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some examples of metabolic reactions: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Where in the cell does aerobic respiration occur?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Where in the cell does anaerobic respiration occur?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type of respiration produces more energy?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 student pedaled an exercise cycle at constant speed for 5 minutes. The student’s heart rate was recorded at one-minute intervals during the exercise and also during recovery.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effect exercise has on the heart: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4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different roles which the liver plays in the human body.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anaerobic respiration and when do we use it?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does it cause muscle fatigue?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oxygen debt?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14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role of the following organelles in respiration: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Mitochondria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Ribosomes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Cytoplasm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does heart rate and breathing rate increase during exercise? (link your answer to respiration)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top ten keywords for this unit: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8C063538-E655-5643-94A6-87B74C6DF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4098" y="2560783"/>
            <a:ext cx="2092047" cy="117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13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111" y="139698"/>
          <a:ext cx="8853490" cy="6629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687">
                  <a:extLst>
                    <a:ext uri="{9D8B030D-6E8A-4147-A177-3AD203B41FA5}">
                      <a16:colId xmlns:a16="http://schemas.microsoft.com/office/drawing/2014/main" val="4023106178"/>
                    </a:ext>
                  </a:extLst>
                </a:gridCol>
                <a:gridCol w="2213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3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285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B10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Human Nervous System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CNS stands for: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two organs which make up the CNS are: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PNS stands for: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impact of caffeine on reaction time: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equipment used in the reaction time practical:</a:t>
                      </a: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Independent variables are the one you change.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Dependent variables are the ones you measure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Control variables are what you keep the same.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independent, dependent and control variables for the ruler drop practical: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3">
                <a:tc rowSpan="7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Homeostasis: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three conditions which the body needs to keep the same: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Complete the table: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diffusion: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name of the chemical which crosses the synapse: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two examples of an effector: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Sense Organ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Stimuli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446945"/>
                  </a:ext>
                </a:extLst>
              </a:tr>
              <a:tr h="22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278849"/>
                  </a:ext>
                </a:extLst>
              </a:tr>
              <a:tr h="22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Chemicals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145193"/>
                  </a:ext>
                </a:extLst>
              </a:tr>
              <a:tr h="27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Tongue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683568"/>
                  </a:ext>
                </a:extLst>
              </a:tr>
              <a:tr h="22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212843"/>
                  </a:ext>
                </a:extLst>
              </a:tr>
              <a:tr h="22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Touch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395904"/>
                  </a:ext>
                </a:extLst>
              </a:tr>
              <a:tr h="3265713">
                <a:tc gridSpan="3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Label the diagram below: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(in detail) how an electrical impulse crosses a synapse: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Write a step-by-step method for the ruler drop practical: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2A160CA-490E-094E-89B4-C3105265B4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32" y="4383669"/>
            <a:ext cx="3478137" cy="1228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EEF4AD-8515-B040-A76F-0E8E9431B536}"/>
              </a:ext>
            </a:extLst>
          </p:cNvPr>
          <p:cNvSpPr/>
          <p:nvPr/>
        </p:nvSpPr>
        <p:spPr>
          <a:xfrm>
            <a:off x="1460334" y="4561992"/>
            <a:ext cx="635000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DB36C-BD6A-E649-A54E-6E04A4823B0D}"/>
              </a:ext>
            </a:extLst>
          </p:cNvPr>
          <p:cNvSpPr/>
          <p:nvPr/>
        </p:nvSpPr>
        <p:spPr>
          <a:xfrm>
            <a:off x="2383201" y="4315936"/>
            <a:ext cx="635000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63842-DB87-0E45-8328-33711D9443E4}"/>
              </a:ext>
            </a:extLst>
          </p:cNvPr>
          <p:cNvSpPr/>
          <p:nvPr/>
        </p:nvSpPr>
        <p:spPr>
          <a:xfrm>
            <a:off x="3458467" y="4426526"/>
            <a:ext cx="481770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5DE8DC-7A47-1544-8537-6CA673790E77}"/>
              </a:ext>
            </a:extLst>
          </p:cNvPr>
          <p:cNvSpPr/>
          <p:nvPr/>
        </p:nvSpPr>
        <p:spPr>
          <a:xfrm>
            <a:off x="3661669" y="4578926"/>
            <a:ext cx="329370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44573-9C41-B941-81B0-25CC39CBF3AD}"/>
              </a:ext>
            </a:extLst>
          </p:cNvPr>
          <p:cNvSpPr/>
          <p:nvPr/>
        </p:nvSpPr>
        <p:spPr>
          <a:xfrm>
            <a:off x="3403018" y="5434595"/>
            <a:ext cx="481770" cy="13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510969-4D97-E64E-AEE9-4DBB2D5B02B7}"/>
              </a:ext>
            </a:extLst>
          </p:cNvPr>
          <p:cNvCxnSpPr>
            <a:cxnSpLocks/>
          </p:cNvCxnSpPr>
          <p:nvPr/>
        </p:nvCxnSpPr>
        <p:spPr>
          <a:xfrm flipV="1">
            <a:off x="1028534" y="4189459"/>
            <a:ext cx="431800" cy="287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FDEF6B-E712-3B41-9A8B-7148F36DE02B}"/>
              </a:ext>
            </a:extLst>
          </p:cNvPr>
          <p:cNvCxnSpPr>
            <a:cxnSpLocks/>
            <a:endCxn id="3" idx="0"/>
          </p:cNvCxnSpPr>
          <p:nvPr/>
        </p:nvCxnSpPr>
        <p:spPr>
          <a:xfrm flipH="1" flipV="1">
            <a:off x="1777834" y="4561992"/>
            <a:ext cx="51636" cy="422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258DC-6D5A-F34C-851A-2F7AD354E5F7}"/>
              </a:ext>
            </a:extLst>
          </p:cNvPr>
          <p:cNvCxnSpPr>
            <a:cxnSpLocks/>
          </p:cNvCxnSpPr>
          <p:nvPr/>
        </p:nvCxnSpPr>
        <p:spPr>
          <a:xfrm flipH="1" flipV="1">
            <a:off x="2852683" y="4315936"/>
            <a:ext cx="61386" cy="4400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F65664-4BD6-0E46-9C53-6664EB1011E0}"/>
              </a:ext>
            </a:extLst>
          </p:cNvPr>
          <p:cNvCxnSpPr>
            <a:cxnSpLocks/>
          </p:cNvCxnSpPr>
          <p:nvPr/>
        </p:nvCxnSpPr>
        <p:spPr>
          <a:xfrm flipH="1" flipV="1">
            <a:off x="3155575" y="3986258"/>
            <a:ext cx="30693" cy="4812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76FC98-4EA4-E248-810D-FEDDCD6DCA79}"/>
              </a:ext>
            </a:extLst>
          </p:cNvPr>
          <p:cNvCxnSpPr>
            <a:cxnSpLocks/>
          </p:cNvCxnSpPr>
          <p:nvPr/>
        </p:nvCxnSpPr>
        <p:spPr>
          <a:xfrm flipH="1" flipV="1">
            <a:off x="2861793" y="5122111"/>
            <a:ext cx="261905" cy="11078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AA216E-A5C6-CC41-8BD6-D871D786E379}"/>
              </a:ext>
            </a:extLst>
          </p:cNvPr>
          <p:cNvCxnSpPr>
            <a:cxnSpLocks/>
          </p:cNvCxnSpPr>
          <p:nvPr/>
        </p:nvCxnSpPr>
        <p:spPr>
          <a:xfrm flipH="1" flipV="1">
            <a:off x="1919329" y="5312219"/>
            <a:ext cx="340271" cy="3137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325437-7BFE-C14D-AF1F-3A353F3D70D6}"/>
              </a:ext>
            </a:extLst>
          </p:cNvPr>
          <p:cNvCxnSpPr>
            <a:cxnSpLocks/>
          </p:cNvCxnSpPr>
          <p:nvPr/>
        </p:nvCxnSpPr>
        <p:spPr>
          <a:xfrm flipH="1" flipV="1">
            <a:off x="3000786" y="4916551"/>
            <a:ext cx="402232" cy="5180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69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112" y="104073"/>
          <a:ext cx="8815880" cy="667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3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3176">
                  <a:extLst>
                    <a:ext uri="{9D8B030D-6E8A-4147-A177-3AD203B41FA5}">
                      <a16:colId xmlns:a16="http://schemas.microsoft.com/office/drawing/2014/main" val="3161163586"/>
                    </a:ext>
                  </a:extLst>
                </a:gridCol>
              </a:tblGrid>
              <a:tr h="14474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B11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Hormonal Co-ordination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differences in how Type 1 and Type 2 diabetes impact the body: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treatment for Type 1 diabetes: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treatment for Type 2 diabetes: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menstrual cycle lasts ____ days.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Ovulation occurs on day _____ 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role of the following hormones in the menstrual cycle: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FSH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Oestrogen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Progesterone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5 main stages of IVF: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02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how hormones travel round the body: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organ system which is responsible for producing hormones: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105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how hormones know where to act: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process which occurs within the body when your blood glucose level is too high [4-marks]: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9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Key words: Pancreas, insulin, glucose, glycogen, liver.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people with iodine deficiency have thyroid issues: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negative feedback loop which controls the levels of thyroxine in the blood: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impact of adrenaline on the body: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160">
                <a:tc rowSpan="2" gridSpan="2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Hormonal contraception include the pill, the implant and the patch. Explain how these work: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Keywords: </a:t>
                      </a:r>
                      <a:r>
                        <a:rPr lang="en-US" sz="900" b="1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Oestrogen</a:t>
                      </a:r>
                      <a:r>
                        <a:rPr lang="en-US" sz="9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, FSH, LH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two advantages of IVF: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two disadvantages of IVF: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3160">
                <a:tc gridSpan="2"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secondary sexual characteristics in: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Males                  Females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5 examples of non-hormonal based contraception: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There are ethical concerns about IVF; outline them below: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B6C1F5-4BC7-454E-90A6-8D0C480A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6" y="3812844"/>
            <a:ext cx="3360718" cy="283420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B0117A-4EC3-414C-BE07-2D1DCB378866}"/>
              </a:ext>
            </a:extLst>
          </p:cNvPr>
          <p:cNvCxnSpPr>
            <a:cxnSpLocks/>
          </p:cNvCxnSpPr>
          <p:nvPr/>
        </p:nvCxnSpPr>
        <p:spPr>
          <a:xfrm>
            <a:off x="4510427" y="5522027"/>
            <a:ext cx="0" cy="1221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956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133087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B12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Homeostasis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homeostasis: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area of the brain which monitors temperature: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the role of ADH in the kidney if…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You have too much water: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You have too little water: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components within the blood can pass through the ppm and into the kidney?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10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components within the blood are too large to fit through the ppm and into the kidney?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State the roles of the kidney in maintaining homeostasis: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are the consequences for animal cells if osmoregulation is not regulated?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how a dialysis </a:t>
                      </a:r>
                      <a:r>
                        <a:rPr lang="en-US" sz="90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machine works: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selective reabsorption is: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How much glucose is reabsorbed into the blood after it had left the kidney?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the optimum human body temperature?</a:t>
                      </a: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why it’s important that this is maintained: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HIGHER TIER: State how to body excretes excess amino acids: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Dialysis: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i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            Advantages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i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              Disadvantages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all of the changes your body does if you are too cold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List all of the changes your body does if you are too hot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i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Transplant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i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             Advantages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900" i="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              Disadvantages</a:t>
                      </a: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8937B2-1733-AF45-958B-8663B1C6F03C}"/>
              </a:ext>
            </a:extLst>
          </p:cNvPr>
          <p:cNvCxnSpPr/>
          <p:nvPr/>
        </p:nvCxnSpPr>
        <p:spPr>
          <a:xfrm>
            <a:off x="6745185" y="3657598"/>
            <a:ext cx="0" cy="1128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EE7755-9C17-ED44-8B15-CF43CD1BCF65}"/>
              </a:ext>
            </a:extLst>
          </p:cNvPr>
          <p:cNvCxnSpPr/>
          <p:nvPr/>
        </p:nvCxnSpPr>
        <p:spPr>
          <a:xfrm>
            <a:off x="6743209" y="5294411"/>
            <a:ext cx="0" cy="1128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9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B13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Reproduction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(Trilogy)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Mitosis and meiosis are two types of cell division. Explain the stages in meiosis and the role it has in the body: (L3)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the following words (L7)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Genotype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Phenotype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Allele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Homozygous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Cystic fibrosis (L8):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part of the cell does CF effect?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Is it a dominant or recessive disease?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a carrier?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asexual reproduction involves 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sexual reproduction involves 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(L1)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Heterozygous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Dominant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Recessive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Polydactyly (L8):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polydactylyl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Is it a dominant or recessive disease?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can you </a:t>
                      </a:r>
                      <a:r>
                        <a:rPr lang="en-US" sz="9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not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be a carrier?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some advantages of the following (L1)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  Sexual                     Asexual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structure of DNA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(L5):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Complete the following Punnett Square (L7)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If the A = Tall and a = short, circle all the offspring that would be tall.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percentage of the offspring in this Punnett square would be short?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are the gametes in animals?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are the gametes in plants?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the human genome? (L5):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do scientists want to study the human genome? (L5)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Complete the following Punnett Square (L7)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If the H = Hairy ears and h = No hair on ears, circle all the offspring that would have no hair on their ears.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percentage of the offspring in this Punnett square would have hairy ears?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D73270-4492-994C-B67D-7B92FBC36396}"/>
              </a:ext>
            </a:extLst>
          </p:cNvPr>
          <p:cNvCxnSpPr>
            <a:cxnSpLocks/>
          </p:cNvCxnSpPr>
          <p:nvPr/>
        </p:nvCxnSpPr>
        <p:spPr>
          <a:xfrm>
            <a:off x="1185336" y="3621975"/>
            <a:ext cx="0" cy="1221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646CA2-3004-A046-90FF-040EE1EE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923" y="1756474"/>
            <a:ext cx="1282700" cy="158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FB0D1-D9F0-7C47-BB30-A81140CB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7" y="3464625"/>
            <a:ext cx="531441" cy="146066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FA394E-71FE-0F49-8FB9-E32A00972EDF}"/>
              </a:ext>
            </a:extLst>
          </p:cNvPr>
          <p:cNvGraphicFramePr>
            <a:graphicFrameLocks noGrp="1"/>
          </p:cNvGraphicFramePr>
          <p:nvPr/>
        </p:nvGraphicFramePr>
        <p:xfrm>
          <a:off x="4835459" y="3711240"/>
          <a:ext cx="1539834" cy="1132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278">
                  <a:extLst>
                    <a:ext uri="{9D8B030D-6E8A-4147-A177-3AD203B41FA5}">
                      <a16:colId xmlns:a16="http://schemas.microsoft.com/office/drawing/2014/main" val="50122001"/>
                    </a:ext>
                  </a:extLst>
                </a:gridCol>
                <a:gridCol w="513278">
                  <a:extLst>
                    <a:ext uri="{9D8B030D-6E8A-4147-A177-3AD203B41FA5}">
                      <a16:colId xmlns:a16="http://schemas.microsoft.com/office/drawing/2014/main" val="2135462512"/>
                    </a:ext>
                  </a:extLst>
                </a:gridCol>
                <a:gridCol w="513278">
                  <a:extLst>
                    <a:ext uri="{9D8B030D-6E8A-4147-A177-3AD203B41FA5}">
                      <a16:colId xmlns:a16="http://schemas.microsoft.com/office/drawing/2014/main" val="1068344814"/>
                    </a:ext>
                  </a:extLst>
                </a:gridCol>
              </a:tblGrid>
              <a:tr h="37748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16470692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62906723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99655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ED54649-FB4C-4847-BDA3-A2F4728B0DF8}"/>
              </a:ext>
            </a:extLst>
          </p:cNvPr>
          <p:cNvGraphicFramePr>
            <a:graphicFrameLocks noGrp="1"/>
          </p:cNvGraphicFramePr>
          <p:nvPr/>
        </p:nvGraphicFramePr>
        <p:xfrm>
          <a:off x="4847247" y="5407432"/>
          <a:ext cx="1539834" cy="1132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278">
                  <a:extLst>
                    <a:ext uri="{9D8B030D-6E8A-4147-A177-3AD203B41FA5}">
                      <a16:colId xmlns:a16="http://schemas.microsoft.com/office/drawing/2014/main" val="50122001"/>
                    </a:ext>
                  </a:extLst>
                </a:gridCol>
                <a:gridCol w="513278">
                  <a:extLst>
                    <a:ext uri="{9D8B030D-6E8A-4147-A177-3AD203B41FA5}">
                      <a16:colId xmlns:a16="http://schemas.microsoft.com/office/drawing/2014/main" val="2135462512"/>
                    </a:ext>
                  </a:extLst>
                </a:gridCol>
                <a:gridCol w="513278">
                  <a:extLst>
                    <a:ext uri="{9D8B030D-6E8A-4147-A177-3AD203B41FA5}">
                      <a16:colId xmlns:a16="http://schemas.microsoft.com/office/drawing/2014/main" val="1068344814"/>
                    </a:ext>
                  </a:extLst>
                </a:gridCol>
              </a:tblGrid>
              <a:tr h="37748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16470692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62906723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996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39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596819"/>
              </p:ext>
            </p:extLst>
          </p:nvPr>
        </p:nvGraphicFramePr>
        <p:xfrm>
          <a:off x="138111" y="139698"/>
          <a:ext cx="8804008" cy="652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5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B13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Reproduction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(Triple)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Mitosis and meiosis are two types of cell division. Explain the stages in meiosis and the role it has in the body: (L3)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Define the following words (L7)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Genotype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Phenotype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Allele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Homozygous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Cystic fibrosis (L8):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part of the cell does CF effect?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Is it a dominant or recessive disease?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a carrier?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asexual reproduction involves 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Explain what sexual reproduction involves 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  <a:sym typeface="Wingdings" pitchFamily="2" charset="2"/>
                        </a:rPr>
                        <a:t>(L1)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Heterozygous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Dominant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Recessive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Polydactyly (L8):</a:t>
                      </a: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</a:t>
                      </a:r>
                      <a:r>
                        <a:rPr lang="en-US" sz="900" dirty="0" err="1">
                          <a:latin typeface="Gill Sans MT" charset="0"/>
                          <a:ea typeface="Gill Sans MT" charset="0"/>
                          <a:cs typeface="Gill Sans MT" charset="0"/>
                        </a:rPr>
                        <a:t>polydactylyl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Is it a dominant or recessive disease?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can you </a:t>
                      </a:r>
                      <a:r>
                        <a:rPr lang="en-US" sz="900" b="1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not</a:t>
                      </a: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be a carrier?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Give some advantages of the following (L1)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        Sexual                     Asexual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structure of DNA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(L5):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Complete the following Punnett Square (L7)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If the A = Tall and a = short, circle all the offspring that would be tall.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percentage of the offspring in this Punnett square would be short?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are the gametes in animals?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are the gametes in plants? (L1)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What is the human genome? (L5):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Why do scientists want to study the human genome? (L5)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Where in the cell does protein synthesis take lace?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process of transcription: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Label:</a:t>
                      </a: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lang="en-US" sz="900" dirty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Describe the process </a:t>
                      </a:r>
                      <a:r>
                        <a:rPr lang="en-US" sz="90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of translation:</a:t>
                      </a:r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endParaRPr lang="en-US" sz="9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i="1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D73270-4492-994C-B67D-7B92FBC36396}"/>
              </a:ext>
            </a:extLst>
          </p:cNvPr>
          <p:cNvCxnSpPr>
            <a:cxnSpLocks/>
          </p:cNvCxnSpPr>
          <p:nvPr/>
        </p:nvCxnSpPr>
        <p:spPr>
          <a:xfrm>
            <a:off x="1185336" y="3621975"/>
            <a:ext cx="0" cy="1221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646CA2-3004-A046-90FF-040EE1EE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923" y="1756474"/>
            <a:ext cx="1282700" cy="158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FB0D1-D9F0-7C47-BB30-A81140CB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87" y="3464625"/>
            <a:ext cx="531441" cy="146066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FA394E-71FE-0F49-8FB9-E32A00972EDF}"/>
              </a:ext>
            </a:extLst>
          </p:cNvPr>
          <p:cNvGraphicFramePr>
            <a:graphicFrameLocks noGrp="1"/>
          </p:cNvGraphicFramePr>
          <p:nvPr/>
        </p:nvGraphicFramePr>
        <p:xfrm>
          <a:off x="4835459" y="3711240"/>
          <a:ext cx="1539834" cy="1132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278">
                  <a:extLst>
                    <a:ext uri="{9D8B030D-6E8A-4147-A177-3AD203B41FA5}">
                      <a16:colId xmlns:a16="http://schemas.microsoft.com/office/drawing/2014/main" val="50122001"/>
                    </a:ext>
                  </a:extLst>
                </a:gridCol>
                <a:gridCol w="513278">
                  <a:extLst>
                    <a:ext uri="{9D8B030D-6E8A-4147-A177-3AD203B41FA5}">
                      <a16:colId xmlns:a16="http://schemas.microsoft.com/office/drawing/2014/main" val="2135462512"/>
                    </a:ext>
                  </a:extLst>
                </a:gridCol>
                <a:gridCol w="513278">
                  <a:extLst>
                    <a:ext uri="{9D8B030D-6E8A-4147-A177-3AD203B41FA5}">
                      <a16:colId xmlns:a16="http://schemas.microsoft.com/office/drawing/2014/main" val="1068344814"/>
                    </a:ext>
                  </a:extLst>
                </a:gridCol>
              </a:tblGrid>
              <a:tr h="37748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16470692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62906723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99655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0AB9EA2-B9DF-144F-A158-436E049A4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305" y="5118264"/>
            <a:ext cx="1021724" cy="4364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CDD6AF-1815-F84C-A540-D56CC41D80F8}"/>
              </a:ext>
            </a:extLst>
          </p:cNvPr>
          <p:cNvSpPr/>
          <p:nvPr/>
        </p:nvSpPr>
        <p:spPr>
          <a:xfrm>
            <a:off x="8134597" y="5486399"/>
            <a:ext cx="498764" cy="92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2103</TotalTime>
  <Words>3296</Words>
  <Application>Microsoft Office PowerPoint</Application>
  <PresentationFormat>On-screen Show (4:3)</PresentationFormat>
  <Paragraphs>955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Brook</dc:creator>
  <cp:lastModifiedBy>Audrey Rumbles</cp:lastModifiedBy>
  <cp:revision>48</cp:revision>
  <dcterms:created xsi:type="dcterms:W3CDTF">2019-05-04T07:09:36Z</dcterms:created>
  <dcterms:modified xsi:type="dcterms:W3CDTF">2020-03-19T12:59:50Z</dcterms:modified>
</cp:coreProperties>
</file>