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8" r:id="rId2"/>
    <p:sldId id="288" r:id="rId3"/>
    <p:sldId id="307" r:id="rId4"/>
    <p:sldId id="435" r:id="rId5"/>
    <p:sldId id="434" r:id="rId6"/>
    <p:sldId id="436" r:id="rId7"/>
    <p:sldId id="437" r:id="rId8"/>
    <p:sldId id="439" r:id="rId9"/>
    <p:sldId id="440" r:id="rId10"/>
    <p:sldId id="438" r:id="rId11"/>
    <p:sldId id="441" r:id="rId12"/>
    <p:sldId id="442" r:id="rId13"/>
    <p:sldId id="44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3FF"/>
    <a:srgbClr val="E9D5BB"/>
    <a:srgbClr val="E5C12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9416" autoAdjust="0"/>
  </p:normalViewPr>
  <p:slideViewPr>
    <p:cSldViewPr snapToGrid="0">
      <p:cViewPr varScale="1">
        <p:scale>
          <a:sx n="60" d="100"/>
          <a:sy n="60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1C310-70B6-455E-B14A-06DC501AE5A7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1A393-D59D-4E50-819C-D8E25BFCD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60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25F53-CE1C-4883-A9C6-41FCDABA94B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NEED TO READ THROUGH THIS TEACHER</a:t>
            </a:r>
            <a:r>
              <a:rPr lang="en-GB" baseline="0" dirty="0"/>
              <a:t> </a:t>
            </a:r>
            <a:r>
              <a:rPr lang="en-GB" dirty="0"/>
              <a:t>REFERENCE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A393-D59D-4E50-819C-D8E25BFCD6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4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A393-D59D-4E50-819C-D8E25BFCD6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6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A393-D59D-4E50-819C-D8E25BFCD6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93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1A393-D59D-4E50-819C-D8E25BFCD6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8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221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0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7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J.BEGUM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7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27972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61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64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J.BEGUM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9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9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730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1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32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5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scf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225858"/>
            <a:ext cx="323259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BIG QUESTION</a:t>
            </a:r>
          </a:p>
        </p:txBody>
      </p:sp>
      <p:sp>
        <p:nvSpPr>
          <p:cNvPr id="11" name="Rounded Rectangle 7"/>
          <p:cNvSpPr/>
          <p:nvPr/>
        </p:nvSpPr>
        <p:spPr>
          <a:xfrm>
            <a:off x="155575" y="2101773"/>
            <a:ext cx="5454811" cy="198937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3200" dirty="0"/>
              <a:t>In one sentence sum up the message portrayed by the picture.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575" y="4467681"/>
            <a:ext cx="5454811" cy="1692771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600" b="1" kern="0" dirty="0">
                <a:latin typeface="Calibri"/>
              </a:rPr>
              <a:t>DEEPER THINKING:</a:t>
            </a:r>
          </a:p>
          <a:p>
            <a:r>
              <a:rPr lang="en-GB" sz="2600" dirty="0"/>
              <a:t>Suggest the ethical implications if stem cells were used in medical research and treatments.</a:t>
            </a:r>
            <a:endParaRPr lang="en-GB" sz="2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3630" y="940409"/>
            <a:ext cx="107303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u="sng" dirty="0">
                <a:solidFill>
                  <a:srgbClr val="002060"/>
                </a:solidFill>
              </a:rPr>
              <a:t>Title: Stem cell dilemmas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3921071" y="34528"/>
            <a:ext cx="6355043" cy="905881"/>
          </a:xfrm>
        </p:spPr>
        <p:txBody>
          <a:bodyPr/>
          <a:lstStyle/>
          <a:p>
            <a:fld id="{F7C8AF56-926D-41C2-AAB0-45B307A6309E}" type="datetime2">
              <a:rPr lang="en-US" sz="3500" u="sng" smtClean="0">
                <a:solidFill>
                  <a:srgbClr val="002060"/>
                </a:solidFill>
                <a:latin typeface="Comic Sans MS" panose="030F0702030302020204" pitchFamily="66" charset="0"/>
              </a:rPr>
              <a:t>Tuesday, October 6, 2020</a:t>
            </a:fld>
            <a:endParaRPr lang="en-US" sz="3500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2" descr="Image result for weasley family"/>
          <p:cNvSpPr>
            <a:spLocks noChangeAspect="1" noChangeArrowheads="1"/>
          </p:cNvSpPr>
          <p:nvPr/>
        </p:nvSpPr>
        <p:spPr bwMode="auto">
          <a:xfrm>
            <a:off x="155575" y="-1279525"/>
            <a:ext cx="46005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89" r="16231"/>
          <a:stretch/>
        </p:blipFill>
        <p:spPr>
          <a:xfrm>
            <a:off x="5805583" y="1725239"/>
            <a:ext cx="6063891" cy="489915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18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48559"/>
          <a:stretch/>
        </p:blipFill>
        <p:spPr>
          <a:xfrm>
            <a:off x="367815" y="0"/>
            <a:ext cx="3525760" cy="5980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91664" y="0"/>
            <a:ext cx="7532186" cy="1846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/>
              <a:t>Re-arrange the steps involved in therapeutic cloning. 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</a:rPr>
              <a:t>USE THE NUMBERS ONLY</a:t>
            </a:r>
          </a:p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(Hint: Use the image for guidance)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86411" y="2036338"/>
            <a:ext cx="7537439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Nucleus taken out of a human egg cell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Stem cells treated to develop into required cell types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Egg cell stimulated to develop into an embryo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Stem cells taken from the embryo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Nucleus from a patient's cell put into the egg cell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Stem cells grown in a container of warm nutrients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Egg cell stimulated to develop into an embryo </a:t>
            </a:r>
          </a:p>
        </p:txBody>
      </p:sp>
      <p:pic>
        <p:nvPicPr>
          <p:cNvPr id="13" name="MS90038826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726999" y="6285828"/>
            <a:ext cx="144016" cy="144016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35069" y="6245285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35069" y="6245285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911771" y="5873872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8576" y="617317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 </a:t>
            </a:r>
            <a:r>
              <a:rPr lang="en-GB" dirty="0" err="1"/>
              <a:t>mins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9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0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1208" y="340156"/>
            <a:ext cx="5578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u="sng" dirty="0"/>
              <a:t>Therapeutic cloning-process</a:t>
            </a:r>
            <a:endParaRPr lang="en-US" sz="32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4806" y="1165986"/>
            <a:ext cx="313157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dirty="0"/>
              <a:t>1, 5, 7, 4, 6, 2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6450" y="1991816"/>
            <a:ext cx="9688582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Nucleus taken out of a human egg cell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Nucleus from a patient's cell put into the egg cell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Egg cell stimulated to develop into an embryo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Stem cells taken from the embryo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Stem cells grown in a container of warm nutrients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Stem cells treated to develop into required cell types</a:t>
            </a:r>
          </a:p>
        </p:txBody>
      </p:sp>
    </p:spTree>
    <p:extLst>
      <p:ext uri="{BB962C8B-B14F-4D97-AF65-F5344CB8AC3E}">
        <p14:creationId xmlns:p14="http://schemas.microsoft.com/office/powerpoint/2010/main" val="9657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1393" y="205733"/>
            <a:ext cx="4541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u="sng" dirty="0"/>
              <a:t>Stem cell research-UK</a:t>
            </a:r>
            <a:endParaRPr lang="en-US" sz="32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8596" y="974205"/>
            <a:ext cx="8318239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</a:rPr>
              <a:t>Stem cell research is being carried out into potential therapies to treat:</a:t>
            </a:r>
          </a:p>
          <a:p>
            <a:endParaRPr lang="en-US" sz="2800" b="0" cap="none" spc="0" dirty="0">
              <a:ln w="0"/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</a:rPr>
              <a:t>Spinal cord injuries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</a:rPr>
              <a:t>Diabetes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</a:rPr>
              <a:t>Heart after damage in a heart attack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</a:rPr>
              <a:t>Eyesight </a:t>
            </a:r>
            <a:r>
              <a:rPr lang="en-US" sz="2800" dirty="0">
                <a:ln w="0"/>
              </a:rPr>
              <a:t>in the blind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</a:rPr>
              <a:t>Damaged bone and cartilage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33" y="3721450"/>
            <a:ext cx="7219950" cy="35528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4132" y="313455"/>
            <a:ext cx="269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http://www.ukscf.org/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4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8477" y="273217"/>
            <a:ext cx="8470491" cy="278537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5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Classroom scientist </a:t>
            </a:r>
          </a:p>
          <a:p>
            <a:pPr algn="ctr"/>
            <a:endParaRPr lang="en-GB" sz="35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5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Convince your group as to whether or not stem cell research should go ahead in 1 minute.</a:t>
            </a:r>
            <a:endParaRPr lang="en-GB" sz="3500" b="1" dirty="0">
              <a:latin typeface="+mj-lt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414521" y="491295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/>
          <p:cNvSpPr/>
          <p:nvPr/>
        </p:nvSpPr>
        <p:spPr>
          <a:xfrm flipV="1">
            <a:off x="4414521" y="3328781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Pentagon 4"/>
          <p:cNvSpPr/>
          <p:nvPr/>
        </p:nvSpPr>
        <p:spPr>
          <a:xfrm rot="16200000">
            <a:off x="4738557" y="5651039"/>
            <a:ext cx="1584176" cy="108012"/>
          </a:xfrm>
          <a:prstGeom prst="homePlate">
            <a:avLst/>
          </a:prstGeom>
          <a:solidFill>
            <a:srgbClr val="FFC0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llate 5"/>
          <p:cNvSpPr/>
          <p:nvPr/>
        </p:nvSpPr>
        <p:spPr>
          <a:xfrm>
            <a:off x="4360515" y="3292777"/>
            <a:ext cx="2340260" cy="3204356"/>
          </a:xfrm>
          <a:prstGeom prst="flowChartCollate">
            <a:avLst/>
          </a:prstGeom>
          <a:solidFill>
            <a:srgbClr val="FFC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5883" y="3508801"/>
            <a:ext cx="10695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 minute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95645" y="5669041"/>
            <a:ext cx="1270000" cy="8239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130" y="1556868"/>
            <a:ext cx="2429214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233" y="1605165"/>
            <a:ext cx="9619254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500" b="1" dirty="0">
                <a:solidFill>
                  <a:schemeClr val="tx1"/>
                </a:solidFill>
                <a:latin typeface="Comic Sans MS" panose="030F0702030302020204" pitchFamily="66" charset="0"/>
              </a:rPr>
              <a:t>Learning outcomes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Evaluate the use of stem cells in medicine.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Describe what therapeutic cloning can be used for.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List some arguments for and against the use of stem cells.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1034233" y="426533"/>
            <a:ext cx="8341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4000" b="1" u="sng" dirty="0">
                <a:solidFill>
                  <a:prstClr val="black"/>
                </a:solidFill>
                <a:latin typeface="Calibri"/>
              </a:rPr>
              <a:t>B2.4 Stem cell dilemmas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8126361" y="162564"/>
            <a:ext cx="3583858" cy="247739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8488C4">
                  <a:alpha val="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t"/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latin typeface="+mj-lt"/>
                <a:cs typeface="Arial" charset="0"/>
              </a:rPr>
              <a:t>Keywords: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  <a:cs typeface="Arial" charset="0"/>
              </a:rPr>
              <a:t>Embryonic stem cell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  <a:cs typeface="Arial" charset="0"/>
              </a:rPr>
              <a:t>Therapeutic cloning.</a:t>
            </a:r>
          </a:p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  <a:cs typeface="Arial" charset="0"/>
              </a:rPr>
              <a:t>Immunosuppressant's</a:t>
            </a:r>
          </a:p>
          <a:p>
            <a:pPr>
              <a:spcBef>
                <a:spcPct val="50000"/>
              </a:spcBef>
              <a:defRPr/>
            </a:pPr>
            <a:endParaRPr lang="en-GB" sz="24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0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134" t="14868" r="27612" b="76447"/>
          <a:stretch/>
        </p:blipFill>
        <p:spPr>
          <a:xfrm>
            <a:off x="1452966" y="1214515"/>
            <a:ext cx="9488385" cy="10236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7564" y="301570"/>
            <a:ext cx="4244407" cy="528033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500" b="1" dirty="0">
                <a:solidFill>
                  <a:schemeClr val="tx1"/>
                </a:solidFill>
                <a:latin typeface="Comic Sans MS" panose="030F0702030302020204" pitchFamily="66" charset="0"/>
              </a:rPr>
              <a:t>Link to specification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017" t="37474" r="14219" b="28931"/>
          <a:stretch/>
        </p:blipFill>
        <p:spPr>
          <a:xfrm>
            <a:off x="1452966" y="2238139"/>
            <a:ext cx="9429389" cy="26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703" y="780857"/>
            <a:ext cx="11105535" cy="3293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Research has been carried out into the use of embryonic stem cells to repair damaged tissues in adults.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AutoNum type="alphaLcParenBoth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State </a:t>
            </a: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two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 properties of stem cells. [2 marks]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(b)Following an investigation it was discovered that injections of embryonic stem cells improved the function of hearts damaged by heart attacks.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Suggest how stem cells helped to repair the damaged heart muscle. [2 marks]</a:t>
            </a: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200" y="4261204"/>
            <a:ext cx="11082038" cy="1846659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600" b="1" kern="0" dirty="0">
                <a:latin typeface="Calibri"/>
              </a:rPr>
              <a:t>DEEPER THINKING:</a:t>
            </a:r>
          </a:p>
          <a:p>
            <a:r>
              <a:rPr lang="en-GB" sz="2200" dirty="0"/>
              <a:t>Research has been carried out into the use of embryonic stem cells to repair damaged tissues in adults.</a:t>
            </a:r>
          </a:p>
          <a:p>
            <a:r>
              <a:rPr lang="en-GB" sz="2200" dirty="0"/>
              <a:t>	Describe two ethical issues in using stem cells to treat damaged tissues in humans. [2 marks]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2066" y="70499"/>
            <a:ext cx="40866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SILENT STARTER</a:t>
            </a:r>
          </a:p>
        </p:txBody>
      </p:sp>
      <p:pic>
        <p:nvPicPr>
          <p:cNvPr id="5" name="MS90038826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269800" y="6446044"/>
            <a:ext cx="144016" cy="14401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77870" y="6405501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77870" y="6405501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454572" y="6034088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1377" y="633338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 </a:t>
            </a:r>
            <a:r>
              <a:rPr lang="en-GB" dirty="0" err="1"/>
              <a:t>mins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2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4200" y="340190"/>
            <a:ext cx="11105535" cy="40934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Research has been carried out into the use of embryonic stem cells to repair damaged tissues in adults.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AutoNum type="alphaLcParenBoth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State </a:t>
            </a:r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</a:rPr>
              <a:t>two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 properties of stem cells. [2 marks]</a:t>
            </a: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(b)Following an investigation it was discovered that injections of embryonic stem cells improved the function of hearts damaged by heart attacks.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Suggest how stem cells helped to repair the damaged heart muscle. [2 marks]</a:t>
            </a: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200" y="4621610"/>
            <a:ext cx="4899465" cy="203132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b="1" kern="0" dirty="0">
                <a:latin typeface="Calibri"/>
              </a:rPr>
              <a:t>DEEPER THINKING:</a:t>
            </a:r>
          </a:p>
          <a:p>
            <a:r>
              <a:rPr lang="en-GB" dirty="0"/>
              <a:t>Research has been carried out into the use of embryonic stem cells to repair damaged tissues in adults.</a:t>
            </a:r>
          </a:p>
          <a:p>
            <a:r>
              <a:rPr lang="en-GB" dirty="0"/>
              <a:t>	Describe two ethical issues in using stem cells to treat damaged tissues in humans. [2 marks]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4335" y="1205838"/>
            <a:ext cx="898176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not specialised / undifferentiated;</a:t>
            </a:r>
            <a:r>
              <a:rPr lang="en-GB" b="1" dirty="0"/>
              <a:t> </a:t>
            </a:r>
            <a:r>
              <a:rPr lang="en-GB" dirty="0"/>
              <a:t>able to keep dividing [1]</a:t>
            </a:r>
          </a:p>
          <a:p>
            <a:r>
              <a:rPr lang="en-GB" dirty="0" err="1"/>
              <a:t>arge</a:t>
            </a:r>
            <a:r>
              <a:rPr lang="en-GB" dirty="0"/>
              <a:t> nuclear / cytoplasmic ratio; can develop into specialised cells [1]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04335" y="3240490"/>
            <a:ext cx="7344697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develop into heart / cardiac muscle cells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replace damaged cells;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stem cells differentiate; divide / multiply; by mitosis;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heart muscle cells don’t normally divide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11760" y="4783841"/>
            <a:ext cx="4313905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give false hope 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transmit infection;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fate of embryo / blastocyst;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religious / cultural reasons;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may cause an immune response in patient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72603" y="3334619"/>
            <a:ext cx="2083401" cy="10989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Self-assess 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Score __/4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072604" y="5111504"/>
            <a:ext cx="2083401" cy="109899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Self-assess </a:t>
            </a:r>
          </a:p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Score __/2</a:t>
            </a:r>
          </a:p>
        </p:txBody>
      </p:sp>
    </p:spTree>
    <p:extLst>
      <p:ext uri="{BB962C8B-B14F-4D97-AF65-F5344CB8AC3E}">
        <p14:creationId xmlns:p14="http://schemas.microsoft.com/office/powerpoint/2010/main" val="21496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66940"/>
              </p:ext>
            </p:extLst>
          </p:nvPr>
        </p:nvGraphicFramePr>
        <p:xfrm>
          <a:off x="1519075" y="346412"/>
          <a:ext cx="5224694" cy="51104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12357">
                  <a:extLst>
                    <a:ext uri="{9D8B030D-6E8A-4147-A177-3AD203B41FA5}">
                      <a16:colId xmlns:a16="http://schemas.microsoft.com/office/drawing/2014/main" val="3226637851"/>
                    </a:ext>
                  </a:extLst>
                </a:gridCol>
                <a:gridCol w="2612337">
                  <a:extLst>
                    <a:ext uri="{9D8B030D-6E8A-4147-A177-3AD203B41FA5}">
                      <a16:colId xmlns:a16="http://schemas.microsoft.com/office/drawing/2014/main" val="1345472589"/>
                    </a:ext>
                  </a:extLst>
                </a:gridCol>
              </a:tblGrid>
              <a:tr h="933945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/>
                        <a:t>For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/>
                        <a:t>Against</a:t>
                      </a:r>
                      <a:endParaRPr lang="en-GB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482925"/>
                  </a:ext>
                </a:extLst>
              </a:tr>
              <a:tr h="835309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32903"/>
                  </a:ext>
                </a:extLst>
              </a:tr>
              <a:tr h="835309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483350"/>
                  </a:ext>
                </a:extLst>
              </a:tr>
              <a:tr h="835309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10956"/>
                  </a:ext>
                </a:extLst>
              </a:tr>
              <a:tr h="835309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149069"/>
                  </a:ext>
                </a:extLst>
              </a:tr>
              <a:tr h="835309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799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93193" y="139972"/>
            <a:ext cx="4771374" cy="42473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Task: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b="1" u="sng" dirty="0"/>
              <a:t>Subheading: Use of embryonic stem cells in medical research. </a:t>
            </a:r>
          </a:p>
          <a:p>
            <a:endParaRPr lang="en-GB" sz="2800" dirty="0"/>
          </a:p>
          <a:p>
            <a:pPr marL="457200" indent="-457200">
              <a:buAutoNum type="arabicParenR"/>
            </a:pPr>
            <a:r>
              <a:rPr lang="en-GB" sz="2800" dirty="0"/>
              <a:t>Complete the table. </a:t>
            </a:r>
          </a:p>
          <a:p>
            <a:pPr algn="ctr"/>
            <a:r>
              <a:rPr lang="en-GB" dirty="0"/>
              <a:t>(You may use previous lesson notes)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921840" y="3628865"/>
            <a:ext cx="254441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Page 30-32</a:t>
            </a:r>
          </a:p>
        </p:txBody>
      </p:sp>
      <p:pic>
        <p:nvPicPr>
          <p:cNvPr id="8" name="MS900388269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19068" y="6446044"/>
            <a:ext cx="144016" cy="14401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27138" y="6405501"/>
            <a:ext cx="6659562" cy="25241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FF3300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527138" y="6405501"/>
            <a:ext cx="6659562" cy="2524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184790" y="6034088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9075" y="6374036"/>
            <a:ext cx="100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10mins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2084" y="4438484"/>
            <a:ext cx="4722483" cy="150810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GB" sz="2600" b="1" kern="0" dirty="0">
                <a:latin typeface="Calibri"/>
              </a:rPr>
              <a:t>DEEPER THINKING:</a:t>
            </a:r>
          </a:p>
          <a:p>
            <a:r>
              <a:rPr lang="en-GB" sz="2200" dirty="0"/>
              <a:t>Scientists are now also looking into therapeutic cloning. </a:t>
            </a:r>
          </a:p>
          <a:p>
            <a:r>
              <a:rPr lang="en-GB" sz="2200" dirty="0"/>
              <a:t>Describe therapeutic cloning.</a:t>
            </a:r>
          </a:p>
        </p:txBody>
      </p:sp>
    </p:spTree>
    <p:extLst>
      <p:ext uri="{BB962C8B-B14F-4D97-AF65-F5344CB8AC3E}">
        <p14:creationId xmlns:p14="http://schemas.microsoft.com/office/powerpoint/2010/main" val="35972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89494"/>
              </p:ext>
            </p:extLst>
          </p:nvPr>
        </p:nvGraphicFramePr>
        <p:xfrm>
          <a:off x="1150375" y="742403"/>
          <a:ext cx="10397612" cy="49073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198824">
                  <a:extLst>
                    <a:ext uri="{9D8B030D-6E8A-4147-A177-3AD203B41FA5}">
                      <a16:colId xmlns:a16="http://schemas.microsoft.com/office/drawing/2014/main" val="3226637851"/>
                    </a:ext>
                  </a:extLst>
                </a:gridCol>
                <a:gridCol w="5198788">
                  <a:extLst>
                    <a:ext uri="{9D8B030D-6E8A-4147-A177-3AD203B41FA5}">
                      <a16:colId xmlns:a16="http://schemas.microsoft.com/office/drawing/2014/main" val="1345472589"/>
                    </a:ext>
                  </a:extLst>
                </a:gridCol>
              </a:tblGrid>
              <a:tr h="450003"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/>
                        <a:t>For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u="none" dirty="0"/>
                        <a:t>Against</a:t>
                      </a:r>
                      <a:endParaRPr lang="en-GB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482925"/>
                  </a:ext>
                </a:extLst>
              </a:tr>
              <a:tr h="1112531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32903"/>
                  </a:ext>
                </a:extLst>
              </a:tr>
              <a:tr h="1112531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483350"/>
                  </a:ext>
                </a:extLst>
              </a:tr>
              <a:tr h="1112531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10956"/>
                  </a:ext>
                </a:extLst>
              </a:tr>
              <a:tr h="1112531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14906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95760" y="1281127"/>
            <a:ext cx="4896465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potential to cure many currently untreatable diseases/ injuries e.g. diabetes/paralysis, macular degeneration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7355" y="2585165"/>
            <a:ext cx="489646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grow new organs for transplant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7355" y="3688420"/>
            <a:ext cx="489646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prevent organ rejection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7355" y="51711"/>
            <a:ext cx="95991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u="sng" dirty="0"/>
              <a:t>Use of embryonic stem cells in medical research. </a:t>
            </a:r>
            <a:endParaRPr lang="en-GB" sz="3000" dirty="0"/>
          </a:p>
        </p:txBody>
      </p:sp>
      <p:sp>
        <p:nvSpPr>
          <p:cNvPr id="10" name="Rectangle 9"/>
          <p:cNvSpPr/>
          <p:nvPr/>
        </p:nvSpPr>
        <p:spPr>
          <a:xfrm>
            <a:off x="6349181" y="1281127"/>
            <a:ext cx="489646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use of human embryos problematic for some (ethics)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69205" y="2188911"/>
            <a:ext cx="489646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risk of side effects (e.g., cancer, viral infection)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9180" y="3069255"/>
            <a:ext cx="489646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patients may need immunosuppressant drugs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37671" y="4087769"/>
            <a:ext cx="489646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development of treatments slow and expensive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49179" y="5100422"/>
            <a:ext cx="4896465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difficult to control stem cells.</a:t>
            </a:r>
          </a:p>
        </p:txBody>
      </p:sp>
    </p:spTree>
    <p:extLst>
      <p:ext uri="{BB962C8B-B14F-4D97-AF65-F5344CB8AC3E}">
        <p14:creationId xmlns:p14="http://schemas.microsoft.com/office/powerpoint/2010/main" val="42815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4146" y="180464"/>
            <a:ext cx="65181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u="sng" dirty="0"/>
              <a:t>The future of stem cell research</a:t>
            </a:r>
            <a:endParaRPr lang="en-US" sz="32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1955" y="1077444"/>
            <a:ext cx="10604238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</a:rPr>
              <a:t>Scientists have found embryonic stem cells in;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</a:rPr>
              <a:t>the umbilical cord blood of newborns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</a:rPr>
              <a:t>Amniotic fluid that surrounds the fetus</a:t>
            </a:r>
          </a:p>
          <a:p>
            <a:endParaRPr lang="en-US" sz="2800" dirty="0">
              <a:ln w="0"/>
            </a:endParaRPr>
          </a:p>
          <a:p>
            <a:r>
              <a:rPr lang="en-US" sz="2800" dirty="0">
                <a:ln w="0"/>
              </a:rPr>
              <a:t>Scientists also found ways of using adult stems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</a:rPr>
              <a:t>Currently only develop into a limited range of cell types.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</a:rPr>
              <a:t>Successfully treated some heart diseases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</a:rPr>
              <a:t>grow organs e.g. trachea.  </a:t>
            </a:r>
          </a:p>
          <a:p>
            <a:endParaRPr lang="en-US" sz="2800" b="0" cap="none" spc="0" dirty="0">
              <a:ln w="0"/>
              <a:solidFill>
                <a:schemeClr val="tx1"/>
              </a:solidFill>
            </a:endParaRPr>
          </a:p>
          <a:p>
            <a:r>
              <a:rPr lang="en-US" sz="2800" dirty="0">
                <a:ln w="0"/>
              </a:rPr>
              <a:t>Both the above overcome ethical issues with using spare embryos</a:t>
            </a:r>
          </a:p>
          <a:p>
            <a:endParaRPr lang="en-US" sz="2800" b="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95" y="1018451"/>
            <a:ext cx="7788108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n w="0"/>
              </a:rPr>
              <a:t>If you were to receive medical treatment with cells grown from stem cells, your body’s immune system would recognise the cells as foreign, and they would be rejected and die.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n w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n w="0"/>
              </a:rPr>
              <a:t>But this would not happen if you received cells with the same genes as you.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n w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n w="0"/>
              </a:rPr>
              <a:t>This could be done by cloning one of your cells to produce an embryo, then taking stem cells from this.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n w="0"/>
            </a:endParaRPr>
          </a:p>
          <a:p>
            <a:r>
              <a:rPr lang="en-GB" sz="2200" dirty="0">
                <a:ln w="0"/>
              </a:rPr>
              <a:t>This is called therapeutic cloning. </a:t>
            </a:r>
          </a:p>
          <a:p>
            <a:endParaRPr lang="en-GB" sz="2500" b="1" cap="none" spc="0" dirty="0">
              <a:ln w="0"/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b="1" dirty="0">
                <a:ln w="0"/>
                <a:solidFill>
                  <a:srgbClr val="FF0000"/>
                </a:solidFill>
              </a:rPr>
              <a:t>Therapeutic cloning-Using cells from an adult to produce a cloned early embryo of themselves.</a:t>
            </a:r>
            <a:endParaRPr lang="en-US" sz="2500" b="1" cap="none" spc="0" dirty="0">
              <a:ln w="0"/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711" y="242320"/>
            <a:ext cx="39372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u="sng" dirty="0"/>
              <a:t>Therapeutic cloning</a:t>
            </a:r>
            <a:endParaRPr lang="en-US" sz="32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35" y="1121690"/>
            <a:ext cx="3322036" cy="2432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60" y="3865384"/>
            <a:ext cx="3965185" cy="22284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79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B2F36"/>
      </a:dk2>
      <a:lt2>
        <a:srgbClr val="F3F3F2"/>
      </a:lt2>
      <a:accent1>
        <a:srgbClr val="A38D51"/>
      </a:accent1>
      <a:accent2>
        <a:srgbClr val="5A3D40"/>
      </a:accent2>
      <a:accent3>
        <a:srgbClr val="5D988C"/>
      </a:accent3>
      <a:accent4>
        <a:srgbClr val="A85752"/>
      </a:accent4>
      <a:accent5>
        <a:srgbClr val="809A67"/>
      </a:accent5>
      <a:accent6>
        <a:srgbClr val="67645A"/>
      </a:accent6>
      <a:hlink>
        <a:srgbClr val="5D988C"/>
      </a:hlink>
      <a:folHlink>
        <a:srgbClr val="846794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1506</TotalTime>
  <Words>924</Words>
  <Application>Microsoft Office PowerPoint</Application>
  <PresentationFormat>Widescreen</PresentationFormat>
  <Paragraphs>138</Paragraphs>
  <Slides>13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Gill Sans MT</vt:lpstr>
      <vt:lpstr>Times New Roman</vt:lpstr>
      <vt:lpstr>Wingdings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Jumela Begum</dc:creator>
  <cp:lastModifiedBy>A Rumbles</cp:lastModifiedBy>
  <cp:revision>649</cp:revision>
  <dcterms:created xsi:type="dcterms:W3CDTF">2017-04-29T20:50:53Z</dcterms:created>
  <dcterms:modified xsi:type="dcterms:W3CDTF">2020-10-06T18:18:28Z</dcterms:modified>
</cp:coreProperties>
</file>