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media/audio1.wav" ContentType="audio/wav"/>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1"/>
  </p:notesMasterIdLst>
  <p:sldIdLst>
    <p:sldId id="258" r:id="rId2"/>
    <p:sldId id="288" r:id="rId3"/>
    <p:sldId id="307" r:id="rId4"/>
    <p:sldId id="434" r:id="rId5"/>
    <p:sldId id="311" r:id="rId6"/>
    <p:sldId id="351" r:id="rId7"/>
    <p:sldId id="420" r:id="rId8"/>
    <p:sldId id="407" r:id="rId9"/>
    <p:sldId id="433" r:id="rId10"/>
    <p:sldId id="422" r:id="rId11"/>
    <p:sldId id="423" r:id="rId12"/>
    <p:sldId id="424" r:id="rId13"/>
    <p:sldId id="425" r:id="rId14"/>
    <p:sldId id="426" r:id="rId15"/>
    <p:sldId id="429" r:id="rId16"/>
    <p:sldId id="428" r:id="rId17"/>
    <p:sldId id="430" r:id="rId18"/>
    <p:sldId id="431" r:id="rId19"/>
    <p:sldId id="432"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3FF"/>
    <a:srgbClr val="E9D5BB"/>
    <a:srgbClr val="E5C12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9416" autoAdjust="0"/>
  </p:normalViewPr>
  <p:slideViewPr>
    <p:cSldViewPr snapToGrid="0">
      <p:cViewPr varScale="1">
        <p:scale>
          <a:sx n="60" d="100"/>
          <a:sy n="60" d="100"/>
        </p:scale>
        <p:origin x="1000" y="36"/>
      </p:cViewPr>
      <p:guideLst/>
    </p:cSldViewPr>
  </p:slideViewPr>
  <p:notesTextViewPr>
    <p:cViewPr>
      <p:scale>
        <a:sx n="1" d="1"/>
        <a:sy n="1" d="1"/>
      </p:scale>
      <p:origin x="0" y="0"/>
    </p:cViewPr>
  </p:notesTextViewPr>
  <p:sorterViewPr>
    <p:cViewPr>
      <p:scale>
        <a:sx n="100" d="100"/>
        <a:sy n="100" d="100"/>
      </p:scale>
      <p:origin x="0" y="-3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571C310-70B6-455E-B14A-06DC501AE5A7}" type="datetimeFigureOut">
              <a:rPr lang="en-GB" smtClean="0"/>
              <a:t>26/09/2020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31A393-D59D-4E50-819C-D8E25BFCD6B5}" type="slidenum">
              <a:rPr lang="en-GB" smtClean="0"/>
              <a:t>‹#›</a:t>
            </a:fld>
            <a:endParaRPr lang="en-GB"/>
          </a:p>
        </p:txBody>
      </p:sp>
    </p:spTree>
    <p:extLst>
      <p:ext uri="{BB962C8B-B14F-4D97-AF65-F5344CB8AC3E}">
        <p14:creationId xmlns:p14="http://schemas.microsoft.com/office/powerpoint/2010/main" val="302260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a:t>
            </a:fld>
            <a:endParaRPr lang="en-US"/>
          </a:p>
        </p:txBody>
      </p:sp>
    </p:spTree>
    <p:extLst>
      <p:ext uri="{BB962C8B-B14F-4D97-AF65-F5344CB8AC3E}">
        <p14:creationId xmlns:p14="http://schemas.microsoft.com/office/powerpoint/2010/main" val="159610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NEED TO READ THROUGH THIS TEACHER</a:t>
            </a:r>
            <a:r>
              <a:rPr lang="en-GB" baseline="0" dirty="0"/>
              <a:t> </a:t>
            </a:r>
            <a:r>
              <a:rPr lang="en-GB" dirty="0"/>
              <a:t>REFERENCE ONLY</a:t>
            </a:r>
          </a:p>
        </p:txBody>
      </p:sp>
      <p:sp>
        <p:nvSpPr>
          <p:cNvPr id="4" name="Slide Number Placeholder 3"/>
          <p:cNvSpPr>
            <a:spLocks noGrp="1"/>
          </p:cNvSpPr>
          <p:nvPr>
            <p:ph type="sldNum" sz="quarter" idx="10"/>
          </p:nvPr>
        </p:nvSpPr>
        <p:spPr/>
        <p:txBody>
          <a:bodyPr/>
          <a:lstStyle/>
          <a:p>
            <a:fld id="{8131A393-D59D-4E50-819C-D8E25BFCD6B5}" type="slidenum">
              <a:rPr lang="en-GB" smtClean="0"/>
              <a:t>3</a:t>
            </a:fld>
            <a:endParaRPr lang="en-GB"/>
          </a:p>
        </p:txBody>
      </p:sp>
    </p:spTree>
    <p:extLst>
      <p:ext uri="{BB962C8B-B14F-4D97-AF65-F5344CB8AC3E}">
        <p14:creationId xmlns:p14="http://schemas.microsoft.com/office/powerpoint/2010/main" val="16188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https://youtu.be/cEB8656TCIE </a:t>
            </a:r>
          </a:p>
          <a:p>
            <a:endParaRPr lang="en-GB" dirty="0"/>
          </a:p>
        </p:txBody>
      </p:sp>
      <p:sp>
        <p:nvSpPr>
          <p:cNvPr id="4" name="Slide Number Placeholder 3"/>
          <p:cNvSpPr>
            <a:spLocks noGrp="1"/>
          </p:cNvSpPr>
          <p:nvPr>
            <p:ph type="sldNum" sz="quarter" idx="5"/>
          </p:nvPr>
        </p:nvSpPr>
        <p:spPr/>
        <p:txBody>
          <a:bodyPr/>
          <a:lstStyle/>
          <a:p>
            <a:fld id="{8131A393-D59D-4E50-819C-D8E25BFCD6B5}" type="slidenum">
              <a:rPr lang="en-GB" smtClean="0"/>
              <a:t>4</a:t>
            </a:fld>
            <a:endParaRPr lang="en-GB"/>
          </a:p>
        </p:txBody>
      </p:sp>
    </p:spTree>
    <p:extLst>
      <p:ext uri="{BB962C8B-B14F-4D97-AF65-F5344CB8AC3E}">
        <p14:creationId xmlns:p14="http://schemas.microsoft.com/office/powerpoint/2010/main" val="263487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5</a:t>
            </a:fld>
            <a:endParaRPr lang="en-US"/>
          </a:p>
        </p:txBody>
      </p:sp>
    </p:spTree>
    <p:extLst>
      <p:ext uri="{BB962C8B-B14F-4D97-AF65-F5344CB8AC3E}">
        <p14:creationId xmlns:p14="http://schemas.microsoft.com/office/powerpoint/2010/main" val="385198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31A393-D59D-4E50-819C-D8E25BFCD6B5}" type="slidenum">
              <a:rPr lang="en-GB" smtClean="0"/>
              <a:t>12</a:t>
            </a:fld>
            <a:endParaRPr lang="en-GB"/>
          </a:p>
        </p:txBody>
      </p:sp>
    </p:spTree>
    <p:extLst>
      <p:ext uri="{BB962C8B-B14F-4D97-AF65-F5344CB8AC3E}">
        <p14:creationId xmlns:p14="http://schemas.microsoft.com/office/powerpoint/2010/main" val="34026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www.bbc.co.uk/news/health-11517680 </a:t>
            </a:r>
          </a:p>
        </p:txBody>
      </p:sp>
      <p:sp>
        <p:nvSpPr>
          <p:cNvPr id="4" name="Slide Number Placeholder 3"/>
          <p:cNvSpPr>
            <a:spLocks noGrp="1"/>
          </p:cNvSpPr>
          <p:nvPr>
            <p:ph type="sldNum" sz="quarter" idx="10"/>
          </p:nvPr>
        </p:nvSpPr>
        <p:spPr/>
        <p:txBody>
          <a:bodyPr/>
          <a:lstStyle/>
          <a:p>
            <a:fld id="{8131A393-D59D-4E50-819C-D8E25BFCD6B5}" type="slidenum">
              <a:rPr lang="en-GB" smtClean="0"/>
              <a:t>18</a:t>
            </a:fld>
            <a:endParaRPr lang="en-GB"/>
          </a:p>
        </p:txBody>
      </p:sp>
    </p:spTree>
    <p:extLst>
      <p:ext uri="{BB962C8B-B14F-4D97-AF65-F5344CB8AC3E}">
        <p14:creationId xmlns:p14="http://schemas.microsoft.com/office/powerpoint/2010/main" val="18561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9334D819-9F07-4261-B09B-9E467E5D9002}" type="datetimeFigureOut">
              <a:rPr lang="en-US" smtClean="0"/>
              <a:pPr/>
              <a:t>9/26/2020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221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1470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5537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9/26/2020</a:t>
            </a:fld>
            <a:endParaRPr lang="en-US" dirty="0"/>
          </a:p>
        </p:txBody>
      </p:sp>
      <p:sp>
        <p:nvSpPr>
          <p:cNvPr id="4" name="Footer Placeholder 3"/>
          <p:cNvSpPr>
            <a:spLocks noGrp="1"/>
          </p:cNvSpPr>
          <p:nvPr>
            <p:ph type="ftr" sz="quarter" idx="11"/>
          </p:nvPr>
        </p:nvSpPr>
        <p:spPr/>
        <p:txBody>
          <a:bodyPr/>
          <a:lstStyle/>
          <a:p>
            <a:r>
              <a:rPr lang="en-US" dirty="0"/>
              <a:t>J.BEGUM</a:t>
            </a:r>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9367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9/26/2020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279726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116617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598642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4" name="Footer Placeholder 3"/>
          <p:cNvSpPr>
            <a:spLocks noGrp="1"/>
          </p:cNvSpPr>
          <p:nvPr>
            <p:ph type="ftr" sz="quarter" idx="11"/>
          </p:nvPr>
        </p:nvSpPr>
        <p:spPr/>
        <p:txBody>
          <a:bodyPr/>
          <a:lstStyle/>
          <a:p>
            <a:r>
              <a:rPr lang="en-US"/>
              <a:t>J.BEGUM</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2459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439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9/26/2020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730351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9/26/2020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1811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9/26/2020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3258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54" r:id="rId12"/>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bbc.co.uk/news/health-1151768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EB8656TCI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4.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audio" Target="../media/audio1.wav"/><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25858"/>
            <a:ext cx="3232597" cy="523220"/>
          </a:xfrm>
          <a:prstGeom prst="rect">
            <a:avLst/>
          </a:prstGeom>
          <a:solidFill>
            <a:srgbClr val="FFFF00"/>
          </a:solidFill>
        </p:spPr>
        <p:txBody>
          <a:bodyPr wrap="square" rtlCol="0">
            <a:spAutoFit/>
          </a:bodyPr>
          <a:lstStyle/>
          <a:p>
            <a:r>
              <a:rPr lang="en-GB" sz="2800" b="1" dirty="0"/>
              <a:t>BIG QUESTION</a:t>
            </a:r>
          </a:p>
        </p:txBody>
      </p:sp>
      <p:sp>
        <p:nvSpPr>
          <p:cNvPr id="11" name="Rounded Rectangle 7"/>
          <p:cNvSpPr/>
          <p:nvPr/>
        </p:nvSpPr>
        <p:spPr>
          <a:xfrm>
            <a:off x="155575" y="1846290"/>
            <a:ext cx="5454811" cy="1989374"/>
          </a:xfrm>
          <a:prstGeom prst="round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3200" dirty="0"/>
              <a:t>Using the picture on the right; what can stem cells do?</a:t>
            </a:r>
          </a:p>
        </p:txBody>
      </p:sp>
      <p:sp>
        <p:nvSpPr>
          <p:cNvPr id="12" name="TextBox 11"/>
          <p:cNvSpPr txBox="1"/>
          <p:nvPr/>
        </p:nvSpPr>
        <p:spPr>
          <a:xfrm>
            <a:off x="155575" y="4241314"/>
            <a:ext cx="5454811" cy="1292662"/>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r>
              <a:rPr lang="en-GB" sz="2600" dirty="0"/>
              <a:t>Suggest why this is important for humans. </a:t>
            </a:r>
            <a:endParaRPr lang="en-GB" sz="2600" b="1" dirty="0"/>
          </a:p>
        </p:txBody>
      </p:sp>
      <p:sp>
        <p:nvSpPr>
          <p:cNvPr id="2" name="TextBox 1"/>
          <p:cNvSpPr txBox="1"/>
          <p:nvPr/>
        </p:nvSpPr>
        <p:spPr>
          <a:xfrm>
            <a:off x="573630" y="940409"/>
            <a:ext cx="10730305" cy="784830"/>
          </a:xfrm>
          <a:prstGeom prst="rect">
            <a:avLst/>
          </a:prstGeom>
          <a:noFill/>
        </p:spPr>
        <p:txBody>
          <a:bodyPr wrap="square" rtlCol="0">
            <a:spAutoFit/>
          </a:bodyPr>
          <a:lstStyle/>
          <a:p>
            <a:pPr algn="ctr"/>
            <a:r>
              <a:rPr lang="en-GB" sz="4500" u="sng" dirty="0">
                <a:solidFill>
                  <a:srgbClr val="002060"/>
                </a:solidFill>
              </a:rPr>
              <a:t>Title: Stem cells (introduction)</a:t>
            </a:r>
          </a:p>
        </p:txBody>
      </p:sp>
      <p:sp>
        <p:nvSpPr>
          <p:cNvPr id="7" name="Date Placeholder 1"/>
          <p:cNvSpPr>
            <a:spLocks noGrp="1"/>
          </p:cNvSpPr>
          <p:nvPr>
            <p:ph type="dt" sz="half" idx="10"/>
          </p:nvPr>
        </p:nvSpPr>
        <p:spPr>
          <a:xfrm>
            <a:off x="3921071" y="34528"/>
            <a:ext cx="6355043" cy="905881"/>
          </a:xfrm>
        </p:spPr>
        <p:txBody>
          <a:bodyPr/>
          <a:lstStyle/>
          <a:p>
            <a:fld id="{F7C8AF56-926D-41C2-AAB0-45B307A6309E}" type="datetime2">
              <a:rPr lang="en-US" sz="3500" u="sng" smtClean="0">
                <a:solidFill>
                  <a:srgbClr val="002060"/>
                </a:solidFill>
                <a:latin typeface="Comic Sans MS" panose="030F0702030302020204" pitchFamily="66" charset="0"/>
              </a:rPr>
              <a:t>Saturday, September 26, 2020</a:t>
            </a:fld>
            <a:endParaRPr lang="en-US" sz="3500" u="sng" dirty="0">
              <a:solidFill>
                <a:srgbClr val="002060"/>
              </a:solidFill>
              <a:latin typeface="Comic Sans MS" panose="030F0702030302020204" pitchFamily="66" charset="0"/>
            </a:endParaRPr>
          </a:p>
        </p:txBody>
      </p:sp>
      <p:sp>
        <p:nvSpPr>
          <p:cNvPr id="3" name="AutoShape 2" descr="Image result for weasley family"/>
          <p:cNvSpPr>
            <a:spLocks noChangeAspect="1" noChangeArrowheads="1"/>
          </p:cNvSpPr>
          <p:nvPr/>
        </p:nvSpPr>
        <p:spPr bwMode="auto">
          <a:xfrm>
            <a:off x="155575" y="-1279525"/>
            <a:ext cx="460057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4"/>
          <a:srcRect l="15754" t="33285" r="51784" b="14152"/>
          <a:stretch/>
        </p:blipFill>
        <p:spPr>
          <a:xfrm>
            <a:off x="5938782" y="1725239"/>
            <a:ext cx="5530689" cy="5035048"/>
          </a:xfrm>
          <a:prstGeom prst="rect">
            <a:avLst/>
          </a:prstGeom>
          <a:ln>
            <a:solidFill>
              <a:schemeClr val="tx1"/>
            </a:solidFill>
          </a:ln>
        </p:spPr>
      </p:pic>
    </p:spTree>
    <p:custDataLst>
      <p:tags r:id="rId1"/>
    </p:custDataLst>
    <p:extLst>
      <p:ext uri="{BB962C8B-B14F-4D97-AF65-F5344CB8AC3E}">
        <p14:creationId xmlns:p14="http://schemas.microsoft.com/office/powerpoint/2010/main" val="247518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9144" y="352979"/>
            <a:ext cx="2544412" cy="523220"/>
          </a:xfrm>
          <a:prstGeom prst="rect">
            <a:avLst/>
          </a:prstGeom>
          <a:solidFill>
            <a:srgbClr val="FFFF00"/>
          </a:solidFill>
        </p:spPr>
        <p:txBody>
          <a:bodyPr wrap="square" rtlCol="0">
            <a:spAutoFit/>
          </a:bodyPr>
          <a:lstStyle/>
          <a:p>
            <a:r>
              <a:rPr lang="en-GB" sz="2800" b="1" dirty="0"/>
              <a:t>Page 30-31</a:t>
            </a:r>
          </a:p>
        </p:txBody>
      </p:sp>
      <p:pic>
        <p:nvPicPr>
          <p:cNvPr id="3" name="Picture 2"/>
          <p:cNvPicPr>
            <a:picLocks noChangeAspect="1"/>
          </p:cNvPicPr>
          <p:nvPr/>
        </p:nvPicPr>
        <p:blipFill rotWithShape="1">
          <a:blip r:embed="rId2"/>
          <a:srcRect l="17873" t="14980" r="17873" b="13393"/>
          <a:stretch/>
        </p:blipFill>
        <p:spPr>
          <a:xfrm>
            <a:off x="1320799" y="917071"/>
            <a:ext cx="8911772" cy="5585330"/>
          </a:xfrm>
          <a:prstGeom prst="rect">
            <a:avLst/>
          </a:prstGeom>
        </p:spPr>
      </p:pic>
      <p:sp>
        <p:nvSpPr>
          <p:cNvPr id="4" name="Rectangle 3"/>
          <p:cNvSpPr/>
          <p:nvPr/>
        </p:nvSpPr>
        <p:spPr>
          <a:xfrm>
            <a:off x="3033486" y="1611085"/>
            <a:ext cx="2452914" cy="1712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17771" y="1611086"/>
            <a:ext cx="2329543" cy="1582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335952" y="5586"/>
            <a:ext cx="4881465" cy="784830"/>
          </a:xfrm>
          <a:prstGeom prst="rect">
            <a:avLst/>
          </a:prstGeom>
          <a:noFill/>
        </p:spPr>
        <p:txBody>
          <a:bodyPr wrap="none" lIns="91440" tIns="45720" rIns="91440" bIns="45720">
            <a:spAutoFit/>
          </a:bodyPr>
          <a:lstStyle/>
          <a:p>
            <a:pPr algn="ctr"/>
            <a:r>
              <a:rPr lang="en-US" sz="4500" dirty="0">
                <a:ln w="0"/>
                <a:effectLst>
                  <a:outerShdw blurRad="38100" dist="19050" dir="2700000" algn="tl" rotWithShape="0">
                    <a:schemeClr val="dk1">
                      <a:alpha val="40000"/>
                    </a:schemeClr>
                  </a:outerShdw>
                </a:effectLst>
              </a:rPr>
              <a:t>Where do I look?</a:t>
            </a:r>
            <a:endParaRPr lang="en-US" sz="4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2928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9398861"/>
              </p:ext>
            </p:extLst>
          </p:nvPr>
        </p:nvGraphicFramePr>
        <p:xfrm>
          <a:off x="391886" y="145143"/>
          <a:ext cx="11263084" cy="5428345"/>
        </p:xfrm>
        <a:graphic>
          <a:graphicData uri="http://schemas.openxmlformats.org/drawingml/2006/table">
            <a:tbl>
              <a:tblPr firstRow="1" bandRow="1">
                <a:tableStyleId>{616DA210-FB5B-4158-B5E0-FEB733F419BA}</a:tableStyleId>
              </a:tblPr>
              <a:tblGrid>
                <a:gridCol w="1683657">
                  <a:extLst>
                    <a:ext uri="{9D8B030D-6E8A-4147-A177-3AD203B41FA5}">
                      <a16:colId xmlns:a16="http://schemas.microsoft.com/office/drawing/2014/main" val="3226637851"/>
                    </a:ext>
                  </a:extLst>
                </a:gridCol>
                <a:gridCol w="4253705">
                  <a:extLst>
                    <a:ext uri="{9D8B030D-6E8A-4147-A177-3AD203B41FA5}">
                      <a16:colId xmlns:a16="http://schemas.microsoft.com/office/drawing/2014/main" val="1345472589"/>
                    </a:ext>
                  </a:extLst>
                </a:gridCol>
                <a:gridCol w="2890735">
                  <a:extLst>
                    <a:ext uri="{9D8B030D-6E8A-4147-A177-3AD203B41FA5}">
                      <a16:colId xmlns:a16="http://schemas.microsoft.com/office/drawing/2014/main" val="837154419"/>
                    </a:ext>
                  </a:extLst>
                </a:gridCol>
                <a:gridCol w="2434987">
                  <a:extLst>
                    <a:ext uri="{9D8B030D-6E8A-4147-A177-3AD203B41FA5}">
                      <a16:colId xmlns:a16="http://schemas.microsoft.com/office/drawing/2014/main" val="594729526"/>
                    </a:ext>
                  </a:extLst>
                </a:gridCol>
              </a:tblGrid>
              <a:tr h="1534467">
                <a:tc>
                  <a:txBody>
                    <a:bodyPr/>
                    <a:lstStyle/>
                    <a:p>
                      <a:pPr algn="ctr"/>
                      <a:r>
                        <a:rPr lang="en-GB" sz="2400" u="sng" dirty="0"/>
                        <a:t>Type of </a:t>
                      </a:r>
                    </a:p>
                    <a:p>
                      <a:pPr algn="ctr"/>
                      <a:r>
                        <a:rPr lang="en-GB" sz="2400" u="sng" dirty="0"/>
                        <a:t>stem</a:t>
                      </a:r>
                      <a:r>
                        <a:rPr lang="en-GB" sz="2400" u="sng" baseline="0" dirty="0"/>
                        <a:t> cell</a:t>
                      </a:r>
                      <a:endParaRPr lang="en-GB" sz="2400" u="sng" dirty="0"/>
                    </a:p>
                  </a:txBody>
                  <a:tcPr>
                    <a:solidFill>
                      <a:schemeClr val="bg1"/>
                    </a:solidFill>
                  </a:tcPr>
                </a:tc>
                <a:tc>
                  <a:txBody>
                    <a:bodyPr/>
                    <a:lstStyle/>
                    <a:p>
                      <a:pPr algn="ctr"/>
                      <a:r>
                        <a:rPr lang="en-GB" dirty="0"/>
                        <a:t>Where</a:t>
                      </a:r>
                      <a:r>
                        <a:rPr lang="en-GB" baseline="0" dirty="0"/>
                        <a:t> is it found?</a:t>
                      </a:r>
                      <a:endParaRPr lang="en-GB" dirty="0"/>
                    </a:p>
                  </a:txBody>
                  <a:tcPr anchor="ctr">
                    <a:solidFill>
                      <a:schemeClr val="bg1"/>
                    </a:solidFill>
                  </a:tcPr>
                </a:tc>
                <a:tc>
                  <a:txBody>
                    <a:bodyPr/>
                    <a:lstStyle/>
                    <a:p>
                      <a:pPr algn="ctr"/>
                      <a:r>
                        <a:rPr lang="en-GB" dirty="0"/>
                        <a:t>Describe</a:t>
                      </a:r>
                      <a:r>
                        <a:rPr lang="en-GB" baseline="0" dirty="0"/>
                        <a:t> its function</a:t>
                      </a:r>
                      <a:endParaRPr lang="en-GB" dirty="0"/>
                    </a:p>
                  </a:txBody>
                  <a:tcPr anchor="ctr">
                    <a:solidFill>
                      <a:schemeClr val="bg1"/>
                    </a:solidFill>
                  </a:tcPr>
                </a:tc>
                <a:tc>
                  <a:txBody>
                    <a:bodyPr/>
                    <a:lstStyle/>
                    <a:p>
                      <a:pPr algn="ctr"/>
                      <a:r>
                        <a:rPr lang="en-GB" dirty="0"/>
                        <a:t>Can</a:t>
                      </a:r>
                      <a:r>
                        <a:rPr lang="en-GB" baseline="0" dirty="0"/>
                        <a:t> it be used to produce plant clones?</a:t>
                      </a:r>
                      <a:endParaRPr lang="en-GB" dirty="0"/>
                    </a:p>
                  </a:txBody>
                  <a:tcPr anchor="ctr">
                    <a:solidFill>
                      <a:schemeClr val="bg1"/>
                    </a:solidFill>
                  </a:tcPr>
                </a:tc>
                <a:extLst>
                  <a:ext uri="{0D108BD9-81ED-4DB2-BD59-A6C34878D82A}">
                    <a16:rowId xmlns:a16="http://schemas.microsoft.com/office/drawing/2014/main" val="3361482925"/>
                  </a:ext>
                </a:extLst>
              </a:tr>
              <a:tr h="1292393">
                <a:tc>
                  <a:txBody>
                    <a:bodyPr/>
                    <a:lstStyle/>
                    <a:p>
                      <a:pPr algn="ctr"/>
                      <a:r>
                        <a:rPr lang="en-GB" sz="2400" dirty="0"/>
                        <a:t>Embryonic</a:t>
                      </a:r>
                      <a:r>
                        <a:rPr lang="en-GB" sz="2400" baseline="0" dirty="0"/>
                        <a:t> stem cell</a:t>
                      </a:r>
                      <a:endParaRPr lang="en-GB" sz="2400"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967132903"/>
                  </a:ext>
                </a:extLst>
              </a:tr>
              <a:tr h="1309092">
                <a:tc>
                  <a:txBody>
                    <a:bodyPr/>
                    <a:lstStyle/>
                    <a:p>
                      <a:pPr algn="ctr"/>
                      <a:r>
                        <a:rPr lang="en-GB" sz="2400" dirty="0"/>
                        <a:t>Adult (somatic</a:t>
                      </a:r>
                      <a:r>
                        <a:rPr lang="en-GB" sz="2400" baseline="0" dirty="0"/>
                        <a:t>)</a:t>
                      </a:r>
                    </a:p>
                    <a:p>
                      <a:pPr algn="ctr"/>
                      <a:r>
                        <a:rPr lang="en-GB" sz="2400" baseline="0" dirty="0"/>
                        <a:t>stem cell</a:t>
                      </a:r>
                      <a:endParaRPr lang="en-GB" sz="2400"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310483350"/>
                  </a:ext>
                </a:extLst>
              </a:tr>
              <a:tr h="1292393">
                <a:tc>
                  <a:txBody>
                    <a:bodyPr/>
                    <a:lstStyle/>
                    <a:p>
                      <a:pPr algn="ctr"/>
                      <a:r>
                        <a:rPr lang="en-GB" sz="2400" dirty="0"/>
                        <a:t>Meristem tissue</a:t>
                      </a:r>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869510956"/>
                  </a:ext>
                </a:extLst>
              </a:tr>
            </a:tbl>
          </a:graphicData>
        </a:graphic>
      </p:graphicFrame>
      <p:sp>
        <p:nvSpPr>
          <p:cNvPr id="3" name="Rectangle 2"/>
          <p:cNvSpPr/>
          <p:nvPr/>
        </p:nvSpPr>
        <p:spPr>
          <a:xfrm>
            <a:off x="2163537" y="5668292"/>
            <a:ext cx="3280229" cy="109899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Green pen review</a:t>
            </a:r>
          </a:p>
          <a:p>
            <a:pPr algn="ctr"/>
            <a:r>
              <a:rPr lang="en-GB" sz="2400" dirty="0">
                <a:solidFill>
                  <a:sysClr val="windowText" lastClr="000000"/>
                </a:solidFill>
              </a:rPr>
              <a:t>Score ___/9</a:t>
            </a:r>
          </a:p>
          <a:p>
            <a:pPr algn="ctr"/>
            <a:r>
              <a:rPr lang="en-GB" sz="2400" dirty="0">
                <a:solidFill>
                  <a:sysClr val="windowText" lastClr="000000"/>
                </a:solidFill>
              </a:rPr>
              <a:t> marks</a:t>
            </a:r>
          </a:p>
        </p:txBody>
      </p:sp>
      <p:sp>
        <p:nvSpPr>
          <p:cNvPr id="4" name="Rectangle 3"/>
          <p:cNvSpPr/>
          <p:nvPr/>
        </p:nvSpPr>
        <p:spPr>
          <a:xfrm>
            <a:off x="2293259" y="1501748"/>
            <a:ext cx="3483428" cy="1107996"/>
          </a:xfrm>
          <a:prstGeom prst="rect">
            <a:avLst/>
          </a:prstGeom>
          <a:solidFill>
            <a:srgbClr val="FFFF00"/>
          </a:solidFill>
          <a:ln>
            <a:solidFill>
              <a:schemeClr val="tx1"/>
            </a:solidFill>
          </a:ln>
        </p:spPr>
        <p:txBody>
          <a:bodyPr wrap="square">
            <a:spAutoFit/>
          </a:bodyPr>
          <a:lstStyle/>
          <a:p>
            <a:pPr algn="ctr"/>
            <a:r>
              <a:rPr lang="en-GB" sz="2200" dirty="0"/>
              <a:t>Human embryos-inner cells in the hollow ball of cells.</a:t>
            </a:r>
          </a:p>
        </p:txBody>
      </p:sp>
      <p:sp>
        <p:nvSpPr>
          <p:cNvPr id="5" name="Rectangle 4"/>
          <p:cNvSpPr/>
          <p:nvPr/>
        </p:nvSpPr>
        <p:spPr>
          <a:xfrm>
            <a:off x="6340929" y="1594081"/>
            <a:ext cx="3526969" cy="1015663"/>
          </a:xfrm>
          <a:prstGeom prst="rect">
            <a:avLst/>
          </a:prstGeom>
          <a:solidFill>
            <a:srgbClr val="FFFF00"/>
          </a:solidFill>
          <a:ln>
            <a:solidFill>
              <a:schemeClr val="tx1"/>
            </a:solidFill>
          </a:ln>
        </p:spPr>
        <p:txBody>
          <a:bodyPr wrap="square">
            <a:spAutoFit/>
          </a:bodyPr>
          <a:lstStyle/>
          <a:p>
            <a:pPr algn="ctr"/>
            <a:r>
              <a:rPr lang="en-GB" sz="2000" dirty="0"/>
              <a:t>Can differentiate to form all of the specialised cells in the human body.</a:t>
            </a:r>
          </a:p>
        </p:txBody>
      </p:sp>
      <p:sp>
        <p:nvSpPr>
          <p:cNvPr id="6" name="Rectangle 5"/>
          <p:cNvSpPr/>
          <p:nvPr/>
        </p:nvSpPr>
        <p:spPr>
          <a:xfrm>
            <a:off x="10014855" y="1840302"/>
            <a:ext cx="1458685" cy="430887"/>
          </a:xfrm>
          <a:prstGeom prst="rect">
            <a:avLst/>
          </a:prstGeom>
          <a:solidFill>
            <a:srgbClr val="FFFF00"/>
          </a:solidFill>
          <a:ln>
            <a:solidFill>
              <a:schemeClr val="tx1"/>
            </a:solidFill>
          </a:ln>
        </p:spPr>
        <p:txBody>
          <a:bodyPr wrap="square">
            <a:spAutoFit/>
          </a:bodyPr>
          <a:lstStyle/>
          <a:p>
            <a:pPr algn="ctr"/>
            <a:r>
              <a:rPr lang="en-GB" sz="2200" dirty="0"/>
              <a:t>NO</a:t>
            </a:r>
          </a:p>
        </p:txBody>
      </p:sp>
      <p:sp>
        <p:nvSpPr>
          <p:cNvPr id="7" name="Rectangle 6"/>
          <p:cNvSpPr/>
          <p:nvPr/>
        </p:nvSpPr>
        <p:spPr>
          <a:xfrm>
            <a:off x="2061032" y="2704548"/>
            <a:ext cx="4107543" cy="2000548"/>
          </a:xfrm>
          <a:prstGeom prst="rect">
            <a:avLst/>
          </a:prstGeom>
          <a:solidFill>
            <a:srgbClr val="FFFF00"/>
          </a:solidFill>
          <a:ln>
            <a:solidFill>
              <a:schemeClr val="tx1"/>
            </a:solidFill>
          </a:ln>
        </p:spPr>
        <p:txBody>
          <a:bodyPr wrap="square">
            <a:spAutoFit/>
          </a:bodyPr>
          <a:lstStyle/>
          <a:p>
            <a:pPr algn="ctr"/>
            <a:r>
              <a:rPr lang="en-GB" sz="2200" dirty="0"/>
              <a:t>Found among differentiated cells in a tissue or organ</a:t>
            </a:r>
            <a:r>
              <a:rPr lang="en-GB" sz="2400" dirty="0"/>
              <a:t>. </a:t>
            </a:r>
          </a:p>
          <a:p>
            <a:pPr algn="ctr"/>
            <a:r>
              <a:rPr lang="en-GB" sz="2400" dirty="0"/>
              <a:t>e.g. </a:t>
            </a:r>
            <a:r>
              <a:rPr lang="en-GB" sz="2200" dirty="0"/>
              <a:t>Bone marrow</a:t>
            </a:r>
          </a:p>
          <a:p>
            <a:pPr algn="ctr"/>
            <a:r>
              <a:rPr lang="en-GB" dirty="0"/>
              <a:t>As well as; brain, blood, blood vessels, skeletal muscle, skin, teeth, heart, gut, liver.</a:t>
            </a:r>
          </a:p>
        </p:txBody>
      </p:sp>
      <p:sp>
        <p:nvSpPr>
          <p:cNvPr id="8" name="Rectangle 7"/>
          <p:cNvSpPr/>
          <p:nvPr/>
        </p:nvSpPr>
        <p:spPr>
          <a:xfrm>
            <a:off x="6340929" y="2689159"/>
            <a:ext cx="3586846" cy="2031325"/>
          </a:xfrm>
          <a:prstGeom prst="rect">
            <a:avLst/>
          </a:prstGeom>
          <a:solidFill>
            <a:srgbClr val="FFFF00"/>
          </a:solidFill>
          <a:ln>
            <a:solidFill>
              <a:schemeClr val="tx1"/>
            </a:solidFill>
          </a:ln>
        </p:spPr>
        <p:txBody>
          <a:bodyPr wrap="square">
            <a:spAutoFit/>
          </a:bodyPr>
          <a:lstStyle/>
          <a:p>
            <a:pPr algn="ctr"/>
            <a:r>
              <a:rPr lang="en-GB" dirty="0"/>
              <a:t>Can renew itself and can differentiate to form some or all of the major specialised cell types of the tissue or organ. e.g. Bone marrow can form all the specialised blood cells (</a:t>
            </a:r>
            <a:r>
              <a:rPr lang="en-GB" dirty="0" err="1"/>
              <a:t>rbc</a:t>
            </a:r>
            <a:r>
              <a:rPr lang="en-GB" dirty="0"/>
              <a:t>/</a:t>
            </a:r>
            <a:r>
              <a:rPr lang="en-GB" dirty="0" err="1"/>
              <a:t>wbc</a:t>
            </a:r>
            <a:r>
              <a:rPr lang="en-GB" dirty="0"/>
              <a:t>)</a:t>
            </a:r>
          </a:p>
        </p:txBody>
      </p:sp>
      <p:sp>
        <p:nvSpPr>
          <p:cNvPr id="9" name="Rectangle 8"/>
          <p:cNvSpPr/>
          <p:nvPr/>
        </p:nvSpPr>
        <p:spPr>
          <a:xfrm>
            <a:off x="10059310" y="3273934"/>
            <a:ext cx="1458685" cy="430887"/>
          </a:xfrm>
          <a:prstGeom prst="rect">
            <a:avLst/>
          </a:prstGeom>
          <a:solidFill>
            <a:srgbClr val="FFFF00"/>
          </a:solidFill>
          <a:ln>
            <a:solidFill>
              <a:schemeClr val="tx1"/>
            </a:solidFill>
          </a:ln>
        </p:spPr>
        <p:txBody>
          <a:bodyPr wrap="square">
            <a:spAutoFit/>
          </a:bodyPr>
          <a:lstStyle/>
          <a:p>
            <a:pPr algn="ctr"/>
            <a:r>
              <a:rPr lang="en-GB" sz="2200" dirty="0"/>
              <a:t>NO</a:t>
            </a:r>
          </a:p>
        </p:txBody>
      </p:sp>
      <p:sp>
        <p:nvSpPr>
          <p:cNvPr id="10" name="Rectangle 9"/>
          <p:cNvSpPr/>
          <p:nvPr/>
        </p:nvSpPr>
        <p:spPr>
          <a:xfrm>
            <a:off x="2061032" y="4857452"/>
            <a:ext cx="4107543" cy="369332"/>
          </a:xfrm>
          <a:prstGeom prst="rect">
            <a:avLst/>
          </a:prstGeom>
          <a:solidFill>
            <a:srgbClr val="FFFF00"/>
          </a:solidFill>
          <a:ln>
            <a:solidFill>
              <a:schemeClr val="tx1"/>
            </a:solidFill>
          </a:ln>
        </p:spPr>
        <p:txBody>
          <a:bodyPr wrap="square">
            <a:spAutoFit/>
          </a:bodyPr>
          <a:lstStyle/>
          <a:p>
            <a:pPr algn="ctr"/>
            <a:r>
              <a:rPr lang="en-GB" dirty="0"/>
              <a:t>Plant meristem-</a:t>
            </a:r>
          </a:p>
        </p:txBody>
      </p:sp>
      <p:sp>
        <p:nvSpPr>
          <p:cNvPr id="11" name="Rectangle 10"/>
          <p:cNvSpPr/>
          <p:nvPr/>
        </p:nvSpPr>
        <p:spPr>
          <a:xfrm>
            <a:off x="6413501" y="4852417"/>
            <a:ext cx="2875642" cy="1200329"/>
          </a:xfrm>
          <a:prstGeom prst="rect">
            <a:avLst/>
          </a:prstGeom>
          <a:solidFill>
            <a:srgbClr val="FFFF00"/>
          </a:solidFill>
          <a:ln>
            <a:solidFill>
              <a:schemeClr val="tx1"/>
            </a:solidFill>
          </a:ln>
        </p:spPr>
        <p:txBody>
          <a:bodyPr wrap="square">
            <a:spAutoFit/>
          </a:bodyPr>
          <a:lstStyle/>
          <a:p>
            <a:pPr algn="ctr"/>
            <a:r>
              <a:rPr lang="en-GB" dirty="0"/>
              <a:t>Can differentiate into any type of plant cell, throughout the life of the plant.</a:t>
            </a:r>
          </a:p>
        </p:txBody>
      </p:sp>
      <p:sp>
        <p:nvSpPr>
          <p:cNvPr id="13" name="Rectangle 12"/>
          <p:cNvSpPr/>
          <p:nvPr/>
        </p:nvSpPr>
        <p:spPr>
          <a:xfrm>
            <a:off x="10168167" y="4720484"/>
            <a:ext cx="1458685" cy="430887"/>
          </a:xfrm>
          <a:prstGeom prst="rect">
            <a:avLst/>
          </a:prstGeom>
          <a:solidFill>
            <a:srgbClr val="FFFF00"/>
          </a:solidFill>
          <a:ln>
            <a:solidFill>
              <a:schemeClr val="tx1"/>
            </a:solidFill>
          </a:ln>
        </p:spPr>
        <p:txBody>
          <a:bodyPr wrap="square">
            <a:spAutoFit/>
          </a:bodyPr>
          <a:lstStyle/>
          <a:p>
            <a:pPr algn="ctr"/>
            <a:r>
              <a:rPr lang="en-GB" sz="2200"/>
              <a:t>YES</a:t>
            </a:r>
            <a:endParaRPr lang="en-GB" sz="2200" dirty="0"/>
          </a:p>
        </p:txBody>
      </p:sp>
    </p:spTree>
    <p:extLst>
      <p:ext uri="{BB962C8B-B14F-4D97-AF65-F5344CB8AC3E}">
        <p14:creationId xmlns:p14="http://schemas.microsoft.com/office/powerpoint/2010/main" val="111094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98434" y="128450"/>
            <a:ext cx="8248652" cy="6598921"/>
          </a:xfrm>
          <a:prstGeom prst="rect">
            <a:avLst/>
          </a:prstGeom>
        </p:spPr>
      </p:pic>
    </p:spTree>
    <p:extLst>
      <p:ext uri="{BB962C8B-B14F-4D97-AF65-F5344CB8AC3E}">
        <p14:creationId xmlns:p14="http://schemas.microsoft.com/office/powerpoint/2010/main" val="186871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056" y="285569"/>
            <a:ext cx="6183087" cy="5447645"/>
          </a:xfrm>
          <a:prstGeom prst="rect">
            <a:avLst/>
          </a:prstGeom>
        </p:spPr>
        <p:txBody>
          <a:bodyPr wrap="square">
            <a:spAutoFit/>
          </a:bodyPr>
          <a:lstStyle/>
          <a:p>
            <a:r>
              <a:rPr lang="en-GB" sz="2800" dirty="0"/>
              <a:t>Stem cells from the meristem can be used to make clones-identical to parent plant. </a:t>
            </a:r>
          </a:p>
          <a:p>
            <a:endParaRPr lang="en-GB" sz="2800" u="sng" dirty="0"/>
          </a:p>
          <a:p>
            <a:r>
              <a:rPr lang="en-GB" sz="2800" u="sng" dirty="0"/>
              <a:t>Benefits of cloning plants</a:t>
            </a:r>
          </a:p>
          <a:p>
            <a:pPr marL="457200" indent="-457200">
              <a:buFont typeface="Arial" panose="020B0604020202020204" pitchFamily="34" charset="0"/>
              <a:buChar char="•"/>
            </a:pPr>
            <a:endParaRPr lang="en-GB" sz="2600" dirty="0"/>
          </a:p>
          <a:p>
            <a:pPr marL="457200" indent="-457200">
              <a:buFont typeface="Arial" panose="020B0604020202020204" pitchFamily="34" charset="0"/>
              <a:buChar char="•"/>
            </a:pPr>
            <a:r>
              <a:rPr lang="en-GB" sz="2600" dirty="0"/>
              <a:t>Very quick and economical </a:t>
            </a:r>
          </a:p>
          <a:p>
            <a:pPr marL="457200" indent="-457200">
              <a:buFont typeface="Arial" panose="020B0604020202020204" pitchFamily="34" charset="0"/>
              <a:buChar char="•"/>
            </a:pPr>
            <a:r>
              <a:rPr lang="en-GB" sz="2600" dirty="0"/>
              <a:t>Produce large numbers of rare plants which can save them from extinction</a:t>
            </a:r>
          </a:p>
          <a:p>
            <a:pPr marL="457200" indent="-457200">
              <a:buFont typeface="Arial" panose="020B0604020202020204" pitchFamily="34" charset="0"/>
              <a:buChar char="•"/>
            </a:pPr>
            <a:r>
              <a:rPr lang="en-GB" sz="2600" dirty="0"/>
              <a:t>Horticulture-fruits, vegetables, flowers</a:t>
            </a:r>
          </a:p>
          <a:p>
            <a:pPr marL="457200" indent="-457200">
              <a:buFont typeface="Arial" panose="020B0604020202020204" pitchFamily="34" charset="0"/>
              <a:buChar char="•"/>
            </a:pPr>
            <a:r>
              <a:rPr lang="en-GB" sz="2600" dirty="0"/>
              <a:t>Agriculture-large scale farming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514" y="108020"/>
            <a:ext cx="4136571" cy="25853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514" y="3021855"/>
            <a:ext cx="4060618" cy="3049524"/>
          </a:xfrm>
          <a:prstGeom prst="rect">
            <a:avLst/>
          </a:prstGeom>
        </p:spPr>
      </p:pic>
      <p:sp>
        <p:nvSpPr>
          <p:cNvPr id="5" name="TextBox 4"/>
          <p:cNvSpPr txBox="1"/>
          <p:nvPr/>
        </p:nvSpPr>
        <p:spPr>
          <a:xfrm>
            <a:off x="188686" y="5816923"/>
            <a:ext cx="7445828" cy="892552"/>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pPr defTabSz="914400">
              <a:defRPr/>
            </a:pPr>
            <a:r>
              <a:rPr lang="en-GB" sz="2600" b="1" kern="0" dirty="0">
                <a:latin typeface="Calibri"/>
              </a:rPr>
              <a:t>Suggest possible disadvantages of cloning plants</a:t>
            </a:r>
          </a:p>
        </p:txBody>
      </p:sp>
    </p:spTree>
    <p:extLst>
      <p:ext uri="{BB962C8B-B14F-4D97-AF65-F5344CB8AC3E}">
        <p14:creationId xmlns:p14="http://schemas.microsoft.com/office/powerpoint/2010/main" val="18168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anim calcmode="lin" valueType="num">
                                      <p:cBhvr>
                                        <p:cTn id="3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455" y="1274581"/>
            <a:ext cx="4136573" cy="4401205"/>
          </a:xfrm>
          <a:prstGeom prst="rect">
            <a:avLst/>
          </a:prstGeom>
        </p:spPr>
        <p:txBody>
          <a:bodyPr wrap="square">
            <a:spAutoFit/>
          </a:bodyPr>
          <a:lstStyle/>
          <a:p>
            <a:pPr algn="ctr"/>
            <a:r>
              <a:rPr lang="en-GB" sz="2800" dirty="0"/>
              <a:t>Plant clones-All the </a:t>
            </a:r>
            <a:r>
              <a:rPr lang="en-GB" sz="2800" i="1" dirty="0"/>
              <a:t>plants</a:t>
            </a:r>
            <a:r>
              <a:rPr lang="en-GB" sz="2800" dirty="0"/>
              <a:t> are genetically identical, the lack of genetic variation means that if the </a:t>
            </a:r>
            <a:r>
              <a:rPr lang="en-GB" sz="2800" i="1" dirty="0"/>
              <a:t>plants</a:t>
            </a:r>
            <a:r>
              <a:rPr lang="en-GB" sz="2800" dirty="0"/>
              <a:t> become exposed to disease or to changes in environmental conditions, all of them will be affected.</a:t>
            </a:r>
          </a:p>
        </p:txBody>
      </p:sp>
      <p:sp>
        <p:nvSpPr>
          <p:cNvPr id="3" name="TextBox 2"/>
          <p:cNvSpPr txBox="1"/>
          <p:nvPr/>
        </p:nvSpPr>
        <p:spPr>
          <a:xfrm>
            <a:off x="2191657" y="142467"/>
            <a:ext cx="7445828" cy="892552"/>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pPr defTabSz="914400">
              <a:defRPr/>
            </a:pPr>
            <a:r>
              <a:rPr lang="en-GB" sz="2600" b="1" kern="0" dirty="0">
                <a:latin typeface="Calibri"/>
              </a:rPr>
              <a:t>Suggest possible disadvantages of cloning plants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941" y="1274581"/>
            <a:ext cx="6408058" cy="4272039"/>
          </a:xfrm>
          <a:prstGeom prst="rect">
            <a:avLst/>
          </a:prstGeom>
        </p:spPr>
      </p:pic>
    </p:spTree>
    <p:extLst>
      <p:ext uri="{BB962C8B-B14F-4D97-AF65-F5344CB8AC3E}">
        <p14:creationId xmlns:p14="http://schemas.microsoft.com/office/powerpoint/2010/main" val="215631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905" y="180464"/>
            <a:ext cx="9544600" cy="584775"/>
          </a:xfrm>
          <a:prstGeom prst="rect">
            <a:avLst/>
          </a:prstGeom>
          <a:noFill/>
        </p:spPr>
        <p:txBody>
          <a:bodyPr wrap="none" lIns="91440" tIns="45720" rIns="91440" bIns="45720">
            <a:spAutoFit/>
          </a:bodyPr>
          <a:lstStyle/>
          <a:p>
            <a:pPr algn="ctr"/>
            <a:r>
              <a:rPr lang="en-GB" sz="3200" u="sng" dirty="0"/>
              <a:t>History of Human Embryonic Stem Cell Research</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341955" y="1077444"/>
            <a:ext cx="10604238" cy="2246769"/>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1998- </a:t>
            </a:r>
            <a:r>
              <a:rPr lang="en-US" sz="2800" b="0" cap="none" spc="0" dirty="0">
                <a:ln w="0"/>
                <a:solidFill>
                  <a:srgbClr val="FF0000"/>
                </a:solidFill>
                <a:effectLst>
                  <a:outerShdw blurRad="38100" dist="19050" dir="2700000" algn="tl" rotWithShape="0">
                    <a:schemeClr val="dk1">
                      <a:alpha val="40000"/>
                    </a:schemeClr>
                  </a:outerShdw>
                </a:effectLst>
              </a:rPr>
              <a:t>Scientific breakthrough </a:t>
            </a:r>
          </a:p>
          <a:p>
            <a:pPr algn="ctr"/>
            <a:r>
              <a:rPr lang="en-US" sz="2800" b="0" cap="none" spc="0" dirty="0">
                <a:ln w="0"/>
                <a:solidFill>
                  <a:schemeClr val="tx1"/>
                </a:solidFill>
                <a:effectLst>
                  <a:outerShdw blurRad="38100" dist="19050" dir="2700000" algn="tl" rotWithShape="0">
                    <a:schemeClr val="dk1">
                      <a:alpha val="40000"/>
                    </a:schemeClr>
                  </a:outerShdw>
                </a:effectLst>
              </a:rPr>
              <a:t>Thomson and Gearhart cultured embryonic stem cells</a:t>
            </a:r>
          </a:p>
          <a:p>
            <a:pPr algn="ctr"/>
            <a:endParaRPr lang="en-US" sz="2800" dirty="0">
              <a:ln w="0"/>
              <a:effectLst>
                <a:outerShdw blurRad="38100" dist="19050" dir="2700000" algn="tl" rotWithShape="0">
                  <a:schemeClr val="dk1">
                    <a:alpha val="40000"/>
                  </a:schemeClr>
                </a:outerShdw>
              </a:effectLst>
            </a:endParaRPr>
          </a:p>
          <a:p>
            <a:pPr algn="ctr"/>
            <a:r>
              <a:rPr lang="en-GB" sz="2800" dirty="0"/>
              <a:t>Culture-growing and maintaining living matter in a specially prepared nutrient medium under specific conditions.</a:t>
            </a:r>
            <a:r>
              <a:rPr lang="en-US" sz="2800" b="0" cap="none" spc="0" dirty="0">
                <a:ln w="0"/>
                <a:solidFill>
                  <a:schemeClr val="tx1"/>
                </a:solidFill>
                <a:effectLst>
                  <a:outerShdw blurRad="38100" dist="19050" dir="2700000" algn="tl" rotWithShape="0">
                    <a:schemeClr val="dk1">
                      <a:alpha val="40000"/>
                    </a:schemeClr>
                  </a:outerShdw>
                </a:effectLst>
              </a:rPr>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6039" b="35882"/>
          <a:stretch/>
        </p:blipFill>
        <p:spPr>
          <a:xfrm>
            <a:off x="1593009" y="3590251"/>
            <a:ext cx="9889224" cy="2827264"/>
          </a:xfrm>
          <a:prstGeom prst="rect">
            <a:avLst/>
          </a:prstGeom>
        </p:spPr>
      </p:pic>
    </p:spTree>
    <p:extLst>
      <p:ext uri="{BB962C8B-B14F-4D97-AF65-F5344CB8AC3E}">
        <p14:creationId xmlns:p14="http://schemas.microsoft.com/office/powerpoint/2010/main" val="32726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left)">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131730" y="162232"/>
            <a:ext cx="5840061" cy="630942"/>
          </a:xfrm>
          <a:prstGeom prst="rect">
            <a:avLst/>
          </a:prstGeom>
          <a:noFill/>
        </p:spPr>
        <p:txBody>
          <a:bodyPr wrap="none" lIns="91440" tIns="45720" rIns="91440" bIns="45720">
            <a:spAutoFit/>
          </a:bodyPr>
          <a:lstStyle/>
          <a:p>
            <a:pPr algn="ctr"/>
            <a:r>
              <a:rPr lang="en-US" sz="3500" b="0" cap="none" spc="0" dirty="0">
                <a:ln w="0"/>
                <a:solidFill>
                  <a:schemeClr val="tx1"/>
                </a:solidFill>
                <a:effectLst>
                  <a:outerShdw blurRad="38100" dist="19050" dir="2700000" algn="tl" rotWithShape="0">
                    <a:schemeClr val="dk1">
                      <a:alpha val="40000"/>
                    </a:schemeClr>
                  </a:outerShdw>
                </a:effectLst>
              </a:rPr>
              <a:t>Using </a:t>
            </a:r>
            <a:r>
              <a:rPr lang="en-US" sz="3500" b="0" u="sng" cap="none" spc="0" dirty="0">
                <a:ln w="0"/>
                <a:solidFill>
                  <a:schemeClr val="tx1"/>
                </a:solidFill>
                <a:effectLst>
                  <a:outerShdw blurRad="38100" dist="19050" dir="2700000" algn="tl" rotWithShape="0">
                    <a:schemeClr val="dk1">
                      <a:alpha val="40000"/>
                    </a:schemeClr>
                  </a:outerShdw>
                </a:effectLst>
              </a:rPr>
              <a:t>embryonic</a:t>
            </a:r>
            <a:r>
              <a:rPr lang="en-US" sz="3500" b="0" cap="none" spc="0" dirty="0">
                <a:ln w="0"/>
                <a:solidFill>
                  <a:schemeClr val="tx1"/>
                </a:solidFill>
                <a:effectLst>
                  <a:outerShdw blurRad="38100" dist="19050" dir="2700000" algn="tl" rotWithShape="0">
                    <a:schemeClr val="dk1">
                      <a:alpha val="40000"/>
                    </a:schemeClr>
                  </a:outerShdw>
                </a:effectLst>
              </a:rPr>
              <a:t> stem cells</a:t>
            </a:r>
          </a:p>
        </p:txBody>
      </p:sp>
      <p:sp>
        <p:nvSpPr>
          <p:cNvPr id="4" name="Rectangle 3"/>
          <p:cNvSpPr/>
          <p:nvPr/>
        </p:nvSpPr>
        <p:spPr>
          <a:xfrm>
            <a:off x="379716" y="1239116"/>
            <a:ext cx="11344087" cy="3970318"/>
          </a:xfrm>
          <a:prstGeom prst="rect">
            <a:avLst/>
          </a:prstGeom>
        </p:spPr>
        <p:txBody>
          <a:bodyPr wrap="square">
            <a:spAutoFit/>
          </a:bodyPr>
          <a:lstStyle/>
          <a:p>
            <a:r>
              <a:rPr lang="en-GB" sz="2800" dirty="0"/>
              <a:t>Spinal injuries </a:t>
            </a:r>
            <a:r>
              <a:rPr lang="en-GB" sz="2800" dirty="0">
                <a:sym typeface="Wingdings" panose="05000000000000000000" pitchFamily="2" charset="2"/>
              </a:rPr>
              <a:t> paralysis (spinal nerves cannot repair themselves)</a:t>
            </a:r>
          </a:p>
          <a:p>
            <a:endParaRPr lang="en-GB" sz="2800" dirty="0">
              <a:sym typeface="Wingdings" panose="05000000000000000000" pitchFamily="2" charset="2"/>
            </a:endParaRPr>
          </a:p>
          <a:p>
            <a:r>
              <a:rPr lang="en-GB" sz="2800" dirty="0">
                <a:sym typeface="Wingdings" panose="05000000000000000000" pitchFamily="2" charset="2"/>
              </a:rPr>
              <a:t>Type 1 diabetes  Cells in pancreas destroyed  no insulin   high blood sugar levels  inject insulin daily.</a:t>
            </a:r>
          </a:p>
          <a:p>
            <a:endParaRPr lang="en-GB" sz="2800" dirty="0">
              <a:sym typeface="Wingdings" panose="05000000000000000000" pitchFamily="2" charset="2"/>
            </a:endParaRPr>
          </a:p>
          <a:p>
            <a:r>
              <a:rPr lang="en-GB" sz="2800" dirty="0">
                <a:sym typeface="Wingdings" panose="05000000000000000000" pitchFamily="2" charset="2"/>
              </a:rPr>
              <a:t>Treatment with stem cells may be able to help conditions such as</a:t>
            </a:r>
          </a:p>
          <a:p>
            <a:r>
              <a:rPr lang="en-GB" sz="2800" dirty="0">
                <a:sym typeface="Wingdings" panose="05000000000000000000" pitchFamily="2" charset="2"/>
              </a:rPr>
              <a:t>diabetes and paralysis.</a:t>
            </a:r>
          </a:p>
          <a:p>
            <a:endParaRPr lang="en-GB" sz="2800" dirty="0">
              <a:sym typeface="Wingdings" panose="05000000000000000000" pitchFamily="2" charset="2"/>
            </a:endParaRPr>
          </a:p>
          <a:p>
            <a:endParaRPr lang="en-GB" sz="2800" dirty="0">
              <a:sym typeface="Wingdings" panose="05000000000000000000" pitchFamily="2" charset="2"/>
            </a:endParaRPr>
          </a:p>
        </p:txBody>
      </p:sp>
    </p:spTree>
    <p:extLst>
      <p:ext uri="{BB962C8B-B14F-4D97-AF65-F5344CB8AC3E}">
        <p14:creationId xmlns:p14="http://schemas.microsoft.com/office/powerpoint/2010/main" val="10383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1040" y="162232"/>
            <a:ext cx="7861447" cy="630942"/>
          </a:xfrm>
          <a:prstGeom prst="rect">
            <a:avLst/>
          </a:prstGeom>
          <a:noFill/>
        </p:spPr>
        <p:txBody>
          <a:bodyPr wrap="none" lIns="91440" tIns="45720" rIns="91440" bIns="45720">
            <a:spAutoFit/>
          </a:bodyPr>
          <a:lstStyle/>
          <a:p>
            <a:pPr algn="ctr"/>
            <a:r>
              <a:rPr lang="en-US" sz="3500" b="0" cap="none" spc="0" dirty="0">
                <a:ln w="0"/>
                <a:solidFill>
                  <a:schemeClr val="tx1"/>
                </a:solidFill>
                <a:effectLst>
                  <a:outerShdw blurRad="38100" dist="19050" dir="2700000" algn="tl" rotWithShape="0">
                    <a:schemeClr val="dk1">
                      <a:alpha val="40000"/>
                    </a:schemeClr>
                  </a:outerShdw>
                </a:effectLst>
              </a:rPr>
              <a:t>Using </a:t>
            </a:r>
            <a:r>
              <a:rPr lang="en-US" sz="3500" b="0" u="sng" cap="none" spc="0" dirty="0">
                <a:ln w="0"/>
                <a:solidFill>
                  <a:schemeClr val="tx1"/>
                </a:solidFill>
                <a:effectLst>
                  <a:outerShdw blurRad="38100" dist="19050" dir="2700000" algn="tl" rotWithShape="0">
                    <a:schemeClr val="dk1">
                      <a:alpha val="40000"/>
                    </a:schemeClr>
                  </a:outerShdw>
                </a:effectLst>
              </a:rPr>
              <a:t>embryonic</a:t>
            </a:r>
            <a:r>
              <a:rPr lang="en-US" sz="3500" b="0" cap="none" spc="0" dirty="0">
                <a:ln w="0"/>
                <a:solidFill>
                  <a:schemeClr val="tx1"/>
                </a:solidFill>
                <a:effectLst>
                  <a:outerShdw blurRad="38100" dist="19050" dir="2700000" algn="tl" rotWithShape="0">
                    <a:schemeClr val="dk1">
                      <a:alpha val="40000"/>
                    </a:schemeClr>
                  </a:outerShdw>
                </a:effectLst>
              </a:rPr>
              <a:t> stem cells-paralysis</a:t>
            </a:r>
          </a:p>
        </p:txBody>
      </p:sp>
      <p:pic>
        <p:nvPicPr>
          <p:cNvPr id="4" name="Picture 3"/>
          <p:cNvPicPr>
            <a:picLocks noChangeAspect="1"/>
          </p:cNvPicPr>
          <p:nvPr/>
        </p:nvPicPr>
        <p:blipFill>
          <a:blip r:embed="rId2"/>
          <a:stretch>
            <a:fillRect/>
          </a:stretch>
        </p:blipFill>
        <p:spPr>
          <a:xfrm>
            <a:off x="5716536" y="1137929"/>
            <a:ext cx="6038850" cy="5172075"/>
          </a:xfrm>
          <a:prstGeom prst="rect">
            <a:avLst/>
          </a:prstGeom>
        </p:spPr>
      </p:pic>
      <p:sp>
        <p:nvSpPr>
          <p:cNvPr id="5" name="Rectangle 4"/>
          <p:cNvSpPr/>
          <p:nvPr/>
        </p:nvSpPr>
        <p:spPr>
          <a:xfrm>
            <a:off x="1165123" y="856357"/>
            <a:ext cx="4336027" cy="6001643"/>
          </a:xfrm>
          <a:prstGeom prst="rect">
            <a:avLst/>
          </a:prstGeom>
        </p:spPr>
        <p:txBody>
          <a:bodyPr wrap="square">
            <a:spAutoFit/>
          </a:bodyPr>
          <a:lstStyle/>
          <a:p>
            <a:pPr marL="342900" indent="-342900">
              <a:buFont typeface="Arial" panose="020B0604020202020204" pitchFamily="34" charset="0"/>
              <a:buChar char="•"/>
            </a:pPr>
            <a:r>
              <a:rPr lang="en-GB" sz="2400" dirty="0">
                <a:sym typeface="Wingdings" panose="05000000000000000000" pitchFamily="2" charset="2"/>
              </a:rPr>
              <a:t>Nerve cells grown from embryonic stem cells used to restore partial movement to the legs of paralysed rats. </a:t>
            </a:r>
          </a:p>
          <a:p>
            <a:pPr marL="342900" indent="-342900">
              <a:buFont typeface="Arial" panose="020B0604020202020204" pitchFamily="34" charset="0"/>
              <a:buChar char="•"/>
            </a:pPr>
            <a:endParaRPr lang="en-GB" sz="2400" dirty="0">
              <a:sym typeface="Wingdings" panose="05000000000000000000" pitchFamily="2" charset="2"/>
            </a:endParaRPr>
          </a:p>
          <a:p>
            <a:pPr marL="342900" indent="-342900">
              <a:buFont typeface="Arial" panose="020B0604020202020204" pitchFamily="34" charset="0"/>
              <a:buChar char="•"/>
            </a:pPr>
            <a:r>
              <a:rPr lang="en-GB" sz="2400" dirty="0">
                <a:sym typeface="Wingdings" panose="05000000000000000000" pitchFamily="2" charset="2"/>
              </a:rPr>
              <a:t>2012-</a:t>
            </a:r>
            <a:r>
              <a:rPr lang="en-GB" sz="2400" dirty="0"/>
              <a:t>1</a:t>
            </a:r>
            <a:r>
              <a:rPr lang="en-GB" sz="2400" baseline="30000" dirty="0"/>
              <a:t>st</a:t>
            </a:r>
            <a:r>
              <a:rPr lang="en-GB" sz="2400" dirty="0"/>
              <a:t> time, people with broken spines have recovered feeling in previously paralysed areas after receiving injections of neural stem cells.</a:t>
            </a:r>
          </a:p>
          <a:p>
            <a:pPr marL="342900" indent="-342900">
              <a:buFont typeface="Arial" panose="020B0604020202020204" pitchFamily="34" charset="0"/>
              <a:buChar char="•"/>
            </a:pPr>
            <a:endParaRPr lang="en-GB" sz="2400" dirty="0">
              <a:sym typeface="Wingdings" panose="05000000000000000000" pitchFamily="2" charset="2"/>
            </a:endParaRPr>
          </a:p>
          <a:p>
            <a:pPr marL="342900" indent="-342900">
              <a:buFont typeface="Arial" panose="020B0604020202020204" pitchFamily="34" charset="0"/>
              <a:buChar char="•"/>
            </a:pPr>
            <a:r>
              <a:rPr lang="en-GB" sz="2400" dirty="0">
                <a:sym typeface="Wingdings" panose="05000000000000000000" pitchFamily="2" charset="2"/>
              </a:rPr>
              <a:t>Not long before stem cells can be used to cure paralysis</a:t>
            </a:r>
          </a:p>
        </p:txBody>
      </p:sp>
    </p:spTree>
    <p:extLst>
      <p:ext uri="{BB962C8B-B14F-4D97-AF65-F5344CB8AC3E}">
        <p14:creationId xmlns:p14="http://schemas.microsoft.com/office/powerpoint/2010/main" val="175860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704" y="280219"/>
            <a:ext cx="10548080" cy="630942"/>
          </a:xfrm>
          <a:prstGeom prst="rect">
            <a:avLst/>
          </a:prstGeom>
          <a:noFill/>
        </p:spPr>
        <p:txBody>
          <a:bodyPr wrap="none" lIns="91440" tIns="45720" rIns="91440" bIns="45720">
            <a:spAutoFit/>
          </a:bodyPr>
          <a:lstStyle/>
          <a:p>
            <a:pPr algn="ctr"/>
            <a:r>
              <a:rPr lang="en-US" sz="3500" b="0" cap="none" spc="0" dirty="0">
                <a:ln w="0"/>
                <a:solidFill>
                  <a:schemeClr val="tx1"/>
                </a:solidFill>
                <a:effectLst>
                  <a:outerShdw blurRad="38100" dist="19050" dir="2700000" algn="tl" rotWithShape="0">
                    <a:schemeClr val="dk1">
                      <a:alpha val="40000"/>
                    </a:schemeClr>
                  </a:outerShdw>
                </a:effectLst>
              </a:rPr>
              <a:t>Using </a:t>
            </a:r>
            <a:r>
              <a:rPr lang="en-US" sz="3500" b="0" u="sng" cap="none" spc="0" dirty="0">
                <a:ln w="0"/>
                <a:solidFill>
                  <a:schemeClr val="tx1"/>
                </a:solidFill>
                <a:effectLst>
                  <a:outerShdw blurRad="38100" dist="19050" dir="2700000" algn="tl" rotWithShape="0">
                    <a:schemeClr val="dk1">
                      <a:alpha val="40000"/>
                    </a:schemeClr>
                  </a:outerShdw>
                </a:effectLst>
              </a:rPr>
              <a:t>embryonic</a:t>
            </a:r>
            <a:r>
              <a:rPr lang="en-US" sz="3500" b="0" cap="none" spc="0" dirty="0">
                <a:ln w="0"/>
                <a:solidFill>
                  <a:schemeClr val="tx1"/>
                </a:solidFill>
                <a:effectLst>
                  <a:outerShdw blurRad="38100" dist="19050" dir="2700000" algn="tl" rotWithShape="0">
                    <a:schemeClr val="dk1">
                      <a:alpha val="40000"/>
                    </a:schemeClr>
                  </a:outerShdw>
                </a:effectLst>
              </a:rPr>
              <a:t> stem cells-Macular degeneration</a:t>
            </a:r>
          </a:p>
        </p:txBody>
      </p:sp>
      <p:sp>
        <p:nvSpPr>
          <p:cNvPr id="4" name="Rectangle 3"/>
          <p:cNvSpPr/>
          <p:nvPr/>
        </p:nvSpPr>
        <p:spPr>
          <a:xfrm>
            <a:off x="3930182" y="3244334"/>
            <a:ext cx="4331635" cy="369332"/>
          </a:xfrm>
          <a:prstGeom prst="rect">
            <a:avLst/>
          </a:prstGeom>
        </p:spPr>
        <p:txBody>
          <a:bodyPr wrap="none">
            <a:spAutoFit/>
          </a:bodyPr>
          <a:lstStyle/>
          <a:p>
            <a:r>
              <a:rPr lang="en-GB" dirty="0">
                <a:hlinkClick r:id="rId3"/>
              </a:rPr>
              <a:t>www.bbc.co.uk/news/health-11517680</a:t>
            </a:r>
            <a:r>
              <a:rPr lang="en-GB" dirty="0"/>
              <a:t> </a:t>
            </a:r>
          </a:p>
        </p:txBody>
      </p:sp>
    </p:spTree>
    <p:extLst>
      <p:ext uri="{BB962C8B-B14F-4D97-AF65-F5344CB8AC3E}">
        <p14:creationId xmlns:p14="http://schemas.microsoft.com/office/powerpoint/2010/main" val="217825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317" t="32762" r="20000" b="40423"/>
          <a:stretch/>
        </p:blipFill>
        <p:spPr>
          <a:xfrm>
            <a:off x="309716" y="1460090"/>
            <a:ext cx="11467269" cy="2757950"/>
          </a:xfrm>
          <a:prstGeom prst="rect">
            <a:avLst/>
          </a:prstGeom>
        </p:spPr>
      </p:pic>
      <p:sp>
        <p:nvSpPr>
          <p:cNvPr id="3" name="Rectangle 2"/>
          <p:cNvSpPr/>
          <p:nvPr/>
        </p:nvSpPr>
        <p:spPr>
          <a:xfrm>
            <a:off x="2399071" y="0"/>
            <a:ext cx="9144000" cy="1169551"/>
          </a:xfrm>
          <a:prstGeom prst="rect">
            <a:avLst/>
          </a:prstGeom>
        </p:spPr>
        <p:txBody>
          <a:bodyPr wrap="square">
            <a:spAutoFit/>
          </a:bodyPr>
          <a:lstStyle/>
          <a:p>
            <a:pPr algn="ctr"/>
            <a:r>
              <a:rPr lang="en-GB" sz="3500" u="sng" dirty="0"/>
              <a:t>Match each word with the most appropriate statement </a:t>
            </a:r>
          </a:p>
        </p:txBody>
      </p:sp>
      <p:cxnSp>
        <p:nvCxnSpPr>
          <p:cNvPr id="5" name="Straight Arrow Connector 4"/>
          <p:cNvCxnSpPr/>
          <p:nvPr/>
        </p:nvCxnSpPr>
        <p:spPr>
          <a:xfrm>
            <a:off x="3451123" y="1666567"/>
            <a:ext cx="914400" cy="1666568"/>
          </a:xfrm>
          <a:prstGeom prst="straightConnector1">
            <a:avLst/>
          </a:prstGeom>
          <a:ln w="5715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6" name="Straight Arrow Connector 5"/>
          <p:cNvCxnSpPr/>
          <p:nvPr/>
        </p:nvCxnSpPr>
        <p:spPr>
          <a:xfrm>
            <a:off x="3451123" y="2160641"/>
            <a:ext cx="914400" cy="1666568"/>
          </a:xfrm>
          <a:prstGeom prst="straightConnector1">
            <a:avLst/>
          </a:prstGeom>
          <a:ln w="5715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a:xfrm flipV="1">
            <a:off x="3451123" y="1663625"/>
            <a:ext cx="914400" cy="1023537"/>
          </a:xfrm>
          <a:prstGeom prst="straightConnector1">
            <a:avLst/>
          </a:prstGeom>
          <a:ln w="5715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flipV="1">
            <a:off x="3451123" y="2175393"/>
            <a:ext cx="914400" cy="1089904"/>
          </a:xfrm>
          <a:prstGeom prst="straightConnector1">
            <a:avLst/>
          </a:prstGeom>
          <a:ln w="5715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a:xfrm flipV="1">
            <a:off x="3451123" y="2720345"/>
            <a:ext cx="914400" cy="1089904"/>
          </a:xfrm>
          <a:prstGeom prst="straightConnector1">
            <a:avLst/>
          </a:prstGeom>
          <a:ln w="57150">
            <a:solidFill>
              <a:srgbClr val="FF000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096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233" y="1605165"/>
            <a:ext cx="9619254" cy="3593591"/>
          </a:xfrm>
        </p:spPr>
        <p:txBody>
          <a:bodyPr>
            <a:noAutofit/>
          </a:bodyPr>
          <a:lstStyle/>
          <a:p>
            <a:pPr marL="0" indent="0">
              <a:buNone/>
            </a:pPr>
            <a:r>
              <a:rPr lang="en-GB" sz="3500" b="1" dirty="0">
                <a:solidFill>
                  <a:schemeClr val="tx1"/>
                </a:solidFill>
                <a:latin typeface="Comic Sans MS" panose="030F0702030302020204" pitchFamily="66" charset="0"/>
              </a:rPr>
              <a:t>Learning outcomes</a:t>
            </a:r>
          </a:p>
          <a:p>
            <a:pPr>
              <a:buFont typeface="Wingdings" panose="05000000000000000000" pitchFamily="2" charset="2"/>
              <a:buChar char="ü"/>
            </a:pPr>
            <a:endParaRPr lang="en-GB" sz="3200" dirty="0">
              <a:solidFill>
                <a:schemeClr val="tx1"/>
              </a:solidFill>
              <a:latin typeface="Comic Sans MS" panose="030F0702030302020204" pitchFamily="66" charset="0"/>
            </a:endParaRPr>
          </a:p>
          <a:p>
            <a:pPr>
              <a:buFont typeface="Wingdings" panose="05000000000000000000" pitchFamily="2" charset="2"/>
              <a:buChar char="ü"/>
            </a:pPr>
            <a:r>
              <a:rPr lang="en-GB" sz="3200" dirty="0">
                <a:solidFill>
                  <a:schemeClr val="tx1"/>
                </a:solidFill>
                <a:latin typeface="Comic Sans MS" panose="030F0702030302020204" pitchFamily="66" charset="0"/>
              </a:rPr>
              <a:t>Explain how stem cells can be used to treat medical conditions.</a:t>
            </a:r>
          </a:p>
          <a:p>
            <a:pPr>
              <a:buFont typeface="Wingdings" panose="05000000000000000000" pitchFamily="2" charset="2"/>
              <a:buChar char="ü"/>
            </a:pPr>
            <a:r>
              <a:rPr lang="en-GB" sz="3200" dirty="0">
                <a:solidFill>
                  <a:schemeClr val="tx1"/>
                </a:solidFill>
                <a:latin typeface="Comic Sans MS" panose="030F0702030302020204" pitchFamily="66" charset="0"/>
              </a:rPr>
              <a:t>Describe differences between embryonic and adult stem cells.</a:t>
            </a:r>
          </a:p>
          <a:p>
            <a:pPr>
              <a:buFont typeface="Wingdings" panose="05000000000000000000" pitchFamily="2" charset="2"/>
              <a:buChar char="ü"/>
            </a:pPr>
            <a:r>
              <a:rPr lang="en-GB" sz="3200" dirty="0">
                <a:solidFill>
                  <a:schemeClr val="tx1"/>
                </a:solidFill>
                <a:latin typeface="Comic Sans MS" panose="030F0702030302020204" pitchFamily="66" charset="0"/>
              </a:rPr>
              <a:t>State that a stem cell is a cell that is not differentiated.</a:t>
            </a:r>
          </a:p>
        </p:txBody>
      </p:sp>
      <p:sp>
        <p:nvSpPr>
          <p:cNvPr id="6" name="TextBox 7"/>
          <p:cNvSpPr txBox="1"/>
          <p:nvPr/>
        </p:nvSpPr>
        <p:spPr>
          <a:xfrm>
            <a:off x="1034233" y="426533"/>
            <a:ext cx="834199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u="sng" dirty="0">
                <a:solidFill>
                  <a:prstClr val="black"/>
                </a:solidFill>
                <a:latin typeface="Calibri"/>
              </a:rPr>
              <a:t>B2.3 Stem cells</a:t>
            </a:r>
          </a:p>
        </p:txBody>
      </p:sp>
      <p:sp>
        <p:nvSpPr>
          <p:cNvPr id="5" name="AutoShape 7"/>
          <p:cNvSpPr>
            <a:spLocks noChangeArrowheads="1"/>
          </p:cNvSpPr>
          <p:nvPr/>
        </p:nvSpPr>
        <p:spPr bwMode="auto">
          <a:xfrm>
            <a:off x="8839200" y="66651"/>
            <a:ext cx="2989943" cy="2850720"/>
          </a:xfrm>
          <a:prstGeom prst="roundRect">
            <a:avLst>
              <a:gd name="adj" fmla="val 16667"/>
            </a:avLst>
          </a:prstGeom>
          <a:gradFill>
            <a:gsLst>
              <a:gs pos="0">
                <a:srgbClr val="8488C4">
                  <a:alpha val="0"/>
                </a:srgbClr>
              </a:gs>
              <a:gs pos="53000">
                <a:srgbClr val="D4DEFF"/>
              </a:gs>
              <a:gs pos="83000">
                <a:srgbClr val="D4DEFF"/>
              </a:gs>
              <a:gs pos="100000">
                <a:srgbClr val="96AB94"/>
              </a:gs>
            </a:gsLst>
            <a:lin ang="0" scaled="0"/>
          </a:gradFill>
          <a:ln w="9525" algn="ctr">
            <a:solidFill>
              <a:schemeClr val="tx1"/>
            </a:solidFill>
            <a:round/>
            <a:headEnd/>
            <a:tailEnd/>
          </a:ln>
          <a:effectLst/>
        </p:spPr>
        <p:txBody>
          <a:bodyPr anchor="t"/>
          <a:lstStyle/>
          <a:p>
            <a:pPr>
              <a:spcBef>
                <a:spcPct val="50000"/>
              </a:spcBef>
              <a:defRPr/>
            </a:pPr>
            <a:r>
              <a:rPr lang="en-GB" sz="2400" b="1" dirty="0">
                <a:latin typeface="+mj-lt"/>
                <a:cs typeface="Arial" charset="0"/>
              </a:rPr>
              <a:t>Keywords: </a:t>
            </a:r>
          </a:p>
          <a:p>
            <a:pPr>
              <a:spcBef>
                <a:spcPct val="50000"/>
              </a:spcBef>
              <a:defRPr/>
            </a:pPr>
            <a:r>
              <a:rPr lang="en-GB" sz="2400" dirty="0">
                <a:latin typeface="+mj-lt"/>
                <a:cs typeface="Arial" charset="0"/>
              </a:rPr>
              <a:t>Stem cells</a:t>
            </a:r>
          </a:p>
          <a:p>
            <a:pPr>
              <a:spcBef>
                <a:spcPct val="50000"/>
              </a:spcBef>
              <a:defRPr/>
            </a:pPr>
            <a:r>
              <a:rPr lang="en-GB" sz="2400" dirty="0">
                <a:latin typeface="+mj-lt"/>
                <a:cs typeface="Arial" charset="0"/>
              </a:rPr>
              <a:t>Embryonic stem cell</a:t>
            </a:r>
          </a:p>
          <a:p>
            <a:pPr>
              <a:spcBef>
                <a:spcPct val="50000"/>
              </a:spcBef>
              <a:defRPr/>
            </a:pPr>
            <a:r>
              <a:rPr lang="en-GB" sz="2400" dirty="0">
                <a:latin typeface="+mj-lt"/>
                <a:cs typeface="Arial" charset="0"/>
              </a:rPr>
              <a:t>undifferentiated</a:t>
            </a:r>
          </a:p>
          <a:p>
            <a:pPr>
              <a:spcBef>
                <a:spcPct val="50000"/>
              </a:spcBef>
              <a:defRPr/>
            </a:pPr>
            <a:endParaRPr lang="en-GB" sz="2400" dirty="0">
              <a:latin typeface="+mj-lt"/>
              <a:cs typeface="Arial" charset="0"/>
            </a:endParaRPr>
          </a:p>
        </p:txBody>
      </p:sp>
    </p:spTree>
    <p:extLst>
      <p:ext uri="{BB962C8B-B14F-4D97-AF65-F5344CB8AC3E}">
        <p14:creationId xmlns:p14="http://schemas.microsoft.com/office/powerpoint/2010/main" val="121880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6909" t="14435" r="27020" b="37946"/>
          <a:stretch/>
        </p:blipFill>
        <p:spPr>
          <a:xfrm>
            <a:off x="1248228" y="565586"/>
            <a:ext cx="10160000" cy="5904117"/>
          </a:xfrm>
          <a:prstGeom prst="rect">
            <a:avLst/>
          </a:prstGeom>
        </p:spPr>
      </p:pic>
      <p:sp>
        <p:nvSpPr>
          <p:cNvPr id="3" name="Content Placeholder 2"/>
          <p:cNvSpPr>
            <a:spLocks noGrp="1"/>
          </p:cNvSpPr>
          <p:nvPr>
            <p:ph idx="1"/>
          </p:nvPr>
        </p:nvSpPr>
        <p:spPr>
          <a:xfrm>
            <a:off x="8017564" y="301570"/>
            <a:ext cx="4244407" cy="528033"/>
          </a:xfrm>
          <a:solidFill>
            <a:srgbClr val="FFFF00"/>
          </a:solidFill>
        </p:spPr>
        <p:txBody>
          <a:bodyPr>
            <a:normAutofit fontScale="70000" lnSpcReduction="20000"/>
          </a:bodyPr>
          <a:lstStyle/>
          <a:p>
            <a:pPr marL="0" indent="0">
              <a:buNone/>
            </a:pPr>
            <a:r>
              <a:rPr lang="en-GB" sz="4500" b="1" dirty="0">
                <a:solidFill>
                  <a:schemeClr val="tx1"/>
                </a:solidFill>
                <a:latin typeface="Comic Sans MS" panose="030F0702030302020204" pitchFamily="66" charset="0"/>
              </a:rPr>
              <a:t>Link to specification </a:t>
            </a:r>
          </a:p>
        </p:txBody>
      </p:sp>
    </p:spTree>
    <p:extLst>
      <p:ext uri="{BB962C8B-B14F-4D97-AF65-F5344CB8AC3E}">
        <p14:creationId xmlns:p14="http://schemas.microsoft.com/office/powerpoint/2010/main" val="373740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3A60-1BB2-4366-A178-97364282A83B}"/>
              </a:ext>
            </a:extLst>
          </p:cNvPr>
          <p:cNvSpPr>
            <a:spLocks noGrp="1"/>
          </p:cNvSpPr>
          <p:nvPr>
            <p:ph type="title"/>
          </p:nvPr>
        </p:nvSpPr>
        <p:spPr/>
        <p:txBody>
          <a:bodyPr>
            <a:normAutofit/>
          </a:bodyPr>
          <a:lstStyle/>
          <a:p>
            <a:r>
              <a:rPr lang="en-GB" sz="4400" dirty="0"/>
              <a:t>How do stem cells work?</a:t>
            </a:r>
            <a:br>
              <a:rPr lang="en-GB" sz="4400" dirty="0"/>
            </a:br>
            <a:r>
              <a:rPr lang="en-GB" sz="4400" dirty="0"/>
              <a:t>– bang goes the theory</a:t>
            </a:r>
          </a:p>
        </p:txBody>
      </p:sp>
      <p:pic>
        <p:nvPicPr>
          <p:cNvPr id="5" name="Content Placeholder 4">
            <a:hlinkClick r:id="rId3"/>
            <a:extLst>
              <a:ext uri="{FF2B5EF4-FFF2-40B4-BE49-F238E27FC236}">
                <a16:creationId xmlns:a16="http://schemas.microsoft.com/office/drawing/2014/main" id="{456C91F9-4D02-4FE4-A815-78A05AA492E2}"/>
              </a:ext>
            </a:extLst>
          </p:cNvPr>
          <p:cNvPicPr>
            <a:picLocks noGrp="1" noChangeAspect="1"/>
          </p:cNvPicPr>
          <p:nvPr>
            <p:ph idx="1"/>
          </p:nvPr>
        </p:nvPicPr>
        <p:blipFill>
          <a:blip r:embed="rId4"/>
          <a:stretch>
            <a:fillRect/>
          </a:stretch>
        </p:blipFill>
        <p:spPr>
          <a:xfrm>
            <a:off x="1802546" y="1998534"/>
            <a:ext cx="8374256" cy="4710519"/>
          </a:xfrm>
        </p:spPr>
      </p:pic>
    </p:spTree>
    <p:extLst>
      <p:ext uri="{BB962C8B-B14F-4D97-AF65-F5344CB8AC3E}">
        <p14:creationId xmlns:p14="http://schemas.microsoft.com/office/powerpoint/2010/main" val="145999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2151" y="1530139"/>
            <a:ext cx="8928647" cy="4832092"/>
          </a:xfrm>
          <a:prstGeom prst="rect">
            <a:avLst/>
          </a:prstGeom>
          <a:solidFill>
            <a:schemeClr val="accent5">
              <a:lumMod val="20000"/>
              <a:lumOff val="80000"/>
            </a:schemeClr>
          </a:solidFill>
          <a:ln>
            <a:solidFill>
              <a:schemeClr val="tx1"/>
            </a:solidFill>
          </a:ln>
        </p:spPr>
        <p:txBody>
          <a:bodyPr wrap="square">
            <a:spAutoFit/>
          </a:bodyPr>
          <a:lstStyle/>
          <a:p>
            <a:pPr marL="514350" indent="-514350">
              <a:buFont typeface="+mj-lt"/>
              <a:buAutoNum type="arabicPeriod"/>
            </a:pPr>
            <a:r>
              <a:rPr lang="en-GB" sz="2800" dirty="0">
                <a:latin typeface="Arial" panose="020B0604020202020204" pitchFamily="34" charset="0"/>
              </a:rPr>
              <a:t>An egg and _____ cell fuse to form a _______.</a:t>
            </a:r>
          </a:p>
          <a:p>
            <a:pPr marL="514350" indent="-514350">
              <a:buFont typeface="+mj-lt"/>
              <a:buAutoNum type="arabicPeriod"/>
            </a:pPr>
            <a:endParaRPr lang="en-GB" sz="2800" dirty="0">
              <a:latin typeface="Arial" panose="020B0604020202020204" pitchFamily="34" charset="0"/>
            </a:endParaRPr>
          </a:p>
          <a:p>
            <a:pPr marL="514350" indent="-514350">
              <a:buFont typeface="+mj-lt"/>
              <a:buAutoNum type="arabicPeriod"/>
            </a:pPr>
            <a:r>
              <a:rPr lang="en-GB" sz="2800" dirty="0">
                <a:latin typeface="Arial" panose="020B0604020202020204" pitchFamily="34" charset="0"/>
              </a:rPr>
              <a:t>A zygote is made up of a _____ cell. The cells divide and become a ball of cells. </a:t>
            </a:r>
          </a:p>
          <a:p>
            <a:pPr marL="514350" indent="-514350">
              <a:buFont typeface="+mj-lt"/>
              <a:buAutoNum type="arabicPeriod"/>
            </a:pPr>
            <a:endParaRPr lang="en-GB" sz="2800" dirty="0">
              <a:latin typeface="Arial" panose="020B0604020202020204" pitchFamily="34" charset="0"/>
            </a:endParaRPr>
          </a:p>
          <a:p>
            <a:pPr marL="514350" indent="-514350">
              <a:buFont typeface="+mj-lt"/>
              <a:buAutoNum type="arabicPeriod"/>
            </a:pPr>
            <a:r>
              <a:rPr lang="en-GB" sz="2800" dirty="0">
                <a:latin typeface="Arial" panose="020B0604020202020204" pitchFamily="34" charset="0"/>
              </a:rPr>
              <a:t>The inner cells of this ball are called embryonic ______ cells. </a:t>
            </a:r>
          </a:p>
          <a:p>
            <a:pPr marL="514350" indent="-514350">
              <a:buFont typeface="+mj-lt"/>
              <a:buAutoNum type="arabicPeriod"/>
            </a:pPr>
            <a:endParaRPr lang="en-GB" sz="2800" dirty="0">
              <a:latin typeface="Arial" panose="020B0604020202020204" pitchFamily="34" charset="0"/>
            </a:endParaRPr>
          </a:p>
          <a:p>
            <a:pPr marL="514350" indent="-514350">
              <a:buFont typeface="+mj-lt"/>
              <a:buAutoNum type="arabicPeriod"/>
            </a:pPr>
            <a:r>
              <a:rPr lang="en-GB" sz="2800" dirty="0">
                <a:latin typeface="Arial" panose="020B0604020202020204" pitchFamily="34" charset="0"/>
              </a:rPr>
              <a:t>A stem cell is an __________ cell of an organism which can differentiate into many different specialised cells.</a:t>
            </a:r>
          </a:p>
        </p:txBody>
      </p:sp>
      <p:sp>
        <p:nvSpPr>
          <p:cNvPr id="11" name="TextBox 10"/>
          <p:cNvSpPr txBox="1"/>
          <p:nvPr/>
        </p:nvSpPr>
        <p:spPr>
          <a:xfrm>
            <a:off x="9479648" y="2136158"/>
            <a:ext cx="2661326" cy="3293209"/>
          </a:xfrm>
          <a:prstGeom prst="rect">
            <a:avLst/>
          </a:prstGeom>
          <a:solidFill>
            <a:srgbClr val="D4A5F1"/>
          </a:solidFill>
        </p:spPr>
        <p:txBody>
          <a:bodyPr wrap="square" rtlCol="0">
            <a:spAutoFit/>
          </a:bodyPr>
          <a:lstStyle/>
          <a:p>
            <a:r>
              <a:rPr lang="en-GB" sz="2600" b="1" dirty="0"/>
              <a:t>Deeper Thinking:</a:t>
            </a:r>
          </a:p>
          <a:p>
            <a:endParaRPr lang="en-GB" sz="2600" b="1" dirty="0"/>
          </a:p>
          <a:p>
            <a:r>
              <a:rPr lang="en-GB" sz="2600" b="1" dirty="0"/>
              <a:t>Suggest why scientists are interested in stem cell therapy.</a:t>
            </a:r>
          </a:p>
        </p:txBody>
      </p:sp>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6147914" y="6565825"/>
            <a:ext cx="144016" cy="144016"/>
          </a:xfrm>
          <a:prstGeom prst="rect">
            <a:avLst/>
          </a:prstGeom>
        </p:spPr>
      </p:pic>
      <p:sp>
        <p:nvSpPr>
          <p:cNvPr id="4" name="Rectangle 3"/>
          <p:cNvSpPr>
            <a:spLocks noChangeArrowheads="1"/>
          </p:cNvSpPr>
          <p:nvPr/>
        </p:nvSpPr>
        <p:spPr bwMode="auto">
          <a:xfrm>
            <a:off x="2673124" y="6533203"/>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2655984" y="6525283"/>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9349826" y="6161790"/>
            <a:ext cx="1133644" cy="830997"/>
          </a:xfrm>
          <a:prstGeom prst="rect">
            <a:avLst/>
          </a:prstGeom>
          <a:noFill/>
          <a:ln w="9525">
            <a:noFill/>
            <a:miter lim="800000"/>
            <a:headEnd/>
            <a:tailEnd/>
          </a:ln>
          <a:effectLst/>
        </p:spPr>
        <p:txBody>
          <a:bodyPr wrap="none">
            <a:spAutoFit/>
          </a:bodyPr>
          <a:lstStyle/>
          <a:p>
            <a:r>
              <a:rPr lang="en-GB" sz="4800" dirty="0"/>
              <a:t>End</a:t>
            </a:r>
          </a:p>
        </p:txBody>
      </p:sp>
      <p:sp>
        <p:nvSpPr>
          <p:cNvPr id="8" name="TextBox 7"/>
          <p:cNvSpPr txBox="1"/>
          <p:nvPr/>
        </p:nvSpPr>
        <p:spPr>
          <a:xfrm>
            <a:off x="1796632" y="6461087"/>
            <a:ext cx="870751" cy="369332"/>
          </a:xfrm>
          <a:prstGeom prst="rect">
            <a:avLst/>
          </a:prstGeom>
          <a:noFill/>
        </p:spPr>
        <p:txBody>
          <a:bodyPr wrap="none" rtlCol="0">
            <a:spAutoFit/>
          </a:bodyPr>
          <a:lstStyle/>
          <a:p>
            <a:r>
              <a:rPr lang="en-GB" dirty="0"/>
              <a:t>5 mins</a:t>
            </a:r>
          </a:p>
        </p:txBody>
      </p:sp>
      <p:sp>
        <p:nvSpPr>
          <p:cNvPr id="15" name="AutoShape 7"/>
          <p:cNvSpPr>
            <a:spLocks noChangeArrowheads="1"/>
          </p:cNvSpPr>
          <p:nvPr/>
        </p:nvSpPr>
        <p:spPr bwMode="auto">
          <a:xfrm>
            <a:off x="-17140" y="20051"/>
            <a:ext cx="9332686" cy="624115"/>
          </a:xfrm>
          <a:prstGeom prst="roundRect">
            <a:avLst>
              <a:gd name="adj" fmla="val 16667"/>
            </a:avLst>
          </a:prstGeom>
          <a:solidFill>
            <a:schemeClr val="accent3">
              <a:lumMod val="60000"/>
              <a:lumOff val="40000"/>
            </a:schemeClr>
          </a:solidFill>
          <a:ln w="9525" algn="ctr">
            <a:solidFill>
              <a:schemeClr val="tx1"/>
            </a:solidFill>
            <a:round/>
            <a:headEnd/>
            <a:tailEnd/>
          </a:ln>
          <a:effectLst/>
        </p:spPr>
        <p:txBody>
          <a:bodyPr anchor="t"/>
          <a:lstStyle/>
          <a:p>
            <a:pPr algn="ctr">
              <a:spcBef>
                <a:spcPct val="50000"/>
              </a:spcBef>
              <a:defRPr/>
            </a:pPr>
            <a:r>
              <a:rPr lang="en-GB" sz="2400" b="1" dirty="0">
                <a:latin typeface="+mj-lt"/>
                <a:cs typeface="Arial" charset="0"/>
              </a:rPr>
              <a:t>Use your current knowledge to complete the passage below.</a:t>
            </a:r>
          </a:p>
        </p:txBody>
      </p:sp>
      <p:sp>
        <p:nvSpPr>
          <p:cNvPr id="13" name="TextBox 12"/>
          <p:cNvSpPr txBox="1"/>
          <p:nvPr/>
        </p:nvSpPr>
        <p:spPr>
          <a:xfrm>
            <a:off x="9349826" y="70499"/>
            <a:ext cx="2828922" cy="954107"/>
          </a:xfrm>
          <a:prstGeom prst="rect">
            <a:avLst/>
          </a:prstGeom>
          <a:solidFill>
            <a:srgbClr val="FFFF00"/>
          </a:solidFill>
        </p:spPr>
        <p:txBody>
          <a:bodyPr wrap="square" rtlCol="0">
            <a:spAutoFit/>
          </a:bodyPr>
          <a:lstStyle/>
          <a:p>
            <a:r>
              <a:rPr lang="en-GB" sz="2800" b="1" dirty="0"/>
              <a:t>SILENT STARTER</a:t>
            </a:r>
          </a:p>
        </p:txBody>
      </p:sp>
      <p:sp>
        <p:nvSpPr>
          <p:cNvPr id="12" name="AutoShape 7"/>
          <p:cNvSpPr>
            <a:spLocks noChangeArrowheads="1"/>
          </p:cNvSpPr>
          <p:nvPr/>
        </p:nvSpPr>
        <p:spPr bwMode="auto">
          <a:xfrm>
            <a:off x="-17140" y="676788"/>
            <a:ext cx="9332686" cy="624115"/>
          </a:xfrm>
          <a:prstGeom prst="roundRect">
            <a:avLst>
              <a:gd name="adj" fmla="val 16667"/>
            </a:avLst>
          </a:prstGeom>
          <a:solidFill>
            <a:schemeClr val="accent3">
              <a:lumMod val="60000"/>
              <a:lumOff val="40000"/>
            </a:schemeClr>
          </a:solidFill>
          <a:ln w="9525" algn="ctr">
            <a:solidFill>
              <a:schemeClr val="tx1"/>
            </a:solidFill>
            <a:round/>
            <a:headEnd/>
            <a:tailEnd/>
          </a:ln>
          <a:effectLst/>
        </p:spPr>
        <p:txBody>
          <a:bodyPr anchor="t"/>
          <a:lstStyle/>
          <a:p>
            <a:pPr algn="ctr">
              <a:spcBef>
                <a:spcPct val="50000"/>
              </a:spcBef>
              <a:defRPr/>
            </a:pPr>
            <a:r>
              <a:rPr lang="en-GB" sz="2400" b="1" dirty="0">
                <a:latin typeface="+mj-lt"/>
                <a:cs typeface="Arial" charset="0"/>
              </a:rPr>
              <a:t>Keywords: undifferentiated, single, zygote, sperm, stem</a:t>
            </a:r>
          </a:p>
        </p:txBody>
      </p:sp>
    </p:spTree>
    <p:custDataLst>
      <p:tags r:id="rId1"/>
    </p:custDataLst>
    <p:extLst>
      <p:ext uri="{BB962C8B-B14F-4D97-AF65-F5344CB8AC3E}">
        <p14:creationId xmlns:p14="http://schemas.microsoft.com/office/powerpoint/2010/main" val="36414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5351" y="1655362"/>
            <a:ext cx="11117678" cy="3970318"/>
          </a:xfrm>
          <a:prstGeom prst="rect">
            <a:avLst/>
          </a:prstGeom>
          <a:solidFill>
            <a:schemeClr val="accent5">
              <a:lumMod val="20000"/>
              <a:lumOff val="80000"/>
            </a:schemeClr>
          </a:solidFill>
          <a:ln>
            <a:solidFill>
              <a:schemeClr val="tx1"/>
            </a:solidFill>
          </a:ln>
        </p:spPr>
        <p:txBody>
          <a:bodyPr wrap="square">
            <a:spAutoFit/>
          </a:bodyPr>
          <a:lstStyle/>
          <a:p>
            <a:pPr marL="514350" indent="-514350">
              <a:buFont typeface="+mj-lt"/>
              <a:buAutoNum type="arabicPeriod"/>
            </a:pPr>
            <a:r>
              <a:rPr lang="en-GB" sz="2800" dirty="0">
                <a:latin typeface="Arial" panose="020B0604020202020204" pitchFamily="34" charset="0"/>
              </a:rPr>
              <a:t>An egg and _____ cell fuse to form a _______.</a:t>
            </a:r>
          </a:p>
          <a:p>
            <a:pPr marL="514350" indent="-514350">
              <a:buFont typeface="+mj-lt"/>
              <a:buAutoNum type="arabicPeriod"/>
            </a:pPr>
            <a:endParaRPr lang="en-GB" sz="2800" dirty="0">
              <a:latin typeface="Arial" panose="020B0604020202020204" pitchFamily="34" charset="0"/>
            </a:endParaRPr>
          </a:p>
          <a:p>
            <a:pPr marL="514350" indent="-514350">
              <a:buFont typeface="+mj-lt"/>
              <a:buAutoNum type="arabicPeriod"/>
            </a:pPr>
            <a:r>
              <a:rPr lang="en-GB" sz="2800" dirty="0">
                <a:latin typeface="Arial" panose="020B0604020202020204" pitchFamily="34" charset="0"/>
              </a:rPr>
              <a:t>A zygote is made up of a _____ cell. The cells divide and become a ball of cells. </a:t>
            </a:r>
          </a:p>
          <a:p>
            <a:pPr marL="514350" indent="-514350">
              <a:buFont typeface="+mj-lt"/>
              <a:buAutoNum type="arabicPeriod"/>
            </a:pPr>
            <a:endParaRPr lang="en-GB" sz="2800" dirty="0">
              <a:latin typeface="Arial" panose="020B0604020202020204" pitchFamily="34" charset="0"/>
            </a:endParaRPr>
          </a:p>
          <a:p>
            <a:pPr marL="514350" indent="-514350">
              <a:buFont typeface="+mj-lt"/>
              <a:buAutoNum type="arabicPeriod"/>
            </a:pPr>
            <a:r>
              <a:rPr lang="en-GB" sz="2800" dirty="0">
                <a:latin typeface="Arial" panose="020B0604020202020204" pitchFamily="34" charset="0"/>
              </a:rPr>
              <a:t>The inner cells of this ball are called embryonic ______ cells. </a:t>
            </a:r>
          </a:p>
          <a:p>
            <a:pPr marL="514350" indent="-514350">
              <a:buFont typeface="+mj-lt"/>
              <a:buAutoNum type="arabicPeriod"/>
            </a:pPr>
            <a:endParaRPr lang="en-GB" sz="2800" dirty="0">
              <a:latin typeface="Arial" panose="020B0604020202020204" pitchFamily="34" charset="0"/>
            </a:endParaRPr>
          </a:p>
          <a:p>
            <a:pPr marL="514350" indent="-514350">
              <a:buFont typeface="+mj-lt"/>
              <a:buAutoNum type="arabicPeriod"/>
            </a:pPr>
            <a:r>
              <a:rPr lang="en-GB" sz="2800" dirty="0">
                <a:latin typeface="Arial" panose="020B0604020202020204" pitchFamily="34" charset="0"/>
              </a:rPr>
              <a:t>A stem cell is an __________ cell of an organism which can differentiate into many different specialised cells.</a:t>
            </a:r>
          </a:p>
        </p:txBody>
      </p:sp>
      <p:sp>
        <p:nvSpPr>
          <p:cNvPr id="5" name="Rectangle 4"/>
          <p:cNvSpPr/>
          <p:nvPr/>
        </p:nvSpPr>
        <p:spPr>
          <a:xfrm>
            <a:off x="3233926" y="1655362"/>
            <a:ext cx="844397" cy="38982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sperm</a:t>
            </a:r>
          </a:p>
        </p:txBody>
      </p:sp>
      <p:sp>
        <p:nvSpPr>
          <p:cNvPr id="6" name="Rectangle 5"/>
          <p:cNvSpPr/>
          <p:nvPr/>
        </p:nvSpPr>
        <p:spPr>
          <a:xfrm>
            <a:off x="7293700" y="1655362"/>
            <a:ext cx="1203951" cy="4765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zygote</a:t>
            </a:r>
          </a:p>
        </p:txBody>
      </p:sp>
      <p:sp>
        <p:nvSpPr>
          <p:cNvPr id="7" name="Rectangle 6"/>
          <p:cNvSpPr/>
          <p:nvPr/>
        </p:nvSpPr>
        <p:spPr>
          <a:xfrm>
            <a:off x="5143915" y="2502377"/>
            <a:ext cx="1010275" cy="4765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single</a:t>
            </a:r>
          </a:p>
        </p:txBody>
      </p:sp>
      <p:sp>
        <p:nvSpPr>
          <p:cNvPr id="9" name="Rectangle 8"/>
          <p:cNvSpPr/>
          <p:nvPr/>
        </p:nvSpPr>
        <p:spPr>
          <a:xfrm>
            <a:off x="8331200" y="5624503"/>
            <a:ext cx="2789198" cy="109899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Self-assess </a:t>
            </a:r>
          </a:p>
          <a:p>
            <a:pPr algn="ctr"/>
            <a:r>
              <a:rPr lang="en-GB" sz="2400" dirty="0">
                <a:solidFill>
                  <a:sysClr val="windowText" lastClr="000000"/>
                </a:solidFill>
              </a:rPr>
              <a:t>Score __/5</a:t>
            </a:r>
          </a:p>
        </p:txBody>
      </p:sp>
      <p:sp>
        <p:nvSpPr>
          <p:cNvPr id="13" name="AutoShape 7"/>
          <p:cNvSpPr>
            <a:spLocks noChangeArrowheads="1"/>
          </p:cNvSpPr>
          <p:nvPr/>
        </p:nvSpPr>
        <p:spPr bwMode="auto">
          <a:xfrm>
            <a:off x="1835978" y="205119"/>
            <a:ext cx="9030411" cy="1065027"/>
          </a:xfrm>
          <a:prstGeom prst="roundRect">
            <a:avLst>
              <a:gd name="adj" fmla="val 16667"/>
            </a:avLst>
          </a:prstGeom>
          <a:solidFill>
            <a:schemeClr val="accent3">
              <a:lumMod val="60000"/>
              <a:lumOff val="40000"/>
            </a:schemeClr>
          </a:solidFill>
          <a:ln w="9525" algn="ctr">
            <a:solidFill>
              <a:schemeClr val="tx1"/>
            </a:solidFill>
            <a:round/>
            <a:headEnd/>
            <a:tailEnd/>
          </a:ln>
          <a:effectLst/>
        </p:spPr>
        <p:txBody>
          <a:bodyPr anchor="t"/>
          <a:lstStyle/>
          <a:p>
            <a:pPr>
              <a:spcBef>
                <a:spcPct val="50000"/>
              </a:spcBef>
              <a:defRPr/>
            </a:pPr>
            <a:r>
              <a:rPr lang="en-GB" sz="2400" b="1" dirty="0">
                <a:latin typeface="+mj-lt"/>
                <a:cs typeface="Arial" charset="0"/>
              </a:rPr>
              <a:t>You may not need </a:t>
            </a:r>
            <a:r>
              <a:rPr lang="en-GB" sz="2400" b="1" u="sng" dirty="0">
                <a:latin typeface="+mj-lt"/>
                <a:cs typeface="Arial" charset="0"/>
              </a:rPr>
              <a:t>all</a:t>
            </a:r>
            <a:r>
              <a:rPr lang="en-GB" sz="2400" b="1" dirty="0">
                <a:latin typeface="+mj-lt"/>
                <a:cs typeface="Arial" charset="0"/>
              </a:rPr>
              <a:t> words</a:t>
            </a:r>
          </a:p>
          <a:p>
            <a:pPr algn="ctr">
              <a:spcBef>
                <a:spcPct val="50000"/>
              </a:spcBef>
              <a:defRPr/>
            </a:pPr>
            <a:r>
              <a:rPr lang="en-GB" sz="2400" b="1" dirty="0">
                <a:latin typeface="+mj-lt"/>
                <a:cs typeface="Arial" charset="0"/>
              </a:rPr>
              <a:t>Keywords: Undifferentiated, zygote, single, stem ,sperm </a:t>
            </a:r>
          </a:p>
        </p:txBody>
      </p:sp>
      <p:sp>
        <p:nvSpPr>
          <p:cNvPr id="14" name="Rectangle 13"/>
          <p:cNvSpPr/>
          <p:nvPr/>
        </p:nvSpPr>
        <p:spPr>
          <a:xfrm>
            <a:off x="8796320" y="3906112"/>
            <a:ext cx="1102424" cy="4028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stem</a:t>
            </a:r>
          </a:p>
        </p:txBody>
      </p:sp>
      <p:sp>
        <p:nvSpPr>
          <p:cNvPr id="16" name="Rectangle 15"/>
          <p:cNvSpPr/>
          <p:nvPr/>
        </p:nvSpPr>
        <p:spPr>
          <a:xfrm>
            <a:off x="3789264" y="4697140"/>
            <a:ext cx="2045611" cy="4028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undifferentiated</a:t>
            </a:r>
          </a:p>
        </p:txBody>
      </p:sp>
    </p:spTree>
    <p:extLst>
      <p:ext uri="{BB962C8B-B14F-4D97-AF65-F5344CB8AC3E}">
        <p14:creationId xmlns:p14="http://schemas.microsoft.com/office/powerpoint/2010/main" val="11404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084" y="645050"/>
            <a:ext cx="8360229" cy="3647152"/>
          </a:xfrm>
          <a:prstGeom prst="rect">
            <a:avLst/>
          </a:prstGeom>
        </p:spPr>
        <p:txBody>
          <a:bodyPr wrap="square">
            <a:spAutoFit/>
          </a:bodyPr>
          <a:lstStyle/>
          <a:p>
            <a:r>
              <a:rPr lang="en-GB" sz="3300" dirty="0"/>
              <a:t>Stem cells can be found in;</a:t>
            </a:r>
          </a:p>
          <a:p>
            <a:pPr marL="457200" indent="-457200">
              <a:buFont typeface="Arial" panose="020B0604020202020204" pitchFamily="34" charset="0"/>
              <a:buChar char="•"/>
            </a:pPr>
            <a:r>
              <a:rPr lang="en-GB" sz="3300" dirty="0"/>
              <a:t>Embryo’s </a:t>
            </a:r>
          </a:p>
          <a:p>
            <a:pPr marL="457200" indent="-457200">
              <a:buFont typeface="Arial" panose="020B0604020202020204" pitchFamily="34" charset="0"/>
              <a:buChar char="•"/>
            </a:pPr>
            <a:r>
              <a:rPr lang="en-GB" sz="3300" dirty="0"/>
              <a:t>Adult animals</a:t>
            </a:r>
          </a:p>
          <a:p>
            <a:pPr marL="457200" indent="-457200">
              <a:buFont typeface="Arial" panose="020B0604020202020204" pitchFamily="34" charset="0"/>
              <a:buChar char="•"/>
            </a:pPr>
            <a:r>
              <a:rPr lang="en-GB" sz="3300" dirty="0"/>
              <a:t>Plants</a:t>
            </a:r>
          </a:p>
          <a:p>
            <a:pPr marL="457200" indent="-457200">
              <a:buFont typeface="Arial" panose="020B0604020202020204" pitchFamily="34" charset="0"/>
              <a:buChar char="•"/>
            </a:pPr>
            <a:endParaRPr lang="en-GB" sz="3300" dirty="0"/>
          </a:p>
          <a:p>
            <a:r>
              <a:rPr lang="en-GB" sz="3300" dirty="0"/>
              <a:t>The function of the stem cells slightly varies depending on where it is found.</a:t>
            </a:r>
          </a:p>
        </p:txBody>
      </p:sp>
    </p:spTree>
    <p:extLst>
      <p:ext uri="{BB962C8B-B14F-4D97-AF65-F5344CB8AC3E}">
        <p14:creationId xmlns:p14="http://schemas.microsoft.com/office/powerpoint/2010/main" val="13275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7366547" y="430958"/>
            <a:ext cx="4379922" cy="2246769"/>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800" dirty="0"/>
              <a:t>Task: </a:t>
            </a:r>
          </a:p>
          <a:p>
            <a:endParaRPr lang="en-GB" sz="2800" dirty="0"/>
          </a:p>
          <a:p>
            <a:pPr marL="457200" indent="-457200">
              <a:buAutoNum type="arabicParenR"/>
            </a:pPr>
            <a:r>
              <a:rPr lang="en-GB" sz="2800" dirty="0"/>
              <a:t>Complete the table. </a:t>
            </a:r>
          </a:p>
          <a:p>
            <a:endParaRPr lang="en-GB" sz="2800" dirty="0"/>
          </a:p>
          <a:p>
            <a:endParaRPr lang="en-GB" sz="2800" dirty="0"/>
          </a:p>
        </p:txBody>
      </p:sp>
      <p:sp>
        <p:nvSpPr>
          <p:cNvPr id="16" name="TextBox 15"/>
          <p:cNvSpPr txBox="1"/>
          <p:nvPr/>
        </p:nvSpPr>
        <p:spPr>
          <a:xfrm>
            <a:off x="9202058" y="1840800"/>
            <a:ext cx="2544412" cy="523220"/>
          </a:xfrm>
          <a:prstGeom prst="rect">
            <a:avLst/>
          </a:prstGeom>
          <a:solidFill>
            <a:srgbClr val="FFFF00"/>
          </a:solidFill>
        </p:spPr>
        <p:txBody>
          <a:bodyPr wrap="square" rtlCol="0">
            <a:spAutoFit/>
          </a:bodyPr>
          <a:lstStyle/>
          <a:p>
            <a:r>
              <a:rPr lang="en-GB" sz="2800" b="1" dirty="0"/>
              <a:t>Page 30-31</a:t>
            </a:r>
          </a:p>
        </p:txBody>
      </p:sp>
      <p:sp>
        <p:nvSpPr>
          <p:cNvPr id="17" name="TextBox 16"/>
          <p:cNvSpPr txBox="1"/>
          <p:nvPr/>
        </p:nvSpPr>
        <p:spPr>
          <a:xfrm>
            <a:off x="7507278" y="3020464"/>
            <a:ext cx="4239325" cy="249299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pPr defTabSz="914400">
              <a:defRPr/>
            </a:pPr>
            <a:endParaRPr lang="en-GB" sz="2600" b="1" kern="0" dirty="0">
              <a:latin typeface="Calibri"/>
            </a:endParaRPr>
          </a:p>
          <a:p>
            <a:pPr defTabSz="914400">
              <a:defRPr/>
            </a:pPr>
            <a:r>
              <a:rPr lang="en-GB" sz="2600" b="1" kern="0" dirty="0">
                <a:latin typeface="Calibri"/>
              </a:rPr>
              <a:t>Suggest how might stem cells enable us to save rare species of plants from extinction.</a:t>
            </a:r>
          </a:p>
        </p:txBody>
      </p:sp>
      <p:graphicFrame>
        <p:nvGraphicFramePr>
          <p:cNvPr id="8" name="Table 7"/>
          <p:cNvGraphicFramePr>
            <a:graphicFrameLocks noGrp="1"/>
          </p:cNvGraphicFramePr>
          <p:nvPr>
            <p:extLst>
              <p:ext uri="{D42A27DB-BD31-4B8C-83A1-F6EECF244321}">
                <p14:modId xmlns:p14="http://schemas.microsoft.com/office/powerpoint/2010/main" val="2481419881"/>
              </p:ext>
            </p:extLst>
          </p:nvPr>
        </p:nvGraphicFramePr>
        <p:xfrm>
          <a:off x="148589" y="430960"/>
          <a:ext cx="7086600" cy="5037221"/>
        </p:xfrm>
        <a:graphic>
          <a:graphicData uri="http://schemas.openxmlformats.org/drawingml/2006/table">
            <a:tbl>
              <a:tblPr firstRow="1" bandRow="1">
                <a:tableStyleId>{616DA210-FB5B-4158-B5E0-FEB733F419BA}</a:tableStyleId>
              </a:tblPr>
              <a:tblGrid>
                <a:gridCol w="1996107">
                  <a:extLst>
                    <a:ext uri="{9D8B030D-6E8A-4147-A177-3AD203B41FA5}">
                      <a16:colId xmlns:a16="http://schemas.microsoft.com/office/drawing/2014/main" val="3226637851"/>
                    </a:ext>
                  </a:extLst>
                </a:gridCol>
                <a:gridCol w="2043197">
                  <a:extLst>
                    <a:ext uri="{9D8B030D-6E8A-4147-A177-3AD203B41FA5}">
                      <a16:colId xmlns:a16="http://schemas.microsoft.com/office/drawing/2014/main" val="1345472589"/>
                    </a:ext>
                  </a:extLst>
                </a:gridCol>
                <a:gridCol w="1515231">
                  <a:extLst>
                    <a:ext uri="{9D8B030D-6E8A-4147-A177-3AD203B41FA5}">
                      <a16:colId xmlns:a16="http://schemas.microsoft.com/office/drawing/2014/main" val="837154419"/>
                    </a:ext>
                  </a:extLst>
                </a:gridCol>
                <a:gridCol w="1532065">
                  <a:extLst>
                    <a:ext uri="{9D8B030D-6E8A-4147-A177-3AD203B41FA5}">
                      <a16:colId xmlns:a16="http://schemas.microsoft.com/office/drawing/2014/main" val="594729526"/>
                    </a:ext>
                  </a:extLst>
                </a:gridCol>
              </a:tblGrid>
              <a:tr h="1770224">
                <a:tc>
                  <a:txBody>
                    <a:bodyPr/>
                    <a:lstStyle/>
                    <a:p>
                      <a:pPr algn="ctr"/>
                      <a:r>
                        <a:rPr lang="en-GB" sz="2400" u="sng" dirty="0"/>
                        <a:t>Type of </a:t>
                      </a:r>
                    </a:p>
                    <a:p>
                      <a:pPr algn="ctr"/>
                      <a:r>
                        <a:rPr lang="en-GB" sz="2400" u="sng" dirty="0"/>
                        <a:t>stem</a:t>
                      </a:r>
                      <a:r>
                        <a:rPr lang="en-GB" sz="2400" u="sng" baseline="0" dirty="0"/>
                        <a:t> cell</a:t>
                      </a:r>
                      <a:endParaRPr lang="en-GB" sz="2400" u="sng" dirty="0"/>
                    </a:p>
                  </a:txBody>
                  <a:tcPr>
                    <a:solidFill>
                      <a:schemeClr val="bg1"/>
                    </a:solidFill>
                  </a:tcPr>
                </a:tc>
                <a:tc>
                  <a:txBody>
                    <a:bodyPr/>
                    <a:lstStyle/>
                    <a:p>
                      <a:pPr algn="ctr"/>
                      <a:r>
                        <a:rPr lang="en-GB" dirty="0"/>
                        <a:t>Where</a:t>
                      </a:r>
                      <a:r>
                        <a:rPr lang="en-GB" baseline="0" dirty="0"/>
                        <a:t> is it found?</a:t>
                      </a:r>
                      <a:endParaRPr lang="en-GB" dirty="0"/>
                    </a:p>
                  </a:txBody>
                  <a:tcPr anchor="ctr">
                    <a:solidFill>
                      <a:schemeClr val="bg1"/>
                    </a:solidFill>
                  </a:tcPr>
                </a:tc>
                <a:tc>
                  <a:txBody>
                    <a:bodyPr/>
                    <a:lstStyle/>
                    <a:p>
                      <a:pPr algn="ctr"/>
                      <a:r>
                        <a:rPr lang="en-GB" dirty="0"/>
                        <a:t>Describe</a:t>
                      </a:r>
                      <a:r>
                        <a:rPr lang="en-GB" baseline="0" dirty="0"/>
                        <a:t> its function</a:t>
                      </a:r>
                      <a:endParaRPr lang="en-GB" dirty="0"/>
                    </a:p>
                  </a:txBody>
                  <a:tcPr anchor="ctr">
                    <a:solidFill>
                      <a:schemeClr val="bg1"/>
                    </a:solidFill>
                  </a:tcPr>
                </a:tc>
                <a:tc>
                  <a:txBody>
                    <a:bodyPr/>
                    <a:lstStyle/>
                    <a:p>
                      <a:pPr algn="ctr"/>
                      <a:r>
                        <a:rPr lang="en-GB" dirty="0"/>
                        <a:t>Can</a:t>
                      </a:r>
                      <a:r>
                        <a:rPr lang="en-GB" baseline="0" dirty="0"/>
                        <a:t> it be used to produce plant clones?</a:t>
                      </a:r>
                      <a:endParaRPr lang="en-GB" dirty="0"/>
                    </a:p>
                  </a:txBody>
                  <a:tcPr anchor="ctr">
                    <a:solidFill>
                      <a:schemeClr val="bg1"/>
                    </a:solidFill>
                  </a:tcPr>
                </a:tc>
                <a:extLst>
                  <a:ext uri="{0D108BD9-81ED-4DB2-BD59-A6C34878D82A}">
                    <a16:rowId xmlns:a16="http://schemas.microsoft.com/office/drawing/2014/main" val="3361482925"/>
                  </a:ext>
                </a:extLst>
              </a:tr>
              <a:tr h="1088999">
                <a:tc>
                  <a:txBody>
                    <a:bodyPr/>
                    <a:lstStyle/>
                    <a:p>
                      <a:pPr algn="ctr"/>
                      <a:r>
                        <a:rPr lang="en-GB" sz="2400" dirty="0"/>
                        <a:t>Embryonic</a:t>
                      </a:r>
                      <a:r>
                        <a:rPr lang="en-GB" sz="2400" baseline="0" dirty="0"/>
                        <a:t> stem cell</a:t>
                      </a:r>
                      <a:endParaRPr lang="en-GB" sz="2400"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967132903"/>
                  </a:ext>
                </a:extLst>
              </a:tr>
              <a:tr h="1088999">
                <a:tc>
                  <a:txBody>
                    <a:bodyPr/>
                    <a:lstStyle/>
                    <a:p>
                      <a:pPr algn="ctr"/>
                      <a:r>
                        <a:rPr lang="en-GB" sz="2400" dirty="0"/>
                        <a:t>Adult</a:t>
                      </a:r>
                      <a:r>
                        <a:rPr lang="en-GB" sz="2400" baseline="0" dirty="0"/>
                        <a:t> stem cell</a:t>
                      </a:r>
                      <a:endParaRPr lang="en-GB" sz="2400"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310483350"/>
                  </a:ext>
                </a:extLst>
              </a:tr>
              <a:tr h="1088999">
                <a:tc>
                  <a:txBody>
                    <a:bodyPr/>
                    <a:lstStyle/>
                    <a:p>
                      <a:pPr algn="ctr"/>
                      <a:r>
                        <a:rPr lang="en-GB" sz="2400" dirty="0"/>
                        <a:t>Meristem tissue</a:t>
                      </a:r>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869510956"/>
                  </a:ext>
                </a:extLst>
              </a:tr>
            </a:tbl>
          </a:graphicData>
        </a:graphic>
      </p:graphicFrame>
      <p:pic>
        <p:nvPicPr>
          <p:cNvPr id="11"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034426" y="6260226"/>
            <a:ext cx="144016" cy="144016"/>
          </a:xfrm>
          <a:prstGeom prst="rect">
            <a:avLst/>
          </a:prstGeom>
        </p:spPr>
      </p:pic>
      <p:sp>
        <p:nvSpPr>
          <p:cNvPr id="12" name="Rectangle 11"/>
          <p:cNvSpPr>
            <a:spLocks noChangeArrowheads="1"/>
          </p:cNvSpPr>
          <p:nvPr/>
        </p:nvSpPr>
        <p:spPr bwMode="auto">
          <a:xfrm>
            <a:off x="2559636" y="6227604"/>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13" name="Rectangle 12"/>
          <p:cNvSpPr>
            <a:spLocks noChangeArrowheads="1"/>
          </p:cNvSpPr>
          <p:nvPr/>
        </p:nvSpPr>
        <p:spPr bwMode="auto">
          <a:xfrm>
            <a:off x="2542496" y="6219684"/>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14" name="Text Box 5"/>
          <p:cNvSpPr txBox="1">
            <a:spLocks noChangeArrowheads="1"/>
          </p:cNvSpPr>
          <p:nvPr/>
        </p:nvSpPr>
        <p:spPr bwMode="auto">
          <a:xfrm>
            <a:off x="9236338" y="5856191"/>
            <a:ext cx="1133644" cy="830997"/>
          </a:xfrm>
          <a:prstGeom prst="rect">
            <a:avLst/>
          </a:prstGeom>
          <a:noFill/>
          <a:ln w="9525">
            <a:noFill/>
            <a:miter lim="800000"/>
            <a:headEnd/>
            <a:tailEnd/>
          </a:ln>
          <a:effectLst/>
        </p:spPr>
        <p:txBody>
          <a:bodyPr wrap="none">
            <a:spAutoFit/>
          </a:bodyPr>
          <a:lstStyle/>
          <a:p>
            <a:r>
              <a:rPr lang="en-GB" sz="4800" dirty="0"/>
              <a:t>End</a:t>
            </a:r>
          </a:p>
        </p:txBody>
      </p:sp>
      <p:sp>
        <p:nvSpPr>
          <p:cNvPr id="18" name="TextBox 17"/>
          <p:cNvSpPr txBox="1"/>
          <p:nvPr/>
        </p:nvSpPr>
        <p:spPr>
          <a:xfrm>
            <a:off x="1683144" y="6155488"/>
            <a:ext cx="870751" cy="369332"/>
          </a:xfrm>
          <a:prstGeom prst="rect">
            <a:avLst/>
          </a:prstGeom>
          <a:noFill/>
        </p:spPr>
        <p:txBody>
          <a:bodyPr wrap="none" rtlCol="0">
            <a:spAutoFit/>
          </a:bodyPr>
          <a:lstStyle/>
          <a:p>
            <a:r>
              <a:rPr lang="en-GB" dirty="0"/>
              <a:t>5 mins</a:t>
            </a:r>
          </a:p>
        </p:txBody>
      </p:sp>
    </p:spTree>
    <p:extLst>
      <p:ext uri="{BB962C8B-B14F-4D97-AF65-F5344CB8AC3E}">
        <p14:creationId xmlns:p14="http://schemas.microsoft.com/office/powerpoint/2010/main" val="14770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300000"/>
                                        <p:tgtEl>
                                          <p:spTgt spid="12"/>
                                        </p:tgtEl>
                                      </p:cBhvr>
                                    </p:animEffect>
                                  </p:childTnLst>
                                </p:cTn>
                              </p:par>
                            </p:childTnLst>
                          </p:cTn>
                        </p:par>
                        <p:par>
                          <p:cTn id="22" fill="hold">
                            <p:stCondLst>
                              <p:cond delay="300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23"/>
                                            </p:cond>
                                          </p:stCondLst>
                                          <p:endCondLst>
                                            <p:cond evt="onStopAudio" delay="0">
                                              <p:tgtEl>
                                                <p:sldTgt/>
                                              </p:tgtEl>
                                            </p:cond>
                                          </p:endCondLst>
                                        </p:cTn>
                                        <p:tgtEl>
                                          <p:sndTgt r:embed="rId4" name="laser.wav"/>
                                        </p:tgtEl>
                                      </p:cMediaNode>
                                    </p:audio>
                                  </p:subTnLst>
                                </p:cTn>
                              </p:par>
                              <p:par>
                                <p:cTn id="25" presetID="1" presetClass="mediacall" presetSubtype="0" fill="hold" nodeType="withEffect">
                                  <p:stCondLst>
                                    <p:cond delay="0"/>
                                  </p:stCondLst>
                                  <p:childTnLst>
                                    <p:cmd type="call" cmd="playFrom(0.0)">
                                      <p:cBhvr>
                                        <p:cTn id="26" dur="704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45011841"/>
              </p:ext>
            </p:extLst>
          </p:nvPr>
        </p:nvGraphicFramePr>
        <p:xfrm>
          <a:off x="148588" y="217171"/>
          <a:ext cx="11624311" cy="6400798"/>
        </p:xfrm>
        <a:graphic>
          <a:graphicData uri="http://schemas.openxmlformats.org/drawingml/2006/table">
            <a:tbl>
              <a:tblPr firstRow="1" bandRow="1">
                <a:tableStyleId>{616DA210-FB5B-4158-B5E0-FEB733F419BA}</a:tableStyleId>
              </a:tblPr>
              <a:tblGrid>
                <a:gridCol w="2457452">
                  <a:extLst>
                    <a:ext uri="{9D8B030D-6E8A-4147-A177-3AD203B41FA5}">
                      <a16:colId xmlns:a16="http://schemas.microsoft.com/office/drawing/2014/main" val="3226637851"/>
                    </a:ext>
                  </a:extLst>
                </a:gridCol>
                <a:gridCol w="2937510">
                  <a:extLst>
                    <a:ext uri="{9D8B030D-6E8A-4147-A177-3AD203B41FA5}">
                      <a16:colId xmlns:a16="http://schemas.microsoft.com/office/drawing/2014/main" val="1345472589"/>
                    </a:ext>
                  </a:extLst>
                </a:gridCol>
                <a:gridCol w="3716268">
                  <a:extLst>
                    <a:ext uri="{9D8B030D-6E8A-4147-A177-3AD203B41FA5}">
                      <a16:colId xmlns:a16="http://schemas.microsoft.com/office/drawing/2014/main" val="837154419"/>
                    </a:ext>
                  </a:extLst>
                </a:gridCol>
                <a:gridCol w="2513081">
                  <a:extLst>
                    <a:ext uri="{9D8B030D-6E8A-4147-A177-3AD203B41FA5}">
                      <a16:colId xmlns:a16="http://schemas.microsoft.com/office/drawing/2014/main" val="594729526"/>
                    </a:ext>
                  </a:extLst>
                </a:gridCol>
              </a:tblGrid>
              <a:tr h="2249425">
                <a:tc>
                  <a:txBody>
                    <a:bodyPr/>
                    <a:lstStyle/>
                    <a:p>
                      <a:pPr algn="ctr"/>
                      <a:r>
                        <a:rPr lang="en-GB" sz="2400" u="sng" dirty="0"/>
                        <a:t>Type of </a:t>
                      </a:r>
                    </a:p>
                    <a:p>
                      <a:pPr algn="ctr"/>
                      <a:r>
                        <a:rPr lang="en-GB" sz="2400" u="sng" dirty="0"/>
                        <a:t>stem</a:t>
                      </a:r>
                      <a:r>
                        <a:rPr lang="en-GB" sz="2400" u="sng" baseline="0" dirty="0"/>
                        <a:t> cell</a:t>
                      </a:r>
                      <a:endParaRPr lang="en-GB" sz="2400" u="sng" dirty="0"/>
                    </a:p>
                  </a:txBody>
                  <a:tcPr>
                    <a:solidFill>
                      <a:schemeClr val="bg1"/>
                    </a:solidFill>
                  </a:tcPr>
                </a:tc>
                <a:tc>
                  <a:txBody>
                    <a:bodyPr/>
                    <a:lstStyle/>
                    <a:p>
                      <a:pPr algn="ctr"/>
                      <a:r>
                        <a:rPr lang="en-GB" dirty="0"/>
                        <a:t>Where</a:t>
                      </a:r>
                      <a:r>
                        <a:rPr lang="en-GB" baseline="0" dirty="0"/>
                        <a:t> is it found?</a:t>
                      </a:r>
                      <a:endParaRPr lang="en-GB" dirty="0"/>
                    </a:p>
                  </a:txBody>
                  <a:tcPr anchor="ctr">
                    <a:solidFill>
                      <a:schemeClr val="bg1"/>
                    </a:solidFill>
                  </a:tcPr>
                </a:tc>
                <a:tc>
                  <a:txBody>
                    <a:bodyPr/>
                    <a:lstStyle/>
                    <a:p>
                      <a:pPr algn="ctr"/>
                      <a:r>
                        <a:rPr lang="en-GB" dirty="0"/>
                        <a:t>Describe</a:t>
                      </a:r>
                      <a:r>
                        <a:rPr lang="en-GB" baseline="0" dirty="0"/>
                        <a:t> its function</a:t>
                      </a:r>
                      <a:endParaRPr lang="en-GB" dirty="0"/>
                    </a:p>
                  </a:txBody>
                  <a:tcPr anchor="ctr">
                    <a:solidFill>
                      <a:schemeClr val="bg1"/>
                    </a:solidFill>
                  </a:tcPr>
                </a:tc>
                <a:tc>
                  <a:txBody>
                    <a:bodyPr/>
                    <a:lstStyle/>
                    <a:p>
                      <a:pPr algn="ctr"/>
                      <a:r>
                        <a:rPr lang="en-GB" dirty="0"/>
                        <a:t>Can</a:t>
                      </a:r>
                      <a:r>
                        <a:rPr lang="en-GB" baseline="0" dirty="0"/>
                        <a:t> it be used to produce plant clones?</a:t>
                      </a:r>
                      <a:endParaRPr lang="en-GB" dirty="0"/>
                    </a:p>
                  </a:txBody>
                  <a:tcPr anchor="ctr">
                    <a:solidFill>
                      <a:schemeClr val="bg1"/>
                    </a:solidFill>
                  </a:tcPr>
                </a:tc>
                <a:extLst>
                  <a:ext uri="{0D108BD9-81ED-4DB2-BD59-A6C34878D82A}">
                    <a16:rowId xmlns:a16="http://schemas.microsoft.com/office/drawing/2014/main" val="3361482925"/>
                  </a:ext>
                </a:extLst>
              </a:tr>
              <a:tr h="1383791">
                <a:tc>
                  <a:txBody>
                    <a:bodyPr/>
                    <a:lstStyle/>
                    <a:p>
                      <a:pPr algn="ctr"/>
                      <a:r>
                        <a:rPr lang="en-GB" sz="2400" dirty="0"/>
                        <a:t>Embryonic</a:t>
                      </a:r>
                      <a:r>
                        <a:rPr lang="en-GB" sz="2400" baseline="0" dirty="0"/>
                        <a:t> stem cell</a:t>
                      </a:r>
                      <a:endParaRPr lang="en-GB" sz="2400"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967132903"/>
                  </a:ext>
                </a:extLst>
              </a:tr>
              <a:tr h="1383791">
                <a:tc>
                  <a:txBody>
                    <a:bodyPr/>
                    <a:lstStyle/>
                    <a:p>
                      <a:pPr algn="ctr"/>
                      <a:r>
                        <a:rPr lang="en-GB" sz="2400" dirty="0"/>
                        <a:t>Adult</a:t>
                      </a:r>
                      <a:r>
                        <a:rPr lang="en-GB" sz="2400" baseline="0" dirty="0"/>
                        <a:t> stem cell</a:t>
                      </a:r>
                      <a:endParaRPr lang="en-GB" sz="2400"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310483350"/>
                  </a:ext>
                </a:extLst>
              </a:tr>
              <a:tr h="1383791">
                <a:tc>
                  <a:txBody>
                    <a:bodyPr/>
                    <a:lstStyle/>
                    <a:p>
                      <a:pPr algn="ctr"/>
                      <a:r>
                        <a:rPr lang="en-GB" sz="2400" dirty="0"/>
                        <a:t>Meristem tissue</a:t>
                      </a:r>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869510956"/>
                  </a:ext>
                </a:extLst>
              </a:tr>
            </a:tbl>
          </a:graphicData>
        </a:graphic>
      </p:graphicFrame>
    </p:spTree>
    <p:extLst>
      <p:ext uri="{BB962C8B-B14F-4D97-AF65-F5344CB8AC3E}">
        <p14:creationId xmlns:p14="http://schemas.microsoft.com/office/powerpoint/2010/main" val="1129282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Comic sans">
      <a:majorFont>
        <a:latin typeface="Comic Sans MS"/>
        <a:ea typeface=""/>
        <a:cs typeface=""/>
      </a:majorFont>
      <a:minorFont>
        <a:latin typeface="Comic Sans MS"/>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1594</TotalTime>
  <Words>864</Words>
  <Application>Microsoft Office PowerPoint</Application>
  <PresentationFormat>Widescreen</PresentationFormat>
  <Paragraphs>148</Paragraphs>
  <Slides>19</Slides>
  <Notes>6</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Gill Sans MT</vt:lpstr>
      <vt:lpstr>Wingdings</vt:lpstr>
      <vt:lpstr>Badge</vt:lpstr>
      <vt:lpstr>PowerPoint Presentation</vt:lpstr>
      <vt:lpstr>PowerPoint Presentation</vt:lpstr>
      <vt:lpstr>PowerPoint Presentation</vt:lpstr>
      <vt:lpstr>How do stem cells work? – bang goes the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Jumela Begum</dc:creator>
  <cp:lastModifiedBy>A Rumbles</cp:lastModifiedBy>
  <cp:revision>586</cp:revision>
  <cp:lastPrinted>2019-10-18T06:59:54Z</cp:lastPrinted>
  <dcterms:created xsi:type="dcterms:W3CDTF">2017-04-29T20:50:53Z</dcterms:created>
  <dcterms:modified xsi:type="dcterms:W3CDTF">2020-09-26T17:27:25Z</dcterms:modified>
</cp:coreProperties>
</file>