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wav" ContentType="audio/wav"/>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8"/>
  </p:notesMasterIdLst>
  <p:sldIdLst>
    <p:sldId id="258" r:id="rId2"/>
    <p:sldId id="288" r:id="rId3"/>
    <p:sldId id="307" r:id="rId4"/>
    <p:sldId id="403" r:id="rId5"/>
    <p:sldId id="404" r:id="rId6"/>
    <p:sldId id="311" r:id="rId7"/>
    <p:sldId id="351" r:id="rId8"/>
    <p:sldId id="415" r:id="rId9"/>
    <p:sldId id="406" r:id="rId10"/>
    <p:sldId id="407" r:id="rId11"/>
    <p:sldId id="409" r:id="rId12"/>
    <p:sldId id="410" r:id="rId13"/>
    <p:sldId id="411" r:id="rId14"/>
    <p:sldId id="413" r:id="rId15"/>
    <p:sldId id="414" r:id="rId16"/>
    <p:sldId id="41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3FF"/>
    <a:srgbClr val="E9D5BB"/>
    <a:srgbClr val="E5C127"/>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9946" autoAdjust="0"/>
  </p:normalViewPr>
  <p:slideViewPr>
    <p:cSldViewPr snapToGrid="0">
      <p:cViewPr varScale="1">
        <p:scale>
          <a:sx n="60" d="100"/>
          <a:sy n="60" d="100"/>
        </p:scale>
        <p:origin x="1000" y="44"/>
      </p:cViewPr>
      <p:guideLst/>
    </p:cSldViewPr>
  </p:slideViewPr>
  <p:notesTextViewPr>
    <p:cViewPr>
      <p:scale>
        <a:sx n="1" d="1"/>
        <a:sy n="1" d="1"/>
      </p:scale>
      <p:origin x="0" y="0"/>
    </p:cViewPr>
  </p:notesTextViewPr>
  <p:sorterViewPr>
    <p:cViewPr>
      <p:scale>
        <a:sx n="100" d="100"/>
        <a:sy n="100" d="100"/>
      </p:scale>
      <p:origin x="0" y="-38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1C310-70B6-455E-B14A-06DC501AE5A7}" type="datetimeFigureOut">
              <a:rPr lang="en-GB" smtClean="0"/>
              <a:t>26/09/2020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1A393-D59D-4E50-819C-D8E25BFCD6B5}" type="slidenum">
              <a:rPr lang="en-GB" smtClean="0"/>
              <a:t>‹#›</a:t>
            </a:fld>
            <a:endParaRPr lang="en-GB"/>
          </a:p>
        </p:txBody>
      </p:sp>
    </p:spTree>
    <p:extLst>
      <p:ext uri="{BB962C8B-B14F-4D97-AF65-F5344CB8AC3E}">
        <p14:creationId xmlns:p14="http://schemas.microsoft.com/office/powerpoint/2010/main" val="302260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aeAL6xThfL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1</a:t>
            </a:fld>
            <a:endParaRPr lang="en-US"/>
          </a:p>
        </p:txBody>
      </p:sp>
    </p:spTree>
    <p:extLst>
      <p:ext uri="{BB962C8B-B14F-4D97-AF65-F5344CB8AC3E}">
        <p14:creationId xmlns:p14="http://schemas.microsoft.com/office/powerpoint/2010/main" val="159610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NEED TO READ THROUGH THIS TEACHER</a:t>
            </a:r>
            <a:r>
              <a:rPr lang="en-GB" baseline="0" dirty="0"/>
              <a:t> </a:t>
            </a:r>
            <a:r>
              <a:rPr lang="en-GB" dirty="0"/>
              <a:t>REFERENCE ONLY</a:t>
            </a:r>
          </a:p>
        </p:txBody>
      </p:sp>
      <p:sp>
        <p:nvSpPr>
          <p:cNvPr id="4" name="Slide Number Placeholder 3"/>
          <p:cNvSpPr>
            <a:spLocks noGrp="1"/>
          </p:cNvSpPr>
          <p:nvPr>
            <p:ph type="sldNum" sz="quarter" idx="10"/>
          </p:nvPr>
        </p:nvSpPr>
        <p:spPr/>
        <p:txBody>
          <a:bodyPr/>
          <a:lstStyle/>
          <a:p>
            <a:fld id="{8131A393-D59D-4E50-819C-D8E25BFCD6B5}" type="slidenum">
              <a:rPr lang="en-GB" smtClean="0"/>
              <a:t>3</a:t>
            </a:fld>
            <a:endParaRPr lang="en-GB"/>
          </a:p>
        </p:txBody>
      </p:sp>
    </p:spTree>
    <p:extLst>
      <p:ext uri="{BB962C8B-B14F-4D97-AF65-F5344CB8AC3E}">
        <p14:creationId xmlns:p14="http://schemas.microsoft.com/office/powerpoint/2010/main" val="16188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6</a:t>
            </a:fld>
            <a:endParaRPr lang="en-US"/>
          </a:p>
        </p:txBody>
      </p:sp>
    </p:spTree>
    <p:extLst>
      <p:ext uri="{BB962C8B-B14F-4D97-AF65-F5344CB8AC3E}">
        <p14:creationId xmlns:p14="http://schemas.microsoft.com/office/powerpoint/2010/main" val="385198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https://www.youtube.com/watch?v=aeAL6xThfL8</a:t>
            </a:r>
            <a:endParaRPr lang="en-GB" dirty="0"/>
          </a:p>
        </p:txBody>
      </p:sp>
      <p:sp>
        <p:nvSpPr>
          <p:cNvPr id="4" name="Slide Number Placeholder 3"/>
          <p:cNvSpPr>
            <a:spLocks noGrp="1"/>
          </p:cNvSpPr>
          <p:nvPr>
            <p:ph type="sldNum" sz="quarter" idx="5"/>
          </p:nvPr>
        </p:nvSpPr>
        <p:spPr/>
        <p:txBody>
          <a:bodyPr/>
          <a:lstStyle/>
          <a:p>
            <a:fld id="{8131A393-D59D-4E50-819C-D8E25BFCD6B5}" type="slidenum">
              <a:rPr lang="en-GB" smtClean="0"/>
              <a:t>8</a:t>
            </a:fld>
            <a:endParaRPr lang="en-GB"/>
          </a:p>
        </p:txBody>
      </p:sp>
    </p:spTree>
    <p:extLst>
      <p:ext uri="{BB962C8B-B14F-4D97-AF65-F5344CB8AC3E}">
        <p14:creationId xmlns:p14="http://schemas.microsoft.com/office/powerpoint/2010/main" val="416748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31A393-D59D-4E50-819C-D8E25BFCD6B5}" type="slidenum">
              <a:rPr lang="en-GB" smtClean="0"/>
              <a:t>12</a:t>
            </a:fld>
            <a:endParaRPr lang="en-GB"/>
          </a:p>
        </p:txBody>
      </p:sp>
    </p:spTree>
    <p:extLst>
      <p:ext uri="{BB962C8B-B14F-4D97-AF65-F5344CB8AC3E}">
        <p14:creationId xmlns:p14="http://schemas.microsoft.com/office/powerpoint/2010/main" val="338948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31A393-D59D-4E50-819C-D8E25BFCD6B5}" type="slidenum">
              <a:rPr lang="en-GB" smtClean="0"/>
              <a:t>15</a:t>
            </a:fld>
            <a:endParaRPr lang="en-GB"/>
          </a:p>
        </p:txBody>
      </p:sp>
    </p:spTree>
    <p:extLst>
      <p:ext uri="{BB962C8B-B14F-4D97-AF65-F5344CB8AC3E}">
        <p14:creationId xmlns:p14="http://schemas.microsoft.com/office/powerpoint/2010/main" val="90806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9334D819-9F07-4261-B09B-9E467E5D9002}" type="datetimeFigureOut">
              <a:rPr lang="en-US" smtClean="0"/>
              <a:pPr/>
              <a:t>9/26/2020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6221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91470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455372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dirty="0"/>
              <a:t>9/26/2020</a:t>
            </a:fld>
            <a:endParaRPr lang="en-US" dirty="0"/>
          </a:p>
        </p:txBody>
      </p:sp>
      <p:sp>
        <p:nvSpPr>
          <p:cNvPr id="4" name="Footer Placeholder 3"/>
          <p:cNvSpPr>
            <a:spLocks noGrp="1"/>
          </p:cNvSpPr>
          <p:nvPr>
            <p:ph type="ftr" sz="quarter" idx="11"/>
          </p:nvPr>
        </p:nvSpPr>
        <p:spPr/>
        <p:txBody>
          <a:bodyPr/>
          <a:lstStyle/>
          <a:p>
            <a:r>
              <a:rPr lang="en-US" dirty="0"/>
              <a:t>J.BEGUM</a:t>
            </a:r>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89367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9/26/2020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52797268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116617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55986425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4" name="Footer Placeholder 3"/>
          <p:cNvSpPr>
            <a:spLocks noGrp="1"/>
          </p:cNvSpPr>
          <p:nvPr>
            <p:ph type="ftr" sz="quarter" idx="11"/>
          </p:nvPr>
        </p:nvSpPr>
        <p:spPr/>
        <p:txBody>
          <a:bodyPr/>
          <a:lstStyle/>
          <a:p>
            <a:r>
              <a:rPr lang="en-US"/>
              <a:t>J.BEGUM</a:t>
            </a:r>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24595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27439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9/26/2020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9730351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9/26/2020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1811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9/26/2020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32583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654" r:id="rId12"/>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4.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4.png"/><Relationship Id="rId2" Type="http://schemas.microsoft.com/office/2007/relationships/media" Target="../media/media1.WAV"/><Relationship Id="rId1" Type="http://schemas.openxmlformats.org/officeDocument/2006/relationships/tags" Target="../tags/tag2.xml"/><Relationship Id="rId6" Type="http://schemas.openxmlformats.org/officeDocument/2006/relationships/audio" Target="../media/audio1.wav"/><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eAL6xThfL8"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225858"/>
            <a:ext cx="3232597" cy="523220"/>
          </a:xfrm>
          <a:prstGeom prst="rect">
            <a:avLst/>
          </a:prstGeom>
          <a:solidFill>
            <a:srgbClr val="FFFF00"/>
          </a:solidFill>
        </p:spPr>
        <p:txBody>
          <a:bodyPr wrap="square" rtlCol="0">
            <a:spAutoFit/>
          </a:bodyPr>
          <a:lstStyle/>
          <a:p>
            <a:r>
              <a:rPr lang="en-GB" sz="2800" b="1" dirty="0"/>
              <a:t>BIG QUESTION</a:t>
            </a:r>
          </a:p>
        </p:txBody>
      </p:sp>
      <p:sp>
        <p:nvSpPr>
          <p:cNvPr id="11" name="Rounded Rectangle 7"/>
          <p:cNvSpPr/>
          <p:nvPr/>
        </p:nvSpPr>
        <p:spPr>
          <a:xfrm>
            <a:off x="155575" y="1737360"/>
            <a:ext cx="5454811" cy="2353787"/>
          </a:xfrm>
          <a:prstGeom prst="round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800" dirty="0"/>
              <a:t>When your shoes get old and worn, what do you do? </a:t>
            </a:r>
          </a:p>
          <a:p>
            <a:pPr lvl="0" algn="ctr"/>
            <a:endParaRPr lang="en-GB" sz="2800" dirty="0"/>
          </a:p>
          <a:p>
            <a:pPr lvl="0" algn="ctr"/>
            <a:r>
              <a:rPr lang="en-GB" sz="2800" dirty="0"/>
              <a:t>What might happen to cells when they get old?</a:t>
            </a:r>
          </a:p>
        </p:txBody>
      </p:sp>
      <p:sp>
        <p:nvSpPr>
          <p:cNvPr id="12" name="TextBox 11"/>
          <p:cNvSpPr txBox="1"/>
          <p:nvPr/>
        </p:nvSpPr>
        <p:spPr>
          <a:xfrm>
            <a:off x="155575" y="4637671"/>
            <a:ext cx="5222337" cy="1692771"/>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914400">
              <a:defRPr/>
            </a:pPr>
            <a:r>
              <a:rPr lang="en-GB" sz="2600" b="1" kern="0" dirty="0">
                <a:latin typeface="Calibri"/>
              </a:rPr>
              <a:t>DEEPER THINKING:</a:t>
            </a:r>
          </a:p>
          <a:p>
            <a:r>
              <a:rPr lang="en-GB" sz="2600" dirty="0"/>
              <a:t>Suggest why new cells must have the same genetic information as the originals</a:t>
            </a:r>
            <a:r>
              <a:rPr lang="en-GB" sz="2600" b="1" dirty="0"/>
              <a:t>. </a:t>
            </a:r>
          </a:p>
        </p:txBody>
      </p:sp>
      <p:sp>
        <p:nvSpPr>
          <p:cNvPr id="2" name="TextBox 1"/>
          <p:cNvSpPr txBox="1"/>
          <p:nvPr/>
        </p:nvSpPr>
        <p:spPr>
          <a:xfrm>
            <a:off x="573630" y="940409"/>
            <a:ext cx="10730305" cy="1477328"/>
          </a:xfrm>
          <a:prstGeom prst="rect">
            <a:avLst/>
          </a:prstGeom>
          <a:noFill/>
        </p:spPr>
        <p:txBody>
          <a:bodyPr wrap="square" rtlCol="0">
            <a:spAutoFit/>
          </a:bodyPr>
          <a:lstStyle/>
          <a:p>
            <a:pPr algn="ctr"/>
            <a:r>
              <a:rPr lang="en-GB" sz="4500" u="sng" dirty="0">
                <a:solidFill>
                  <a:srgbClr val="002060"/>
                </a:solidFill>
              </a:rPr>
              <a:t>Title: Cell division </a:t>
            </a:r>
            <a:endParaRPr lang="en-GB" sz="4500" b="1" u="sng" dirty="0">
              <a:solidFill>
                <a:srgbClr val="002060"/>
              </a:solidFill>
            </a:endParaRPr>
          </a:p>
          <a:p>
            <a:pPr algn="ctr"/>
            <a:r>
              <a:rPr lang="en-GB" sz="4500" u="sng" dirty="0">
                <a:solidFill>
                  <a:srgbClr val="002060"/>
                </a:solidFill>
              </a:rPr>
              <a:t> </a:t>
            </a:r>
          </a:p>
        </p:txBody>
      </p:sp>
      <p:sp>
        <p:nvSpPr>
          <p:cNvPr id="7" name="Date Placeholder 1"/>
          <p:cNvSpPr>
            <a:spLocks noGrp="1"/>
          </p:cNvSpPr>
          <p:nvPr>
            <p:ph type="dt" sz="half" idx="10"/>
          </p:nvPr>
        </p:nvSpPr>
        <p:spPr>
          <a:xfrm>
            <a:off x="3921071" y="34528"/>
            <a:ext cx="8315741" cy="905881"/>
          </a:xfrm>
        </p:spPr>
        <p:txBody>
          <a:bodyPr/>
          <a:lstStyle/>
          <a:p>
            <a:fld id="{F7C8AF56-926D-41C2-AAB0-45B307A6309E}" type="datetime2">
              <a:rPr lang="en-US" sz="3500" u="sng" smtClean="0">
                <a:solidFill>
                  <a:srgbClr val="002060"/>
                </a:solidFill>
                <a:latin typeface="Comic Sans MS" panose="030F0702030302020204" pitchFamily="66" charset="0"/>
              </a:rPr>
              <a:t>Saturday, September 26, 2020</a:t>
            </a:fld>
            <a:endParaRPr lang="en-US" sz="3500" u="sng" dirty="0">
              <a:solidFill>
                <a:srgbClr val="002060"/>
              </a:solidFill>
              <a:latin typeface="Comic Sans MS" panose="030F0702030302020204" pitchFamily="66" charset="0"/>
            </a:endParaRPr>
          </a:p>
        </p:txBody>
      </p:sp>
      <p:sp>
        <p:nvSpPr>
          <p:cNvPr id="3" name="AutoShape 2" descr="Image result for weasley family"/>
          <p:cNvSpPr>
            <a:spLocks noChangeAspect="1" noChangeArrowheads="1"/>
          </p:cNvSpPr>
          <p:nvPr/>
        </p:nvSpPr>
        <p:spPr bwMode="auto">
          <a:xfrm>
            <a:off x="155575" y="-1279525"/>
            <a:ext cx="4600575"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3065" t="14327" r="19774" b="6542"/>
          <a:stretch/>
        </p:blipFill>
        <p:spPr>
          <a:xfrm>
            <a:off x="5938782" y="2101773"/>
            <a:ext cx="5208926" cy="4091555"/>
          </a:xfrm>
          <a:prstGeom prst="rect">
            <a:avLst/>
          </a:prstGeom>
          <a:ln>
            <a:solidFill>
              <a:schemeClr val="tx1"/>
            </a:solidFill>
          </a:ln>
        </p:spPr>
      </p:pic>
    </p:spTree>
    <p:custDataLst>
      <p:tags r:id="rId1"/>
    </p:custDataLst>
    <p:extLst>
      <p:ext uri="{BB962C8B-B14F-4D97-AF65-F5344CB8AC3E}">
        <p14:creationId xmlns:p14="http://schemas.microsoft.com/office/powerpoint/2010/main" val="247518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390786" y="6306218"/>
            <a:ext cx="144016" cy="144016"/>
          </a:xfrm>
          <a:prstGeom prst="rect">
            <a:avLst/>
          </a:prstGeom>
        </p:spPr>
      </p:pic>
      <p:sp>
        <p:nvSpPr>
          <p:cNvPr id="3" name="Rectangle 2"/>
          <p:cNvSpPr>
            <a:spLocks noChangeArrowheads="1"/>
          </p:cNvSpPr>
          <p:nvPr/>
        </p:nvSpPr>
        <p:spPr bwMode="auto">
          <a:xfrm>
            <a:off x="2898856" y="626567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4" name="Rectangle 3"/>
          <p:cNvSpPr>
            <a:spLocks noChangeArrowheads="1"/>
          </p:cNvSpPr>
          <p:nvPr/>
        </p:nvSpPr>
        <p:spPr bwMode="auto">
          <a:xfrm>
            <a:off x="2898856" y="626567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5" name="Text Box 5"/>
          <p:cNvSpPr txBox="1">
            <a:spLocks noChangeArrowheads="1"/>
          </p:cNvSpPr>
          <p:nvPr/>
        </p:nvSpPr>
        <p:spPr bwMode="auto">
          <a:xfrm>
            <a:off x="9556508" y="5894262"/>
            <a:ext cx="1270000" cy="823912"/>
          </a:xfrm>
          <a:prstGeom prst="rect">
            <a:avLst/>
          </a:prstGeom>
          <a:noFill/>
          <a:ln w="9525">
            <a:noFill/>
            <a:miter lim="800000"/>
            <a:headEnd/>
            <a:tailEnd/>
          </a:ln>
          <a:effectLst/>
        </p:spPr>
        <p:txBody>
          <a:bodyPr wrap="none">
            <a:spAutoFit/>
          </a:bodyPr>
          <a:lstStyle/>
          <a:p>
            <a:r>
              <a:rPr lang="en-GB" sz="4800" dirty="0"/>
              <a:t>End</a:t>
            </a:r>
          </a:p>
        </p:txBody>
      </p:sp>
      <p:sp>
        <p:nvSpPr>
          <p:cNvPr id="6" name="TextBox 5"/>
          <p:cNvSpPr txBox="1"/>
          <p:nvPr/>
        </p:nvSpPr>
        <p:spPr>
          <a:xfrm>
            <a:off x="1890793" y="6234210"/>
            <a:ext cx="1008063" cy="369332"/>
          </a:xfrm>
          <a:prstGeom prst="rect">
            <a:avLst/>
          </a:prstGeom>
          <a:noFill/>
        </p:spPr>
        <p:txBody>
          <a:bodyPr wrap="square" rtlCol="0">
            <a:spAutoFit/>
          </a:bodyPr>
          <a:lstStyle/>
          <a:p>
            <a:r>
              <a:rPr lang="en-GB" dirty="0"/>
              <a:t>10mins</a:t>
            </a:r>
          </a:p>
        </p:txBody>
      </p:sp>
      <p:grpSp>
        <p:nvGrpSpPr>
          <p:cNvPr id="8" name="Group 7"/>
          <p:cNvGrpSpPr/>
          <p:nvPr/>
        </p:nvGrpSpPr>
        <p:grpSpPr>
          <a:xfrm>
            <a:off x="347997" y="141369"/>
            <a:ext cx="6186805" cy="4096385"/>
            <a:chOff x="-4500" y="-92589"/>
            <a:chExt cx="6186805" cy="4096385"/>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26" y="629393"/>
              <a:ext cx="2303780" cy="3289935"/>
            </a:xfrm>
            <a:prstGeom prst="rect">
              <a:avLst/>
            </a:prstGeom>
          </p:spPr>
        </p:pic>
        <p:sp>
          <p:nvSpPr>
            <p:cNvPr id="10" name="Rectangle 9"/>
            <p:cNvSpPr/>
            <p:nvPr/>
          </p:nvSpPr>
          <p:spPr>
            <a:xfrm>
              <a:off x="-4500" y="-92589"/>
              <a:ext cx="6186805" cy="4096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2"/>
            <p:cNvSpPr txBox="1">
              <a:spLocks noChangeArrowheads="1"/>
            </p:cNvSpPr>
            <p:nvPr/>
          </p:nvSpPr>
          <p:spPr bwMode="auto">
            <a:xfrm>
              <a:off x="2386940" y="237507"/>
              <a:ext cx="3644900" cy="127127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400" dirty="0">
                  <a:effectLst/>
                  <a:latin typeface="Comic Sans MS" panose="030F0702030302020204" pitchFamily="66" charset="0"/>
                  <a:ea typeface="Calibri" panose="020F0502020204030204" pitchFamily="34" charset="0"/>
                  <a:cs typeface="Times New Roman" panose="02020603050405020304" pitchFamily="18" charset="0"/>
                </a:rPr>
                <a:t>Stage 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5"/>
            <p:cNvSpPr txBox="1">
              <a:spLocks noChangeArrowheads="1"/>
            </p:cNvSpPr>
            <p:nvPr/>
          </p:nvSpPr>
          <p:spPr bwMode="auto">
            <a:xfrm>
              <a:off x="2386940" y="1626920"/>
              <a:ext cx="3644900" cy="10039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Stage 2: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6"/>
            <p:cNvSpPr txBox="1">
              <a:spLocks noChangeArrowheads="1"/>
            </p:cNvSpPr>
            <p:nvPr/>
          </p:nvSpPr>
          <p:spPr bwMode="auto">
            <a:xfrm>
              <a:off x="2363189" y="2778826"/>
              <a:ext cx="3644900" cy="100393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Stage 3: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273132" y="142504"/>
              <a:ext cx="1721485" cy="450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a:effectLst/>
                  <a:latin typeface="Comic Sans MS" panose="030F0702030302020204" pitchFamily="66" charset="0"/>
                  <a:ea typeface="Calibri" panose="020F0502020204030204" pitchFamily="34" charset="0"/>
                  <a:cs typeface="Times New Roman" panose="02020603050405020304" pitchFamily="18" charset="0"/>
                </a:rPr>
                <a:t>Name:…………………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5" name="TextBox 14"/>
          <p:cNvSpPr txBox="1"/>
          <p:nvPr/>
        </p:nvSpPr>
        <p:spPr>
          <a:xfrm>
            <a:off x="6931625" y="360866"/>
            <a:ext cx="5005953" cy="3108543"/>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GB" sz="2800" dirty="0"/>
              <a:t>Task: </a:t>
            </a:r>
          </a:p>
          <a:p>
            <a:endParaRPr lang="en-GB" sz="2800" dirty="0"/>
          </a:p>
          <a:p>
            <a:pPr marL="457200" indent="-457200">
              <a:buAutoNum type="arabicParenR"/>
            </a:pPr>
            <a:r>
              <a:rPr lang="en-GB" sz="2800" dirty="0"/>
              <a:t>Complete the cell cycle diagram (use a pencil)</a:t>
            </a:r>
          </a:p>
          <a:p>
            <a:pPr marL="457200" indent="-457200">
              <a:buAutoNum type="arabicParenR"/>
            </a:pPr>
            <a:r>
              <a:rPr lang="en-GB" sz="2800" dirty="0"/>
              <a:t>Describe what’s happening at each stage. </a:t>
            </a:r>
          </a:p>
          <a:p>
            <a:endParaRPr lang="en-GB" sz="2800" dirty="0"/>
          </a:p>
        </p:txBody>
      </p:sp>
      <p:sp>
        <p:nvSpPr>
          <p:cNvPr id="16" name="TextBox 15"/>
          <p:cNvSpPr txBox="1"/>
          <p:nvPr/>
        </p:nvSpPr>
        <p:spPr>
          <a:xfrm>
            <a:off x="10010255" y="2856800"/>
            <a:ext cx="1632505" cy="523220"/>
          </a:xfrm>
          <a:prstGeom prst="rect">
            <a:avLst/>
          </a:prstGeom>
          <a:solidFill>
            <a:srgbClr val="FFFF00"/>
          </a:solidFill>
        </p:spPr>
        <p:txBody>
          <a:bodyPr wrap="square" rtlCol="0">
            <a:spAutoFit/>
          </a:bodyPr>
          <a:lstStyle/>
          <a:p>
            <a:r>
              <a:rPr lang="en-GB" sz="2800" b="1" dirty="0"/>
              <a:t>Page 27</a:t>
            </a:r>
          </a:p>
        </p:txBody>
      </p:sp>
      <p:sp>
        <p:nvSpPr>
          <p:cNvPr id="17" name="TextBox 16"/>
          <p:cNvSpPr txBox="1"/>
          <p:nvPr/>
        </p:nvSpPr>
        <p:spPr>
          <a:xfrm>
            <a:off x="363922" y="4505122"/>
            <a:ext cx="11234146" cy="1231106"/>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914400">
              <a:defRPr/>
            </a:pPr>
            <a:r>
              <a:rPr lang="en-GB" sz="2600" b="1" kern="0" dirty="0">
                <a:latin typeface="Calibri"/>
              </a:rPr>
              <a:t>DEEPER THINKING:</a:t>
            </a:r>
          </a:p>
          <a:p>
            <a:pPr defTabSz="914400">
              <a:defRPr/>
            </a:pPr>
            <a:r>
              <a:rPr lang="en-GB" sz="2400" dirty="0"/>
              <a:t>Explain how and why you would expect the length of the cell cycle to vary between a 13-year-old student and a 70-year-old adult. </a:t>
            </a:r>
          </a:p>
        </p:txBody>
      </p:sp>
    </p:spTree>
    <p:extLst>
      <p:ext uri="{BB962C8B-B14F-4D97-AF65-F5344CB8AC3E}">
        <p14:creationId xmlns:p14="http://schemas.microsoft.com/office/powerpoint/2010/main" val="147708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3" end="3"/>
                                            </p:txEl>
                                          </p:spTgt>
                                        </p:tgtEl>
                                        <p:attrNameLst>
                                          <p:attrName>style.visibility</p:attrName>
                                        </p:attrNameLst>
                                      </p:cBhvr>
                                      <p:to>
                                        <p:strVal val="visible"/>
                                      </p:to>
                                    </p:set>
                                    <p:animEffect transition="in" filter="fade">
                                      <p:cBhvr>
                                        <p:cTn id="21" dur="1000"/>
                                        <p:tgtEl>
                                          <p:spTgt spid="15">
                                            <p:txEl>
                                              <p:pRg st="3" end="3"/>
                                            </p:txEl>
                                          </p:spTgt>
                                        </p:tgtEl>
                                      </p:cBhvr>
                                    </p:animEffect>
                                    <p:anim calcmode="lin" valueType="num">
                                      <p:cBhvr>
                                        <p:cTn id="22"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600000"/>
                                        <p:tgtEl>
                                          <p:spTgt spid="3"/>
                                        </p:tgtEl>
                                      </p:cBhvr>
                                    </p:animEffect>
                                  </p:childTnLst>
                                </p:cTn>
                              </p:par>
                            </p:childTnLst>
                          </p:cTn>
                        </p:par>
                        <p:par>
                          <p:cTn id="29" fill="hold">
                            <p:stCondLst>
                              <p:cond delay="600000"/>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30"/>
                                            </p:cond>
                                          </p:stCondLst>
                                          <p:endCondLst>
                                            <p:cond evt="onStopAudio" delay="0">
                                              <p:tgtEl>
                                                <p:sldTgt/>
                                              </p:tgtEl>
                                            </p:cond>
                                          </p:endCondLst>
                                        </p:cTn>
                                        <p:tgtEl>
                                          <p:sndTgt r:embed="rId4" name="laser.wav"/>
                                        </p:tgtEl>
                                      </p:cMediaNode>
                                    </p:audio>
                                  </p:subTnLst>
                                </p:cTn>
                              </p:par>
                              <p:par>
                                <p:cTn id="32" presetID="1" presetClass="mediacall" presetSubtype="0" fill="hold" nodeType="withEffect">
                                  <p:stCondLst>
                                    <p:cond delay="0"/>
                                  </p:stCondLst>
                                  <p:childTnLst>
                                    <p:cmd type="call" cmd="playFrom(0.0)">
                                      <p:cBhvr>
                                        <p:cTn id="33" dur="70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4" fill="hold" display="0">
                  <p:stCondLst>
                    <p:cond delay="indefinite"/>
                  </p:stCondLst>
                  <p:endCondLst>
                    <p:cond evt="onNext" delay="0">
                      <p:tgtEl>
                        <p:sldTgt/>
                      </p:tgtEl>
                    </p:cond>
                    <p:cond evt="onPrev" delay="0">
                      <p:tgtEl>
                        <p:sldTgt/>
                      </p:tgtEl>
                    </p:cond>
                    <p:cond evt="onStopAudio" delay="0">
                      <p:tgtEl>
                        <p:sldTgt/>
                      </p:tgtEl>
                    </p:cond>
                  </p:endCondLst>
                </p:cTn>
                <p:tgtEl>
                  <p:spTgt spid="2"/>
                </p:tgtEl>
              </p:cMediaNode>
            </p:audio>
          </p:childTnLst>
        </p:cTn>
      </p:par>
    </p:tnLst>
    <p:bldLst>
      <p:bldP spid="3"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19292" y="169304"/>
            <a:ext cx="3411621" cy="57309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Green pen review</a:t>
            </a:r>
          </a:p>
        </p:txBody>
      </p:sp>
      <p:sp>
        <p:nvSpPr>
          <p:cNvPr id="5" name="TextBox 4"/>
          <p:cNvSpPr txBox="1"/>
          <p:nvPr/>
        </p:nvSpPr>
        <p:spPr>
          <a:xfrm>
            <a:off x="5694128" y="169304"/>
            <a:ext cx="6337449" cy="3293209"/>
          </a:xfrm>
          <a:prstGeom prst="rect">
            <a:avLst/>
          </a:prstGeom>
          <a:solidFill>
            <a:schemeClr val="accent4">
              <a:lumMod val="40000"/>
              <a:lumOff val="60000"/>
            </a:schemeClr>
          </a:solidFill>
          <a:ln>
            <a:solidFill>
              <a:schemeClr val="tx1"/>
            </a:solidFill>
          </a:ln>
        </p:spPr>
        <p:txBody>
          <a:bodyPr wrap="square" rtlCol="0">
            <a:spAutoFit/>
          </a:bodyPr>
          <a:lstStyle/>
          <a:p>
            <a:r>
              <a:rPr lang="en-GB" sz="2600" dirty="0"/>
              <a:t>Stage 1: </a:t>
            </a:r>
          </a:p>
          <a:p>
            <a:pPr marL="342900" indent="-342900">
              <a:buFont typeface="Arial" panose="020B0604020202020204" pitchFamily="34" charset="0"/>
              <a:buChar char="•"/>
            </a:pPr>
            <a:r>
              <a:rPr lang="en-GB" sz="2600" dirty="0"/>
              <a:t>Longest stage in cell cycle. Cells grow bigger, increased mass. </a:t>
            </a:r>
          </a:p>
          <a:p>
            <a:pPr marL="342900" indent="-342900">
              <a:buFont typeface="Arial" panose="020B0604020202020204" pitchFamily="34" charset="0"/>
              <a:buChar char="•"/>
            </a:pPr>
            <a:r>
              <a:rPr lang="en-GB" sz="2600" dirty="0"/>
              <a:t>Replicate DNA to form two copies of each chromosome. </a:t>
            </a:r>
          </a:p>
          <a:p>
            <a:pPr marL="342900" indent="-342900">
              <a:buFont typeface="Arial" panose="020B0604020202020204" pitchFamily="34" charset="0"/>
              <a:buChar char="•"/>
            </a:pPr>
            <a:r>
              <a:rPr lang="en-GB" sz="2600" dirty="0"/>
              <a:t>Increase number of mitochondria, ribosomes, chloroplasts (in plants) getting ready for cell division.  </a:t>
            </a:r>
          </a:p>
        </p:txBody>
      </p:sp>
      <p:pic>
        <p:nvPicPr>
          <p:cNvPr id="6" name="Picture 5"/>
          <p:cNvPicPr>
            <a:picLocks noChangeAspect="1"/>
          </p:cNvPicPr>
          <p:nvPr/>
        </p:nvPicPr>
        <p:blipFill rotWithShape="1">
          <a:blip r:embed="rId2"/>
          <a:srcRect l="38570" t="32954" r="37402" b="53394"/>
          <a:stretch/>
        </p:blipFill>
        <p:spPr>
          <a:xfrm>
            <a:off x="143561" y="3841894"/>
            <a:ext cx="5374105" cy="1716645"/>
          </a:xfrm>
          <a:prstGeom prst="rect">
            <a:avLst/>
          </a:prstGeom>
        </p:spPr>
      </p:pic>
      <p:sp>
        <p:nvSpPr>
          <p:cNvPr id="7" name="Down Arrow 6"/>
          <p:cNvSpPr/>
          <p:nvPr/>
        </p:nvSpPr>
        <p:spPr>
          <a:xfrm>
            <a:off x="593559" y="2646948"/>
            <a:ext cx="657726" cy="1254570"/>
          </a:xfrm>
          <a:prstGeom prst="downArrow">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38243" t="13642" r="37729" b="71327"/>
          <a:stretch/>
        </p:blipFill>
        <p:spPr>
          <a:xfrm>
            <a:off x="0" y="989927"/>
            <a:ext cx="5349952" cy="1881609"/>
          </a:xfrm>
          <a:prstGeom prst="rect">
            <a:avLst/>
          </a:prstGeom>
        </p:spPr>
      </p:pic>
      <p:sp>
        <p:nvSpPr>
          <p:cNvPr id="8" name="TextBox 7"/>
          <p:cNvSpPr txBox="1"/>
          <p:nvPr/>
        </p:nvSpPr>
        <p:spPr>
          <a:xfrm>
            <a:off x="5694129" y="3805579"/>
            <a:ext cx="6337449" cy="2492990"/>
          </a:xfrm>
          <a:prstGeom prst="rect">
            <a:avLst/>
          </a:prstGeom>
          <a:solidFill>
            <a:schemeClr val="accent4">
              <a:lumMod val="40000"/>
              <a:lumOff val="60000"/>
            </a:schemeClr>
          </a:solidFill>
          <a:ln>
            <a:solidFill>
              <a:schemeClr val="tx1"/>
            </a:solidFill>
          </a:ln>
        </p:spPr>
        <p:txBody>
          <a:bodyPr wrap="square" rtlCol="0">
            <a:spAutoFit/>
          </a:bodyPr>
          <a:lstStyle/>
          <a:p>
            <a:r>
              <a:rPr lang="en-GB" sz="2600" dirty="0"/>
              <a:t>Stage 2 </a:t>
            </a:r>
          </a:p>
          <a:p>
            <a:endParaRPr lang="en-GB" sz="2600" dirty="0"/>
          </a:p>
          <a:p>
            <a:pPr marL="342900" indent="-342900">
              <a:buFont typeface="Arial" panose="020B0604020202020204" pitchFamily="34" charset="0"/>
              <a:buChar char="•"/>
            </a:pPr>
            <a:r>
              <a:rPr lang="en-GB" sz="2600" dirty="0"/>
              <a:t>Mitosis; one set of chromosomes is pulled to each end of the cell. </a:t>
            </a:r>
          </a:p>
          <a:p>
            <a:pPr marL="342900" indent="-342900">
              <a:buFont typeface="Arial" panose="020B0604020202020204" pitchFamily="34" charset="0"/>
              <a:buChar char="•"/>
            </a:pPr>
            <a:endParaRPr lang="en-GB" sz="2600" dirty="0"/>
          </a:p>
          <a:p>
            <a:pPr marL="342900" indent="-342900">
              <a:buFont typeface="Arial" panose="020B0604020202020204" pitchFamily="34" charset="0"/>
              <a:buChar char="•"/>
            </a:pPr>
            <a:r>
              <a:rPr lang="en-GB" sz="2600" dirty="0"/>
              <a:t>Nucleus divides</a:t>
            </a:r>
          </a:p>
        </p:txBody>
      </p:sp>
    </p:spTree>
    <p:extLst>
      <p:ext uri="{BB962C8B-B14F-4D97-AF65-F5344CB8AC3E}">
        <p14:creationId xmlns:p14="http://schemas.microsoft.com/office/powerpoint/2010/main" val="1699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par>
                                <p:cTn id="36" presetID="22" presetClass="entr" presetSubtype="1"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up)">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1000"/>
                                        <p:tgtEl>
                                          <p:spTgt spid="8">
                                            <p:txEl>
                                              <p:pRg st="0" end="0"/>
                                            </p:txEl>
                                          </p:spTgt>
                                        </p:tgtEl>
                                      </p:cBhvr>
                                    </p:animEffect>
                                    <p:anim calcmode="lin" valueType="num">
                                      <p:cBhvr>
                                        <p:cTn id="4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8">
                                            <p:txEl>
                                              <p:pRg st="2" end="2"/>
                                            </p:txEl>
                                          </p:spTgt>
                                        </p:tgtEl>
                                        <p:attrNameLst>
                                          <p:attrName>style.visibility</p:attrName>
                                        </p:attrNameLst>
                                      </p:cBhvr>
                                      <p:to>
                                        <p:strVal val="visible"/>
                                      </p:to>
                                    </p:set>
                                    <p:animEffect transition="in" filter="fade">
                                      <p:cBhvr>
                                        <p:cTn id="50" dur="1000"/>
                                        <p:tgtEl>
                                          <p:spTgt spid="8">
                                            <p:txEl>
                                              <p:pRg st="2" end="2"/>
                                            </p:txEl>
                                          </p:spTgt>
                                        </p:tgtEl>
                                      </p:cBhvr>
                                    </p:animEffect>
                                    <p:anim calcmode="lin" valueType="num">
                                      <p:cBhvr>
                                        <p:cTn id="5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8">
                                            <p:txEl>
                                              <p:pRg st="4" end="4"/>
                                            </p:txEl>
                                          </p:spTgt>
                                        </p:tgtEl>
                                        <p:attrNameLst>
                                          <p:attrName>style.visibility</p:attrName>
                                        </p:attrNameLst>
                                      </p:cBhvr>
                                      <p:to>
                                        <p:strVal val="visible"/>
                                      </p:to>
                                    </p:set>
                                    <p:animEffect transition="in" filter="fade">
                                      <p:cBhvr>
                                        <p:cTn id="57" dur="1000"/>
                                        <p:tgtEl>
                                          <p:spTgt spid="8">
                                            <p:txEl>
                                              <p:pRg st="4" end="4"/>
                                            </p:txEl>
                                          </p:spTgt>
                                        </p:tgtEl>
                                      </p:cBhvr>
                                    </p:animEffect>
                                    <p:anim calcmode="lin" valueType="num">
                                      <p:cBhvr>
                                        <p:cTn id="5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316345" y="0"/>
            <a:ext cx="3411621" cy="57309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Green pen review</a:t>
            </a:r>
          </a:p>
        </p:txBody>
      </p:sp>
      <p:sp>
        <p:nvSpPr>
          <p:cNvPr id="5" name="TextBox 4"/>
          <p:cNvSpPr txBox="1"/>
          <p:nvPr/>
        </p:nvSpPr>
        <p:spPr>
          <a:xfrm>
            <a:off x="6410939" y="1221409"/>
            <a:ext cx="5222432" cy="2554545"/>
          </a:xfrm>
          <a:prstGeom prst="rect">
            <a:avLst/>
          </a:prstGeom>
          <a:solidFill>
            <a:schemeClr val="accent4">
              <a:lumMod val="40000"/>
              <a:lumOff val="60000"/>
            </a:schemeClr>
          </a:solidFill>
          <a:ln>
            <a:solidFill>
              <a:schemeClr val="tx1"/>
            </a:solidFill>
          </a:ln>
        </p:spPr>
        <p:txBody>
          <a:bodyPr wrap="square" rtlCol="0">
            <a:spAutoFit/>
          </a:bodyPr>
          <a:lstStyle/>
          <a:p>
            <a:r>
              <a:rPr lang="en-GB" sz="3200" dirty="0"/>
              <a:t>Stage 3: </a:t>
            </a:r>
          </a:p>
          <a:p>
            <a:pPr marL="342900" indent="-342900">
              <a:buFont typeface="Arial" panose="020B0604020202020204" pitchFamily="34" charset="0"/>
              <a:buChar char="•"/>
            </a:pPr>
            <a:r>
              <a:rPr lang="en-GB" sz="3200" dirty="0"/>
              <a:t>Cytoplasm and cell membrane splits/divides</a:t>
            </a:r>
          </a:p>
          <a:p>
            <a:pPr marL="342900" indent="-342900">
              <a:buFont typeface="Arial" panose="020B0604020202020204" pitchFamily="34" charset="0"/>
              <a:buChar char="•"/>
            </a:pPr>
            <a:r>
              <a:rPr lang="en-GB" sz="3200" dirty="0"/>
              <a:t>Forms two identical daughter cells.</a:t>
            </a:r>
          </a:p>
        </p:txBody>
      </p:sp>
      <p:pic>
        <p:nvPicPr>
          <p:cNvPr id="6" name="Picture 5"/>
          <p:cNvPicPr>
            <a:picLocks noChangeAspect="1"/>
          </p:cNvPicPr>
          <p:nvPr/>
        </p:nvPicPr>
        <p:blipFill rotWithShape="1">
          <a:blip r:embed="rId3"/>
          <a:srcRect l="29748" t="52858" r="43893" b="19858"/>
          <a:stretch/>
        </p:blipFill>
        <p:spPr>
          <a:xfrm>
            <a:off x="120316" y="1221409"/>
            <a:ext cx="5895473" cy="3430802"/>
          </a:xfrm>
          <a:prstGeom prst="rect">
            <a:avLst/>
          </a:prstGeom>
        </p:spPr>
      </p:pic>
      <p:sp>
        <p:nvSpPr>
          <p:cNvPr id="7" name="Down Arrow 6"/>
          <p:cNvSpPr/>
          <p:nvPr/>
        </p:nvSpPr>
        <p:spPr>
          <a:xfrm>
            <a:off x="2294022" y="0"/>
            <a:ext cx="1315452" cy="1221409"/>
          </a:xfrm>
          <a:prstGeom prst="downArrow">
            <a:avLst/>
          </a:prstGeom>
          <a:solidFill>
            <a:srgbClr val="7030A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038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par>
                                <p:cTn id="29" presetID="22" presetClass="entr" presetSubtype="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1341" y="2121569"/>
            <a:ext cx="9114364" cy="4524315"/>
          </a:xfrm>
          <a:prstGeom prst="rect">
            <a:avLst/>
          </a:prstGeom>
          <a:solidFill>
            <a:schemeClr val="accent4">
              <a:lumMod val="40000"/>
              <a:lumOff val="60000"/>
            </a:schemeClr>
          </a:solidFill>
          <a:ln>
            <a:solidFill>
              <a:schemeClr val="tx1"/>
            </a:solidFill>
          </a:ln>
        </p:spPr>
        <p:txBody>
          <a:bodyPr wrap="square" rtlCol="0">
            <a:spAutoFit/>
          </a:bodyPr>
          <a:lstStyle/>
          <a:p>
            <a:r>
              <a:rPr lang="en-GB" sz="2400" dirty="0"/>
              <a:t>Firstly, the length of the cycle is shortest in an embryo. An embryo needs to grow thus, it needs quicker cell replication to build up tissue which can form organs. </a:t>
            </a:r>
          </a:p>
          <a:p>
            <a:endParaRPr lang="en-GB" sz="2400" dirty="0"/>
          </a:p>
          <a:p>
            <a:r>
              <a:rPr lang="en-GB" sz="2400" dirty="0"/>
              <a:t>The length of the cell cycle slightly increases at 13 years old but it is still relatively short compared to an adult. This is because at that age the body is going through puberty as a result cells are being replaced.</a:t>
            </a:r>
          </a:p>
          <a:p>
            <a:endParaRPr lang="en-GB" sz="2400" dirty="0"/>
          </a:p>
          <a:p>
            <a:r>
              <a:rPr lang="en-GB" sz="2400" dirty="0"/>
              <a:t>As you get older the cell cycle would further increase in length. As you approach 70 the body begins to deteriorate and cells die. </a:t>
            </a:r>
          </a:p>
        </p:txBody>
      </p:sp>
      <p:sp>
        <p:nvSpPr>
          <p:cNvPr id="7" name="TextBox 6"/>
          <p:cNvSpPr txBox="1"/>
          <p:nvPr/>
        </p:nvSpPr>
        <p:spPr>
          <a:xfrm>
            <a:off x="957854" y="381567"/>
            <a:ext cx="11234146" cy="1231106"/>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defTabSz="914400">
              <a:defRPr/>
            </a:pPr>
            <a:r>
              <a:rPr lang="en-GB" sz="2600" b="1" kern="0" dirty="0">
                <a:latin typeface="Calibri"/>
              </a:rPr>
              <a:t>DEEPER THINKING:</a:t>
            </a:r>
          </a:p>
          <a:p>
            <a:pPr defTabSz="914400">
              <a:defRPr/>
            </a:pPr>
            <a:r>
              <a:rPr lang="en-GB" sz="2400" dirty="0"/>
              <a:t>Explain how and why you would expect the length of the cell cycle to varies between a 13-year-old student and a 70-year-old adult. </a:t>
            </a:r>
          </a:p>
        </p:txBody>
      </p:sp>
    </p:spTree>
    <p:extLst>
      <p:ext uri="{BB962C8B-B14F-4D97-AF65-F5344CB8AC3E}">
        <p14:creationId xmlns:p14="http://schemas.microsoft.com/office/powerpoint/2010/main" val="74359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6296708" y="6162110"/>
            <a:ext cx="144016" cy="144016"/>
          </a:xfrm>
          <a:prstGeom prst="rect">
            <a:avLst/>
          </a:prstGeom>
        </p:spPr>
      </p:pic>
      <p:sp>
        <p:nvSpPr>
          <p:cNvPr id="4" name="Rectangle 3"/>
          <p:cNvSpPr>
            <a:spLocks noChangeArrowheads="1"/>
          </p:cNvSpPr>
          <p:nvPr/>
        </p:nvSpPr>
        <p:spPr bwMode="auto">
          <a:xfrm>
            <a:off x="2804778" y="6121567"/>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2804778" y="6121567"/>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9481480" y="5750154"/>
            <a:ext cx="1270000" cy="823912"/>
          </a:xfrm>
          <a:prstGeom prst="rect">
            <a:avLst/>
          </a:prstGeom>
          <a:noFill/>
          <a:ln w="9525">
            <a:noFill/>
            <a:miter lim="800000"/>
            <a:headEnd/>
            <a:tailEnd/>
          </a:ln>
          <a:effectLst/>
        </p:spPr>
        <p:txBody>
          <a:bodyPr wrap="none">
            <a:spAutoFit/>
          </a:bodyPr>
          <a:lstStyle/>
          <a:p>
            <a:r>
              <a:rPr lang="en-GB" sz="4800" dirty="0"/>
              <a:t>End</a:t>
            </a:r>
          </a:p>
        </p:txBody>
      </p:sp>
      <p:sp>
        <p:nvSpPr>
          <p:cNvPr id="7" name="TextBox 6"/>
          <p:cNvSpPr txBox="1"/>
          <p:nvPr/>
        </p:nvSpPr>
        <p:spPr>
          <a:xfrm>
            <a:off x="1928285" y="6049452"/>
            <a:ext cx="864339" cy="369332"/>
          </a:xfrm>
          <a:prstGeom prst="rect">
            <a:avLst/>
          </a:prstGeom>
          <a:noFill/>
        </p:spPr>
        <p:txBody>
          <a:bodyPr wrap="none" rtlCol="0">
            <a:spAutoFit/>
          </a:bodyPr>
          <a:lstStyle/>
          <a:p>
            <a:r>
              <a:rPr lang="en-GB" dirty="0"/>
              <a:t>6 </a:t>
            </a:r>
            <a:r>
              <a:rPr lang="en-GB" dirty="0" err="1"/>
              <a:t>mins</a:t>
            </a:r>
            <a:endParaRPr lang="en-GB" dirty="0"/>
          </a:p>
        </p:txBody>
      </p:sp>
      <p:sp>
        <p:nvSpPr>
          <p:cNvPr id="8" name="TextBox 7"/>
          <p:cNvSpPr txBox="1"/>
          <p:nvPr/>
        </p:nvSpPr>
        <p:spPr>
          <a:xfrm>
            <a:off x="2181725" y="1768373"/>
            <a:ext cx="7625349" cy="2169825"/>
          </a:xfrm>
          <a:prstGeom prst="rect">
            <a:avLst/>
          </a:prstGeom>
          <a:solidFill>
            <a:schemeClr val="accent3">
              <a:lumMod val="20000"/>
              <a:lumOff val="80000"/>
            </a:schemeClr>
          </a:solidFill>
          <a:ln>
            <a:solidFill>
              <a:schemeClr val="tx2"/>
            </a:solidFill>
          </a:ln>
        </p:spPr>
        <p:txBody>
          <a:bodyPr wrap="square" rtlCol="0">
            <a:spAutoFit/>
          </a:bodyPr>
          <a:lstStyle/>
          <a:p>
            <a:pPr algn="ctr"/>
            <a:r>
              <a:rPr lang="en-GB" sz="4500" dirty="0"/>
              <a:t>Describe what happens during the three stages of the cell cycle. [6 marks]</a:t>
            </a:r>
          </a:p>
        </p:txBody>
      </p:sp>
      <p:sp>
        <p:nvSpPr>
          <p:cNvPr id="9" name="TextBox 8"/>
          <p:cNvSpPr txBox="1"/>
          <p:nvPr/>
        </p:nvSpPr>
        <p:spPr>
          <a:xfrm>
            <a:off x="3542803" y="514653"/>
            <a:ext cx="5507809" cy="615553"/>
          </a:xfrm>
          <a:prstGeom prst="rect">
            <a:avLst/>
          </a:prstGeom>
          <a:solidFill>
            <a:srgbClr val="FFFF00"/>
          </a:solidFill>
        </p:spPr>
        <p:txBody>
          <a:bodyPr wrap="square" rtlCol="0">
            <a:spAutoFit/>
          </a:bodyPr>
          <a:lstStyle/>
          <a:p>
            <a:r>
              <a:rPr lang="en-GB" sz="3400" b="1" dirty="0"/>
              <a:t>Assessment books only</a:t>
            </a:r>
          </a:p>
        </p:txBody>
      </p:sp>
    </p:spTree>
    <p:extLst>
      <p:ext uri="{BB962C8B-B14F-4D97-AF65-F5344CB8AC3E}">
        <p14:creationId xmlns:p14="http://schemas.microsoft.com/office/powerpoint/2010/main" val="19013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60000"/>
                                        <p:tgtEl>
                                          <p:spTgt spid="4"/>
                                        </p:tgtEl>
                                      </p:cBhvr>
                                    </p:animEffect>
                                  </p:childTnLst>
                                </p:cTn>
                              </p:par>
                            </p:childTnLst>
                          </p:cTn>
                        </p:par>
                        <p:par>
                          <p:cTn id="8" fill="hold">
                            <p:stCondLst>
                              <p:cond delay="36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4" name="laser.wav"/>
                                        </p:tgtEl>
                                      </p:cMediaNode>
                                    </p:audio>
                                  </p:subTnLst>
                                </p:cTn>
                              </p:par>
                              <p:par>
                                <p:cTn id="11" presetID="1" presetClass="mediacall" presetSubtype="0" fill="hold" nodeType="withEffect">
                                  <p:stCondLst>
                                    <p:cond delay="0"/>
                                  </p:stCondLst>
                                  <p:childTnLst>
                                    <p:cmd type="call" cmd="playFrom(0.0)">
                                      <p:cBhvr>
                                        <p:cTn id="12" dur="70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68084" y="4850412"/>
            <a:ext cx="2789198" cy="109899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Self-assess </a:t>
            </a:r>
          </a:p>
          <a:p>
            <a:pPr algn="ctr"/>
            <a:r>
              <a:rPr lang="en-GB" sz="2400" dirty="0">
                <a:solidFill>
                  <a:sysClr val="windowText" lastClr="000000"/>
                </a:solidFill>
              </a:rPr>
              <a:t>Score __/6 </a:t>
            </a:r>
          </a:p>
        </p:txBody>
      </p:sp>
      <p:sp>
        <p:nvSpPr>
          <p:cNvPr id="3" name="TextBox 2"/>
          <p:cNvSpPr txBox="1"/>
          <p:nvPr/>
        </p:nvSpPr>
        <p:spPr>
          <a:xfrm>
            <a:off x="417093" y="276457"/>
            <a:ext cx="11486149" cy="461665"/>
          </a:xfrm>
          <a:prstGeom prst="rect">
            <a:avLst/>
          </a:prstGeom>
          <a:solidFill>
            <a:schemeClr val="accent3">
              <a:lumMod val="20000"/>
              <a:lumOff val="80000"/>
            </a:schemeClr>
          </a:solidFill>
          <a:ln>
            <a:solidFill>
              <a:schemeClr val="tx2"/>
            </a:solidFill>
          </a:ln>
        </p:spPr>
        <p:txBody>
          <a:bodyPr wrap="square" rtlCol="0">
            <a:spAutoFit/>
          </a:bodyPr>
          <a:lstStyle/>
          <a:p>
            <a:pPr algn="ctr"/>
            <a:r>
              <a:rPr lang="en-GB" sz="2400" dirty="0"/>
              <a:t>Describe what happens during the three stages of the cell cycle. [6 marks]</a:t>
            </a:r>
          </a:p>
        </p:txBody>
      </p:sp>
      <p:pic>
        <p:nvPicPr>
          <p:cNvPr id="4" name="Picture 3"/>
          <p:cNvPicPr>
            <a:picLocks noChangeAspect="1"/>
          </p:cNvPicPr>
          <p:nvPr/>
        </p:nvPicPr>
        <p:blipFill rotWithShape="1">
          <a:blip r:embed="rId3"/>
          <a:srcRect l="17697" t="50468" r="38164" b="30428"/>
          <a:stretch/>
        </p:blipFill>
        <p:spPr>
          <a:xfrm>
            <a:off x="193751" y="1617206"/>
            <a:ext cx="11932831" cy="2903622"/>
          </a:xfrm>
          <a:prstGeom prst="rect">
            <a:avLst/>
          </a:prstGeom>
        </p:spPr>
      </p:pic>
    </p:spTree>
    <p:extLst>
      <p:ext uri="{BB962C8B-B14F-4D97-AF65-F5344CB8AC3E}">
        <p14:creationId xmlns:p14="http://schemas.microsoft.com/office/powerpoint/2010/main" val="68282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6587" t="25055" r="16216" b="35033"/>
          <a:stretch/>
        </p:blipFill>
        <p:spPr>
          <a:xfrm>
            <a:off x="678091" y="1395663"/>
            <a:ext cx="11096815" cy="3705725"/>
          </a:xfrm>
          <a:prstGeom prst="rect">
            <a:avLst/>
          </a:prstGeom>
        </p:spPr>
      </p:pic>
      <p:sp>
        <p:nvSpPr>
          <p:cNvPr id="3" name="Rectangle 2"/>
          <p:cNvSpPr/>
          <p:nvPr/>
        </p:nvSpPr>
        <p:spPr>
          <a:xfrm>
            <a:off x="3178498" y="490972"/>
            <a:ext cx="6096000" cy="600164"/>
          </a:xfrm>
          <a:prstGeom prst="rect">
            <a:avLst/>
          </a:prstGeom>
        </p:spPr>
        <p:txBody>
          <a:bodyPr>
            <a:spAutoFit/>
          </a:bodyPr>
          <a:lstStyle/>
          <a:p>
            <a:pPr algn="ctr"/>
            <a:r>
              <a:rPr lang="en-GB" sz="3300" u="sng" dirty="0"/>
              <a:t>True or false</a:t>
            </a:r>
          </a:p>
        </p:txBody>
      </p:sp>
      <p:sp>
        <p:nvSpPr>
          <p:cNvPr id="4" name="TextBox 3"/>
          <p:cNvSpPr txBox="1"/>
          <p:nvPr/>
        </p:nvSpPr>
        <p:spPr>
          <a:xfrm>
            <a:off x="10756214" y="2183031"/>
            <a:ext cx="481282" cy="523220"/>
          </a:xfrm>
          <a:prstGeom prst="rect">
            <a:avLst/>
          </a:prstGeom>
          <a:solidFill>
            <a:srgbClr val="FFFF00"/>
          </a:solidFill>
        </p:spPr>
        <p:txBody>
          <a:bodyPr wrap="square" rtlCol="0">
            <a:spAutoFit/>
          </a:bodyPr>
          <a:lstStyle/>
          <a:p>
            <a:r>
              <a:rPr lang="en-GB" sz="2800" b="1" dirty="0"/>
              <a:t>F</a:t>
            </a:r>
          </a:p>
        </p:txBody>
      </p:sp>
      <p:sp>
        <p:nvSpPr>
          <p:cNvPr id="5" name="TextBox 4"/>
          <p:cNvSpPr txBox="1"/>
          <p:nvPr/>
        </p:nvSpPr>
        <p:spPr>
          <a:xfrm>
            <a:off x="9657330" y="2885325"/>
            <a:ext cx="481282" cy="523220"/>
          </a:xfrm>
          <a:prstGeom prst="rect">
            <a:avLst/>
          </a:prstGeom>
          <a:solidFill>
            <a:srgbClr val="FFFF00"/>
          </a:solidFill>
        </p:spPr>
        <p:txBody>
          <a:bodyPr wrap="square" rtlCol="0">
            <a:spAutoFit/>
          </a:bodyPr>
          <a:lstStyle/>
          <a:p>
            <a:r>
              <a:rPr lang="en-GB" sz="2800" b="1" dirty="0"/>
              <a:t>T</a:t>
            </a:r>
          </a:p>
        </p:txBody>
      </p:sp>
      <p:sp>
        <p:nvSpPr>
          <p:cNvPr id="6" name="TextBox 5"/>
          <p:cNvSpPr txBox="1"/>
          <p:nvPr/>
        </p:nvSpPr>
        <p:spPr>
          <a:xfrm>
            <a:off x="10756214" y="3759620"/>
            <a:ext cx="481282" cy="523220"/>
          </a:xfrm>
          <a:prstGeom prst="rect">
            <a:avLst/>
          </a:prstGeom>
          <a:solidFill>
            <a:srgbClr val="FFFF00"/>
          </a:solidFill>
        </p:spPr>
        <p:txBody>
          <a:bodyPr wrap="square" rtlCol="0">
            <a:spAutoFit/>
          </a:bodyPr>
          <a:lstStyle/>
          <a:p>
            <a:r>
              <a:rPr lang="en-GB" sz="2800" b="1" dirty="0"/>
              <a:t>F</a:t>
            </a:r>
          </a:p>
        </p:txBody>
      </p:sp>
      <p:sp>
        <p:nvSpPr>
          <p:cNvPr id="7" name="TextBox 6"/>
          <p:cNvSpPr txBox="1"/>
          <p:nvPr/>
        </p:nvSpPr>
        <p:spPr>
          <a:xfrm>
            <a:off x="9657330" y="4574609"/>
            <a:ext cx="481282" cy="523220"/>
          </a:xfrm>
          <a:prstGeom prst="rect">
            <a:avLst/>
          </a:prstGeom>
          <a:solidFill>
            <a:srgbClr val="FFFF00"/>
          </a:solidFill>
        </p:spPr>
        <p:txBody>
          <a:bodyPr wrap="square" rtlCol="0">
            <a:spAutoFit/>
          </a:bodyPr>
          <a:lstStyle/>
          <a:p>
            <a:r>
              <a:rPr lang="en-GB" sz="2800" b="1" dirty="0"/>
              <a:t>T</a:t>
            </a:r>
          </a:p>
        </p:txBody>
      </p:sp>
    </p:spTree>
    <p:extLst>
      <p:ext uri="{BB962C8B-B14F-4D97-AF65-F5344CB8AC3E}">
        <p14:creationId xmlns:p14="http://schemas.microsoft.com/office/powerpoint/2010/main" val="97237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3076" y="1791455"/>
            <a:ext cx="10178322" cy="3593591"/>
          </a:xfrm>
        </p:spPr>
        <p:txBody>
          <a:bodyPr>
            <a:noAutofit/>
          </a:bodyPr>
          <a:lstStyle/>
          <a:p>
            <a:pPr marL="0" indent="0">
              <a:buNone/>
            </a:pPr>
            <a:r>
              <a:rPr lang="en-GB" sz="3500" b="1" dirty="0">
                <a:solidFill>
                  <a:schemeClr val="tx1"/>
                </a:solidFill>
                <a:latin typeface="Comic Sans MS" panose="030F0702030302020204" pitchFamily="66" charset="0"/>
              </a:rPr>
              <a:t>Learning outcomes</a:t>
            </a:r>
          </a:p>
          <a:p>
            <a:pPr>
              <a:buFont typeface="Wingdings" panose="05000000000000000000" pitchFamily="2" charset="2"/>
              <a:buChar char="ü"/>
            </a:pPr>
            <a:endParaRPr lang="en-GB" sz="3200" dirty="0">
              <a:solidFill>
                <a:schemeClr val="tx1"/>
              </a:solidFill>
              <a:latin typeface="Comic Sans MS" panose="030F0702030302020204" pitchFamily="66" charset="0"/>
            </a:endParaRPr>
          </a:p>
          <a:p>
            <a:pPr>
              <a:buFont typeface="Wingdings" panose="05000000000000000000" pitchFamily="2" charset="2"/>
              <a:buChar char="ü"/>
            </a:pPr>
            <a:r>
              <a:rPr lang="en-GB" sz="3200" dirty="0">
                <a:solidFill>
                  <a:schemeClr val="tx1"/>
                </a:solidFill>
                <a:latin typeface="Comic Sans MS" panose="030F0702030302020204" pitchFamily="66" charset="0"/>
              </a:rPr>
              <a:t>Explain in detail what happens at each stage of the cell cycle.</a:t>
            </a:r>
          </a:p>
          <a:p>
            <a:pPr>
              <a:buFont typeface="Wingdings" panose="05000000000000000000" pitchFamily="2" charset="2"/>
              <a:buChar char="ü"/>
            </a:pPr>
            <a:r>
              <a:rPr lang="en-GB" sz="3200" dirty="0">
                <a:solidFill>
                  <a:schemeClr val="tx1"/>
                </a:solidFill>
                <a:latin typeface="Comic Sans MS" panose="030F0702030302020204" pitchFamily="66" charset="0"/>
              </a:rPr>
              <a:t>Use the key words to describe the process of mitosis.</a:t>
            </a:r>
          </a:p>
          <a:p>
            <a:pPr>
              <a:buFont typeface="Wingdings" panose="05000000000000000000" pitchFamily="2" charset="2"/>
              <a:buChar char="ü"/>
            </a:pPr>
            <a:r>
              <a:rPr lang="en-GB" sz="3200" dirty="0">
                <a:solidFill>
                  <a:schemeClr val="tx1"/>
                </a:solidFill>
                <a:latin typeface="Comic Sans MS" panose="030F0702030302020204" pitchFamily="66" charset="0"/>
              </a:rPr>
              <a:t>State the meaning of most of the key words.</a:t>
            </a:r>
          </a:p>
        </p:txBody>
      </p:sp>
      <p:sp>
        <p:nvSpPr>
          <p:cNvPr id="6" name="TextBox 7"/>
          <p:cNvSpPr txBox="1"/>
          <p:nvPr/>
        </p:nvSpPr>
        <p:spPr>
          <a:xfrm>
            <a:off x="1034233" y="426533"/>
            <a:ext cx="834199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4000" b="1" u="sng" dirty="0">
                <a:solidFill>
                  <a:prstClr val="black"/>
                </a:solidFill>
                <a:latin typeface="Calibri"/>
              </a:rPr>
              <a:t>B2.1 Cell division </a:t>
            </a:r>
          </a:p>
        </p:txBody>
      </p:sp>
      <p:sp>
        <p:nvSpPr>
          <p:cNvPr id="7" name="TextBox 3"/>
          <p:cNvSpPr txBox="1"/>
          <p:nvPr/>
        </p:nvSpPr>
        <p:spPr>
          <a:xfrm>
            <a:off x="2283280" y="1240851"/>
            <a:ext cx="2842512" cy="584775"/>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200" b="1" i="1" dirty="0">
                <a:solidFill>
                  <a:prstClr val="black"/>
                </a:solidFill>
                <a:latin typeface="Calibri"/>
              </a:rPr>
              <a:t>*New topic*</a:t>
            </a:r>
          </a:p>
        </p:txBody>
      </p:sp>
      <p:sp>
        <p:nvSpPr>
          <p:cNvPr id="5" name="AutoShape 7"/>
          <p:cNvSpPr>
            <a:spLocks noChangeArrowheads="1"/>
          </p:cNvSpPr>
          <p:nvPr/>
        </p:nvSpPr>
        <p:spPr bwMode="auto">
          <a:xfrm>
            <a:off x="9190495" y="125192"/>
            <a:ext cx="2540146" cy="2954892"/>
          </a:xfrm>
          <a:prstGeom prst="roundRect">
            <a:avLst>
              <a:gd name="adj" fmla="val 16667"/>
            </a:avLst>
          </a:prstGeom>
          <a:gradFill>
            <a:gsLst>
              <a:gs pos="0">
                <a:srgbClr val="8488C4">
                  <a:alpha val="0"/>
                </a:srgbClr>
              </a:gs>
              <a:gs pos="53000">
                <a:srgbClr val="D4DEFF"/>
              </a:gs>
              <a:gs pos="83000">
                <a:srgbClr val="D4DEFF"/>
              </a:gs>
              <a:gs pos="100000">
                <a:srgbClr val="96AB94"/>
              </a:gs>
            </a:gsLst>
            <a:lin ang="0" scaled="0"/>
          </a:gradFill>
          <a:ln w="9525" algn="ctr">
            <a:solidFill>
              <a:schemeClr val="tx1"/>
            </a:solidFill>
            <a:round/>
            <a:headEnd/>
            <a:tailEnd/>
          </a:ln>
          <a:effectLst/>
        </p:spPr>
        <p:txBody>
          <a:bodyPr anchor="t"/>
          <a:lstStyle/>
          <a:p>
            <a:pPr>
              <a:spcBef>
                <a:spcPct val="50000"/>
              </a:spcBef>
              <a:defRPr/>
            </a:pPr>
            <a:r>
              <a:rPr lang="en-GB" sz="2400" b="1" dirty="0">
                <a:latin typeface="+mj-lt"/>
                <a:cs typeface="Arial" charset="0"/>
              </a:rPr>
              <a:t>Keywords: </a:t>
            </a:r>
          </a:p>
          <a:p>
            <a:pPr>
              <a:spcBef>
                <a:spcPct val="50000"/>
              </a:spcBef>
              <a:defRPr/>
            </a:pPr>
            <a:r>
              <a:rPr lang="en-GB" sz="2400" dirty="0">
                <a:latin typeface="+mj-lt"/>
                <a:cs typeface="Arial" charset="0"/>
              </a:rPr>
              <a:t>Mitosis</a:t>
            </a:r>
          </a:p>
          <a:p>
            <a:pPr>
              <a:spcBef>
                <a:spcPct val="50000"/>
              </a:spcBef>
              <a:defRPr/>
            </a:pPr>
            <a:r>
              <a:rPr lang="en-GB" sz="2400" dirty="0">
                <a:latin typeface="+mj-lt"/>
                <a:cs typeface="Arial" charset="0"/>
              </a:rPr>
              <a:t>DNA</a:t>
            </a:r>
          </a:p>
          <a:p>
            <a:pPr>
              <a:spcBef>
                <a:spcPct val="50000"/>
              </a:spcBef>
              <a:defRPr/>
            </a:pPr>
            <a:r>
              <a:rPr lang="en-GB" sz="2400" dirty="0">
                <a:latin typeface="+mj-lt"/>
                <a:cs typeface="Arial" charset="0"/>
              </a:rPr>
              <a:t>chromosomes </a:t>
            </a:r>
          </a:p>
          <a:p>
            <a:pPr>
              <a:spcBef>
                <a:spcPct val="50000"/>
              </a:spcBef>
              <a:defRPr/>
            </a:pPr>
            <a:r>
              <a:rPr lang="en-GB" sz="2400" dirty="0">
                <a:latin typeface="+mj-lt"/>
                <a:cs typeface="Arial" charset="0"/>
              </a:rPr>
              <a:t>gene</a:t>
            </a:r>
          </a:p>
        </p:txBody>
      </p:sp>
    </p:spTree>
    <p:extLst>
      <p:ext uri="{BB962C8B-B14F-4D97-AF65-F5344CB8AC3E}">
        <p14:creationId xmlns:p14="http://schemas.microsoft.com/office/powerpoint/2010/main" val="121880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7564" y="301570"/>
            <a:ext cx="4244407" cy="528033"/>
          </a:xfrm>
          <a:solidFill>
            <a:srgbClr val="FFFF00"/>
          </a:solidFill>
        </p:spPr>
        <p:txBody>
          <a:bodyPr>
            <a:normAutofit fontScale="70000" lnSpcReduction="20000"/>
          </a:bodyPr>
          <a:lstStyle/>
          <a:p>
            <a:pPr marL="0" indent="0">
              <a:buNone/>
            </a:pPr>
            <a:r>
              <a:rPr lang="en-GB" sz="4500" b="1" dirty="0">
                <a:solidFill>
                  <a:schemeClr val="tx1"/>
                </a:solidFill>
                <a:latin typeface="Comic Sans MS" panose="030F0702030302020204" pitchFamily="66" charset="0"/>
              </a:rPr>
              <a:t>Link to specification </a:t>
            </a:r>
          </a:p>
        </p:txBody>
      </p:sp>
      <p:pic>
        <p:nvPicPr>
          <p:cNvPr id="4" name="Picture 3"/>
          <p:cNvPicPr>
            <a:picLocks noChangeAspect="1"/>
          </p:cNvPicPr>
          <p:nvPr/>
        </p:nvPicPr>
        <p:blipFill rotWithShape="1">
          <a:blip r:embed="rId3"/>
          <a:srcRect l="26949" t="13636" r="26607" b="13358"/>
          <a:stretch/>
        </p:blipFill>
        <p:spPr>
          <a:xfrm>
            <a:off x="318051" y="53386"/>
            <a:ext cx="7699513" cy="6804614"/>
          </a:xfrm>
          <a:prstGeom prst="rect">
            <a:avLst/>
          </a:prstGeom>
        </p:spPr>
      </p:pic>
    </p:spTree>
    <p:extLst>
      <p:ext uri="{BB962C8B-B14F-4D97-AF65-F5344CB8AC3E}">
        <p14:creationId xmlns:p14="http://schemas.microsoft.com/office/powerpoint/2010/main" val="3737406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GB" sz="2800" dirty="0">
                <a:solidFill>
                  <a:schemeClr val="tx1"/>
                </a:solidFill>
              </a:rPr>
              <a:t>To grow</a:t>
            </a:r>
          </a:p>
          <a:p>
            <a:r>
              <a:rPr lang="en-GB" sz="2800" dirty="0">
                <a:solidFill>
                  <a:schemeClr val="tx1"/>
                </a:solidFill>
              </a:rPr>
              <a:t>To replace cells that become worn out</a:t>
            </a:r>
          </a:p>
          <a:p>
            <a:r>
              <a:rPr lang="en-GB" sz="2800" dirty="0">
                <a:solidFill>
                  <a:schemeClr val="tx1"/>
                </a:solidFill>
              </a:rPr>
              <a:t>Repair damaged tissue</a:t>
            </a:r>
          </a:p>
          <a:p>
            <a:endParaRPr lang="en-GB" sz="2800" dirty="0">
              <a:solidFill>
                <a:schemeClr val="tx1"/>
              </a:solidFill>
            </a:endParaRPr>
          </a:p>
          <a:p>
            <a:pPr marL="0" indent="0">
              <a:buNone/>
            </a:pPr>
            <a:r>
              <a:rPr lang="en-GB" sz="2800" dirty="0">
                <a:solidFill>
                  <a:schemeClr val="tx1"/>
                </a:solidFill>
              </a:rPr>
              <a:t>New cells must contain the same genetic information as the original so they can do the same job. </a:t>
            </a:r>
          </a:p>
        </p:txBody>
      </p:sp>
      <p:sp>
        <p:nvSpPr>
          <p:cNvPr id="4" name="Rounded Rectangle 7"/>
          <p:cNvSpPr/>
          <p:nvPr/>
        </p:nvSpPr>
        <p:spPr>
          <a:xfrm>
            <a:off x="1942199" y="247973"/>
            <a:ext cx="8797279" cy="1348353"/>
          </a:xfrm>
          <a:prstGeom prst="round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GB" sz="2800" dirty="0"/>
              <a:t>Your body is constantly making new cells. </a:t>
            </a:r>
          </a:p>
          <a:p>
            <a:pPr lvl="0" algn="ctr"/>
            <a:r>
              <a:rPr lang="en-GB" sz="2800" dirty="0"/>
              <a:t>Why do organisms need new cells?</a:t>
            </a:r>
          </a:p>
        </p:txBody>
      </p:sp>
    </p:spTree>
    <p:extLst>
      <p:ext uri="{BB962C8B-B14F-4D97-AF65-F5344CB8AC3E}">
        <p14:creationId xmlns:p14="http://schemas.microsoft.com/office/powerpoint/2010/main" val="269482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210817" y="882672"/>
            <a:ext cx="8015482" cy="3097558"/>
          </a:xfrm>
          <a:prstGeom prst="rect">
            <a:avLst/>
          </a:prstGeom>
          <a:ln>
            <a:solidFill>
              <a:schemeClr val="tx1"/>
            </a:solidFill>
          </a:ln>
        </p:spPr>
      </p:pic>
      <p:sp>
        <p:nvSpPr>
          <p:cNvPr id="4" name="Rectangle 3"/>
          <p:cNvSpPr/>
          <p:nvPr/>
        </p:nvSpPr>
        <p:spPr>
          <a:xfrm>
            <a:off x="0" y="67898"/>
            <a:ext cx="7149714" cy="584775"/>
          </a:xfrm>
          <a:prstGeom prst="rect">
            <a:avLst/>
          </a:prstGeom>
          <a:solidFill>
            <a:schemeClr val="tx2">
              <a:lumMod val="10000"/>
              <a:lumOff val="90000"/>
            </a:schemeClr>
          </a:solidFill>
          <a:ln>
            <a:solidFill>
              <a:schemeClr val="tx1"/>
            </a:solidFill>
          </a:ln>
        </p:spPr>
        <p:txBody>
          <a:bodyPr wrap="none">
            <a:spAutoFit/>
          </a:bodyPr>
          <a:lstStyle/>
          <a:p>
            <a:r>
              <a:rPr lang="en-GB" sz="3200" dirty="0"/>
              <a:t>In pairs describe the pictures below</a:t>
            </a:r>
          </a:p>
        </p:txBody>
      </p:sp>
      <p:sp>
        <p:nvSpPr>
          <p:cNvPr id="5" name="TextBox 4"/>
          <p:cNvSpPr txBox="1"/>
          <p:nvPr/>
        </p:nvSpPr>
        <p:spPr>
          <a:xfrm>
            <a:off x="7143232" y="132054"/>
            <a:ext cx="4086682" cy="523220"/>
          </a:xfrm>
          <a:prstGeom prst="rect">
            <a:avLst/>
          </a:prstGeom>
          <a:solidFill>
            <a:srgbClr val="FFFF00"/>
          </a:solidFill>
        </p:spPr>
        <p:txBody>
          <a:bodyPr wrap="square" rtlCol="0">
            <a:spAutoFit/>
          </a:bodyPr>
          <a:lstStyle/>
          <a:p>
            <a:r>
              <a:rPr lang="en-GB" sz="2800" b="1" dirty="0"/>
              <a:t>SILENT STARTER</a:t>
            </a:r>
          </a:p>
        </p:txBody>
      </p:sp>
      <p:sp>
        <p:nvSpPr>
          <p:cNvPr id="6" name="Content Placeholder 3"/>
          <p:cNvSpPr txBox="1">
            <a:spLocks/>
          </p:cNvSpPr>
          <p:nvPr/>
        </p:nvSpPr>
        <p:spPr>
          <a:xfrm>
            <a:off x="210817" y="4141048"/>
            <a:ext cx="8760813" cy="1990881"/>
          </a:xfrm>
          <a:prstGeom prst="rect">
            <a:avLst/>
          </a:prstGeom>
          <a:solidFill>
            <a:schemeClr val="tx2">
              <a:lumMod val="10000"/>
              <a:lumOff val="90000"/>
            </a:schemeClr>
          </a:solidFill>
          <a:ln>
            <a:solidFill>
              <a:schemeClr val="tx1"/>
            </a:solidFill>
          </a:ln>
        </p:spPr>
        <p:txBody>
          <a:bodyPr>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2200" dirty="0">
                <a:solidFill>
                  <a:schemeClr val="tx1"/>
                </a:solidFill>
              </a:rPr>
              <a:t>The nucleus is packed full of chromosomes. </a:t>
            </a:r>
          </a:p>
          <a:p>
            <a:pPr marL="0" indent="0">
              <a:buNone/>
            </a:pPr>
            <a:r>
              <a:rPr lang="en-GB" sz="2200" dirty="0">
                <a:solidFill>
                  <a:schemeClr val="tx1"/>
                </a:solidFill>
              </a:rPr>
              <a:t>Each nucleus contains 46 chromosomes arranged in 23 pairs.</a:t>
            </a:r>
          </a:p>
          <a:p>
            <a:pPr marL="0" indent="0">
              <a:buNone/>
            </a:pPr>
            <a:r>
              <a:rPr lang="en-GB" sz="2200" dirty="0">
                <a:solidFill>
                  <a:schemeClr val="tx1"/>
                </a:solidFill>
              </a:rPr>
              <a:t>Chromosomes contain genes.</a:t>
            </a:r>
          </a:p>
          <a:p>
            <a:pPr marL="0" indent="0">
              <a:buNone/>
            </a:pPr>
            <a:r>
              <a:rPr lang="en-GB" sz="2200" dirty="0">
                <a:solidFill>
                  <a:schemeClr val="tx1"/>
                </a:solidFill>
              </a:rPr>
              <a:t>Genes are made up of DNA. </a:t>
            </a:r>
          </a:p>
        </p:txBody>
      </p:sp>
      <p:pic>
        <p:nvPicPr>
          <p:cNvPr id="17"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510555" y="6302028"/>
            <a:ext cx="144016" cy="144016"/>
          </a:xfrm>
          <a:prstGeom prst="rect">
            <a:avLst/>
          </a:prstGeom>
        </p:spPr>
      </p:pic>
      <p:sp>
        <p:nvSpPr>
          <p:cNvPr id="18" name="Rectangle 17"/>
          <p:cNvSpPr>
            <a:spLocks noChangeArrowheads="1"/>
          </p:cNvSpPr>
          <p:nvPr/>
        </p:nvSpPr>
        <p:spPr bwMode="auto">
          <a:xfrm>
            <a:off x="3018625" y="6261485"/>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19" name="Rectangle 18"/>
          <p:cNvSpPr>
            <a:spLocks noChangeArrowheads="1"/>
          </p:cNvSpPr>
          <p:nvPr/>
        </p:nvSpPr>
        <p:spPr bwMode="auto">
          <a:xfrm>
            <a:off x="3018625" y="6261485"/>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20" name="Text Box 5"/>
          <p:cNvSpPr txBox="1">
            <a:spLocks noChangeArrowheads="1"/>
          </p:cNvSpPr>
          <p:nvPr/>
        </p:nvSpPr>
        <p:spPr bwMode="auto">
          <a:xfrm>
            <a:off x="9678187" y="6034088"/>
            <a:ext cx="1270000" cy="823912"/>
          </a:xfrm>
          <a:prstGeom prst="rect">
            <a:avLst/>
          </a:prstGeom>
          <a:noFill/>
          <a:ln w="9525">
            <a:noFill/>
            <a:miter lim="800000"/>
            <a:headEnd/>
            <a:tailEnd/>
          </a:ln>
          <a:effectLst/>
        </p:spPr>
        <p:txBody>
          <a:bodyPr wrap="none">
            <a:spAutoFit/>
          </a:bodyPr>
          <a:lstStyle/>
          <a:p>
            <a:r>
              <a:rPr lang="en-GB" sz="4800" dirty="0"/>
              <a:t>End</a:t>
            </a:r>
          </a:p>
        </p:txBody>
      </p:sp>
      <p:sp>
        <p:nvSpPr>
          <p:cNvPr id="21" name="TextBox 20"/>
          <p:cNvSpPr txBox="1"/>
          <p:nvPr/>
        </p:nvSpPr>
        <p:spPr>
          <a:xfrm>
            <a:off x="2154070" y="6203025"/>
            <a:ext cx="864555" cy="369332"/>
          </a:xfrm>
          <a:prstGeom prst="rect">
            <a:avLst/>
          </a:prstGeom>
          <a:noFill/>
        </p:spPr>
        <p:txBody>
          <a:bodyPr wrap="square" rtlCol="0">
            <a:spAutoFit/>
          </a:bodyPr>
          <a:lstStyle/>
          <a:p>
            <a:r>
              <a:rPr lang="en-GB" dirty="0"/>
              <a:t>2mins</a:t>
            </a:r>
          </a:p>
        </p:txBody>
      </p:sp>
      <p:pic>
        <p:nvPicPr>
          <p:cNvPr id="23" name="Picture 22"/>
          <p:cNvPicPr>
            <a:picLocks noChangeAspect="1"/>
          </p:cNvPicPr>
          <p:nvPr/>
        </p:nvPicPr>
        <p:blipFill>
          <a:blip r:embed="rId7"/>
          <a:stretch>
            <a:fillRect/>
          </a:stretch>
        </p:blipFill>
        <p:spPr>
          <a:xfrm>
            <a:off x="8370920" y="2806973"/>
            <a:ext cx="3355572" cy="3140624"/>
          </a:xfrm>
          <a:prstGeom prst="rect">
            <a:avLst/>
          </a:prstGeom>
          <a:ln>
            <a:solidFill>
              <a:schemeClr val="tx1"/>
            </a:solidFill>
          </a:ln>
        </p:spPr>
      </p:pic>
      <p:pic>
        <p:nvPicPr>
          <p:cNvPr id="24" name="Picture 23"/>
          <p:cNvPicPr>
            <a:picLocks noChangeAspect="1"/>
          </p:cNvPicPr>
          <p:nvPr/>
        </p:nvPicPr>
        <p:blipFill>
          <a:blip r:embed="rId8"/>
          <a:stretch>
            <a:fillRect/>
          </a:stretch>
        </p:blipFill>
        <p:spPr>
          <a:xfrm>
            <a:off x="8615348" y="922890"/>
            <a:ext cx="2816044" cy="1689626"/>
          </a:xfrm>
          <a:prstGeom prst="rect">
            <a:avLst/>
          </a:prstGeom>
        </p:spPr>
      </p:pic>
    </p:spTree>
    <p:extLst>
      <p:ext uri="{BB962C8B-B14F-4D97-AF65-F5344CB8AC3E}">
        <p14:creationId xmlns:p14="http://schemas.microsoft.com/office/powerpoint/2010/main" val="301699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20000"/>
                                        <p:tgtEl>
                                          <p:spTgt spid="18"/>
                                        </p:tgtEl>
                                      </p:cBhvr>
                                    </p:animEffect>
                                  </p:childTnLst>
                                </p:cTn>
                              </p:par>
                            </p:childTnLst>
                          </p:cTn>
                        </p:par>
                        <p:par>
                          <p:cTn id="8" fill="hold">
                            <p:stCondLst>
                              <p:cond delay="120000"/>
                            </p:stCondLst>
                            <p:childTnLst>
                              <p:par>
                                <p:cTn id="9" presetID="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4" name="laser.wav"/>
                                        </p:tgtEl>
                                      </p:cMediaNode>
                                    </p:audio>
                                  </p:subTnLst>
                                </p:cTn>
                              </p:par>
                              <p:par>
                                <p:cTn id="11" presetID="1" presetClass="mediacall" presetSubtype="0" fill="hold" nodeType="withEffect">
                                  <p:stCondLst>
                                    <p:cond delay="0"/>
                                  </p:stCondLst>
                                  <p:childTnLst>
                                    <p:cmd type="call" cmd="playFrom(0.0)">
                                      <p:cBhvr>
                                        <p:cTn id="12" dur="7048" fill="hold"/>
                                        <p:tgtEl>
                                          <p:spTgt spid="17"/>
                                        </p:tgtEl>
                                      </p:cBhvr>
                                    </p:cmd>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1000"/>
                                        <p:tgtEl>
                                          <p:spTgt spid="6">
                                            <p:txEl>
                                              <p:pRg st="1" end="1"/>
                                            </p:txEl>
                                          </p:spTgt>
                                        </p:tgtEl>
                                      </p:cBhvr>
                                    </p:animEffect>
                                    <p:anim calcmode="lin" valueType="num">
                                      <p:cBhvr>
                                        <p:cTn id="2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1000"/>
                                        <p:tgtEl>
                                          <p:spTgt spid="6">
                                            <p:txEl>
                                              <p:pRg st="2" end="2"/>
                                            </p:txEl>
                                          </p:spTgt>
                                        </p:tgtEl>
                                      </p:cBhvr>
                                    </p:animEffect>
                                    <p:anim calcmode="lin" valueType="num">
                                      <p:cBhvr>
                                        <p:cTn id="3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1"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18"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391692" y="829287"/>
            <a:ext cx="2426928" cy="2785378"/>
          </a:xfrm>
          <a:prstGeom prst="rect">
            <a:avLst/>
          </a:prstGeom>
          <a:solidFill>
            <a:srgbClr val="D4A5F1"/>
          </a:solidFill>
        </p:spPr>
        <p:txBody>
          <a:bodyPr wrap="square" rtlCol="0">
            <a:spAutoFit/>
          </a:bodyPr>
          <a:lstStyle/>
          <a:p>
            <a:r>
              <a:rPr lang="en-GB" sz="2500" b="1" dirty="0"/>
              <a:t>Deeper Thinking:</a:t>
            </a:r>
          </a:p>
          <a:p>
            <a:endParaRPr lang="en-GB" sz="2500" b="1" dirty="0"/>
          </a:p>
          <a:p>
            <a:r>
              <a:rPr lang="en-GB" sz="2500" b="1" dirty="0"/>
              <a:t>What happens if you’ve got too may chromosomes?</a:t>
            </a:r>
          </a:p>
        </p:txBody>
      </p:sp>
      <p:pic>
        <p:nvPicPr>
          <p:cNvPr id="7" name="MS900388269[1].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6006853" y="6409232"/>
            <a:ext cx="144016" cy="144016"/>
          </a:xfrm>
          <a:prstGeom prst="rect">
            <a:avLst/>
          </a:prstGeom>
        </p:spPr>
      </p:pic>
      <p:sp>
        <p:nvSpPr>
          <p:cNvPr id="4" name="Rectangle 3"/>
          <p:cNvSpPr>
            <a:spLocks noChangeArrowheads="1"/>
          </p:cNvSpPr>
          <p:nvPr/>
        </p:nvSpPr>
        <p:spPr bwMode="auto">
          <a:xfrm>
            <a:off x="2532063" y="6376610"/>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5" name="Rectangle 4"/>
          <p:cNvSpPr>
            <a:spLocks noChangeArrowheads="1"/>
          </p:cNvSpPr>
          <p:nvPr/>
        </p:nvSpPr>
        <p:spPr bwMode="auto">
          <a:xfrm>
            <a:off x="2514923" y="6368690"/>
            <a:ext cx="6659562" cy="252413"/>
          </a:xfrm>
          <a:prstGeom prst="rect">
            <a:avLst/>
          </a:prstGeom>
          <a:noFill/>
          <a:ln w="28575">
            <a:solidFill>
              <a:schemeClr val="tx1"/>
            </a:solidFill>
            <a:miter lim="800000"/>
            <a:headEnd/>
            <a:tailEnd/>
          </a:ln>
          <a:effectLst/>
        </p:spPr>
        <p:txBody>
          <a:bodyPr wrap="none" anchor="ctr"/>
          <a:lstStyle/>
          <a:p>
            <a:endParaRPr lang="en-GB"/>
          </a:p>
        </p:txBody>
      </p:sp>
      <p:sp>
        <p:nvSpPr>
          <p:cNvPr id="6" name="Text Box 5"/>
          <p:cNvSpPr txBox="1">
            <a:spLocks noChangeArrowheads="1"/>
          </p:cNvSpPr>
          <p:nvPr/>
        </p:nvSpPr>
        <p:spPr bwMode="auto">
          <a:xfrm>
            <a:off x="9208765" y="6005197"/>
            <a:ext cx="1133644" cy="830997"/>
          </a:xfrm>
          <a:prstGeom prst="rect">
            <a:avLst/>
          </a:prstGeom>
          <a:noFill/>
          <a:ln w="9525">
            <a:noFill/>
            <a:miter lim="800000"/>
            <a:headEnd/>
            <a:tailEnd/>
          </a:ln>
          <a:effectLst/>
        </p:spPr>
        <p:txBody>
          <a:bodyPr wrap="none">
            <a:spAutoFit/>
          </a:bodyPr>
          <a:lstStyle/>
          <a:p>
            <a:r>
              <a:rPr lang="en-GB" sz="4800" dirty="0"/>
              <a:t>End</a:t>
            </a:r>
          </a:p>
        </p:txBody>
      </p:sp>
      <p:sp>
        <p:nvSpPr>
          <p:cNvPr id="8" name="TextBox 7"/>
          <p:cNvSpPr txBox="1"/>
          <p:nvPr/>
        </p:nvSpPr>
        <p:spPr>
          <a:xfrm>
            <a:off x="1655571" y="6304494"/>
            <a:ext cx="870751" cy="369332"/>
          </a:xfrm>
          <a:prstGeom prst="rect">
            <a:avLst/>
          </a:prstGeom>
          <a:noFill/>
        </p:spPr>
        <p:txBody>
          <a:bodyPr wrap="none" rtlCol="0">
            <a:spAutoFit/>
          </a:bodyPr>
          <a:lstStyle/>
          <a:p>
            <a:r>
              <a:rPr lang="en-GB" dirty="0"/>
              <a:t>5 mins</a:t>
            </a:r>
          </a:p>
        </p:txBody>
      </p:sp>
      <p:sp>
        <p:nvSpPr>
          <p:cNvPr id="12" name="Rounded Rectangle 7"/>
          <p:cNvSpPr/>
          <p:nvPr/>
        </p:nvSpPr>
        <p:spPr>
          <a:xfrm>
            <a:off x="153145" y="129862"/>
            <a:ext cx="9055619" cy="567368"/>
          </a:xfrm>
          <a:prstGeom prst="roundRect">
            <a:avLst/>
          </a:prstGeom>
          <a:solidFill>
            <a:schemeClr val="tx2">
              <a:lumMod val="25000"/>
              <a:lumOff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GB" sz="2500" b="1" dirty="0"/>
              <a:t>Copy and complete the sentences using the keywords </a:t>
            </a:r>
          </a:p>
        </p:txBody>
      </p:sp>
      <p:sp>
        <p:nvSpPr>
          <p:cNvPr id="14" name="Rectangle 13"/>
          <p:cNvSpPr/>
          <p:nvPr/>
        </p:nvSpPr>
        <p:spPr>
          <a:xfrm>
            <a:off x="331467" y="1276855"/>
            <a:ext cx="8860158" cy="5016758"/>
          </a:xfrm>
          <a:prstGeom prst="rect">
            <a:avLst/>
          </a:prstGeom>
          <a:solidFill>
            <a:schemeClr val="accent5">
              <a:lumMod val="20000"/>
              <a:lumOff val="80000"/>
            </a:schemeClr>
          </a:solidFill>
          <a:ln>
            <a:solidFill>
              <a:schemeClr val="tx1"/>
            </a:solidFill>
          </a:ln>
        </p:spPr>
        <p:txBody>
          <a:bodyPr wrap="square">
            <a:spAutoFit/>
          </a:bodyPr>
          <a:lstStyle/>
          <a:p>
            <a:pPr marL="514350" indent="-514350">
              <a:buFont typeface="+mj-lt"/>
              <a:buAutoNum type="arabicPeriod"/>
            </a:pPr>
            <a:r>
              <a:rPr lang="en-GB" sz="3200" dirty="0">
                <a:latin typeface="Arial" panose="020B0604020202020204" pitchFamily="34" charset="0"/>
              </a:rPr>
              <a:t>The ________ of a cell contains chromosomes made of ______ molecules.</a:t>
            </a:r>
          </a:p>
          <a:p>
            <a:pPr marL="514350" indent="-514350">
              <a:buFont typeface="+mj-lt"/>
              <a:buAutoNum type="arabicPeriod"/>
            </a:pPr>
            <a:endParaRPr lang="en-GB" sz="3200" dirty="0">
              <a:latin typeface="Arial" panose="020B0604020202020204" pitchFamily="34" charset="0"/>
            </a:endParaRPr>
          </a:p>
          <a:p>
            <a:pPr marL="514350" indent="-514350">
              <a:buFont typeface="+mj-lt"/>
              <a:buAutoNum type="arabicPeriod"/>
            </a:pPr>
            <a:r>
              <a:rPr lang="en-GB" sz="3200" dirty="0">
                <a:latin typeface="Arial" panose="020B0604020202020204" pitchFamily="34" charset="0"/>
              </a:rPr>
              <a:t>You have ____ chromosomes in the nucleus of your body cells. They are arranged in ____ pairs.</a:t>
            </a:r>
          </a:p>
          <a:p>
            <a:pPr marL="514350" indent="-514350">
              <a:buFont typeface="+mj-lt"/>
              <a:buAutoNum type="arabicPeriod"/>
            </a:pPr>
            <a:endParaRPr lang="en-GB" sz="3200" dirty="0">
              <a:latin typeface="Arial" panose="020B0604020202020204" pitchFamily="34" charset="0"/>
            </a:endParaRPr>
          </a:p>
          <a:p>
            <a:pPr marL="514350" indent="-514350">
              <a:buFont typeface="+mj-lt"/>
              <a:buAutoNum type="arabicPeriod"/>
            </a:pPr>
            <a:r>
              <a:rPr lang="en-GB" sz="3200" dirty="0">
                <a:latin typeface="Arial" panose="020B0604020202020204" pitchFamily="34" charset="0"/>
              </a:rPr>
              <a:t>Each chromosome carries a large number of ________.</a:t>
            </a:r>
          </a:p>
          <a:p>
            <a:pPr marL="514350" indent="-514350">
              <a:buFont typeface="+mj-lt"/>
              <a:buAutoNum type="arabicPeriod"/>
            </a:pPr>
            <a:endParaRPr lang="en-GB" sz="3200" dirty="0">
              <a:latin typeface="Arial" panose="020B0604020202020204" pitchFamily="34" charset="0"/>
            </a:endParaRPr>
          </a:p>
        </p:txBody>
      </p:sp>
      <p:sp>
        <p:nvSpPr>
          <p:cNvPr id="15" name="AutoShape 7"/>
          <p:cNvSpPr>
            <a:spLocks noChangeArrowheads="1"/>
          </p:cNvSpPr>
          <p:nvPr/>
        </p:nvSpPr>
        <p:spPr bwMode="auto">
          <a:xfrm>
            <a:off x="178353" y="744393"/>
            <a:ext cx="9030411" cy="479739"/>
          </a:xfrm>
          <a:prstGeom prst="roundRect">
            <a:avLst>
              <a:gd name="adj" fmla="val 16667"/>
            </a:avLst>
          </a:prstGeom>
          <a:solidFill>
            <a:schemeClr val="accent3">
              <a:lumMod val="60000"/>
              <a:lumOff val="40000"/>
            </a:schemeClr>
          </a:solidFill>
          <a:ln w="9525" algn="ctr">
            <a:solidFill>
              <a:schemeClr val="tx1"/>
            </a:solidFill>
            <a:round/>
            <a:headEnd/>
            <a:tailEnd/>
          </a:ln>
          <a:effectLst/>
        </p:spPr>
        <p:txBody>
          <a:bodyPr anchor="t"/>
          <a:lstStyle/>
          <a:p>
            <a:pPr>
              <a:spcBef>
                <a:spcPct val="50000"/>
              </a:spcBef>
              <a:defRPr/>
            </a:pPr>
            <a:r>
              <a:rPr lang="en-GB" sz="2400" b="1" dirty="0">
                <a:latin typeface="+mj-lt"/>
                <a:cs typeface="Arial" charset="0"/>
              </a:rPr>
              <a:t>Keywords: 46, DNA, Nucleus, Genes, 23 </a:t>
            </a:r>
            <a:endParaRPr lang="en-GB" dirty="0">
              <a:latin typeface="+mj-lt"/>
              <a:cs typeface="Arial" charset="0"/>
            </a:endParaRPr>
          </a:p>
        </p:txBody>
      </p:sp>
    </p:spTree>
    <p:custDataLst>
      <p:tags r:id="rId1"/>
    </p:custDataLst>
    <p:extLst>
      <p:ext uri="{BB962C8B-B14F-4D97-AF65-F5344CB8AC3E}">
        <p14:creationId xmlns:p14="http://schemas.microsoft.com/office/powerpoint/2010/main" val="364143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000"/>
                                        <p:tgtEl>
                                          <p:spTgt spid="4"/>
                                        </p:tgtEl>
                                      </p:cBhvr>
                                    </p:animEffect>
                                  </p:childTnLst>
                                </p:cTn>
                              </p:par>
                            </p:childTnLst>
                          </p:cTn>
                        </p:par>
                        <p:par>
                          <p:cTn id="8" fill="hold">
                            <p:stCondLst>
                              <p:cond delay="3000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9"/>
                                            </p:cond>
                                          </p:stCondLst>
                                          <p:endCondLst>
                                            <p:cond evt="onStopAudio" delay="0">
                                              <p:tgtEl>
                                                <p:sldTgt/>
                                              </p:tgtEl>
                                            </p:cond>
                                          </p:endCondLst>
                                        </p:cTn>
                                        <p:tgtEl>
                                          <p:sndTgt r:embed="rId6" name="laser.wav"/>
                                        </p:tgtEl>
                                      </p:cMediaNode>
                                    </p:audio>
                                  </p:subTnLst>
                                </p:cTn>
                              </p:par>
                              <p:par>
                                <p:cTn id="11" presetID="1" presetClass="mediacall" presetSubtype="0" fill="hold" nodeType="withEffect">
                                  <p:stCondLst>
                                    <p:cond delay="0"/>
                                  </p:stCondLst>
                                  <p:childTnLst>
                                    <p:cmd type="call" cmd="playFrom(0.0)">
                                      <p:cBhvr>
                                        <p:cTn id="12" dur="704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74314" y="1180691"/>
            <a:ext cx="10705889" cy="4524315"/>
          </a:xfrm>
          <a:prstGeom prst="rect">
            <a:avLst/>
          </a:prstGeom>
          <a:solidFill>
            <a:schemeClr val="accent5">
              <a:lumMod val="20000"/>
              <a:lumOff val="80000"/>
            </a:schemeClr>
          </a:solidFill>
          <a:ln>
            <a:solidFill>
              <a:schemeClr val="tx1"/>
            </a:solidFill>
          </a:ln>
        </p:spPr>
        <p:txBody>
          <a:bodyPr wrap="square">
            <a:spAutoFit/>
          </a:bodyPr>
          <a:lstStyle/>
          <a:p>
            <a:pPr marL="514350" indent="-514350">
              <a:buFont typeface="+mj-lt"/>
              <a:buAutoNum type="arabicPeriod"/>
            </a:pPr>
            <a:r>
              <a:rPr lang="en-GB" sz="3200" dirty="0">
                <a:latin typeface="Arial" panose="020B0604020202020204" pitchFamily="34" charset="0"/>
              </a:rPr>
              <a:t>The ________ of a cell contains chromosomes made of ______ molecules.</a:t>
            </a:r>
          </a:p>
          <a:p>
            <a:pPr marL="514350" indent="-514350">
              <a:buFont typeface="+mj-lt"/>
              <a:buAutoNum type="arabicPeriod"/>
            </a:pPr>
            <a:endParaRPr lang="en-GB" sz="3200" dirty="0">
              <a:latin typeface="Arial" panose="020B0604020202020204" pitchFamily="34" charset="0"/>
            </a:endParaRPr>
          </a:p>
          <a:p>
            <a:pPr marL="514350" indent="-514350">
              <a:buFont typeface="+mj-lt"/>
              <a:buAutoNum type="arabicPeriod"/>
            </a:pPr>
            <a:r>
              <a:rPr lang="en-GB" sz="3200" dirty="0">
                <a:latin typeface="Arial" panose="020B0604020202020204" pitchFamily="34" charset="0"/>
              </a:rPr>
              <a:t>You have ____ chromosomes in the nucleus of your body cells. They are arranged in ____ pairs.</a:t>
            </a:r>
          </a:p>
          <a:p>
            <a:pPr marL="514350" indent="-514350">
              <a:buFont typeface="+mj-lt"/>
              <a:buAutoNum type="arabicPeriod"/>
            </a:pPr>
            <a:endParaRPr lang="en-GB" sz="3200" dirty="0">
              <a:latin typeface="Arial" panose="020B0604020202020204" pitchFamily="34" charset="0"/>
            </a:endParaRPr>
          </a:p>
          <a:p>
            <a:pPr marL="514350" indent="-514350">
              <a:buFont typeface="+mj-lt"/>
              <a:buAutoNum type="arabicPeriod"/>
            </a:pPr>
            <a:r>
              <a:rPr lang="en-GB" sz="3200" dirty="0">
                <a:latin typeface="Arial" panose="020B0604020202020204" pitchFamily="34" charset="0"/>
              </a:rPr>
              <a:t>Each chromosome carries a large number of ________.</a:t>
            </a:r>
          </a:p>
          <a:p>
            <a:pPr marL="514350" indent="-514350">
              <a:buFont typeface="+mj-lt"/>
              <a:buAutoNum type="arabicPeriod"/>
            </a:pPr>
            <a:endParaRPr lang="en-GB" sz="3200" dirty="0">
              <a:latin typeface="Arial" panose="020B0604020202020204" pitchFamily="34" charset="0"/>
            </a:endParaRPr>
          </a:p>
        </p:txBody>
      </p:sp>
      <p:sp>
        <p:nvSpPr>
          <p:cNvPr id="5" name="Rectangle 4"/>
          <p:cNvSpPr/>
          <p:nvPr/>
        </p:nvSpPr>
        <p:spPr>
          <a:xfrm>
            <a:off x="2884649" y="1180691"/>
            <a:ext cx="1177137" cy="4765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Nucleus</a:t>
            </a:r>
          </a:p>
        </p:txBody>
      </p:sp>
      <p:sp>
        <p:nvSpPr>
          <p:cNvPr id="6" name="Rectangle 5"/>
          <p:cNvSpPr/>
          <p:nvPr/>
        </p:nvSpPr>
        <p:spPr>
          <a:xfrm>
            <a:off x="1727990" y="1809741"/>
            <a:ext cx="955182" cy="4765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DNA</a:t>
            </a:r>
          </a:p>
        </p:txBody>
      </p:sp>
      <p:sp>
        <p:nvSpPr>
          <p:cNvPr id="7" name="Rectangle 6"/>
          <p:cNvSpPr/>
          <p:nvPr/>
        </p:nvSpPr>
        <p:spPr>
          <a:xfrm>
            <a:off x="3315717" y="2583431"/>
            <a:ext cx="1010275" cy="4765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46</a:t>
            </a:r>
          </a:p>
        </p:txBody>
      </p:sp>
      <p:sp>
        <p:nvSpPr>
          <p:cNvPr id="8" name="Rectangle 7"/>
          <p:cNvSpPr/>
          <p:nvPr/>
        </p:nvSpPr>
        <p:spPr>
          <a:xfrm>
            <a:off x="7533452" y="3164338"/>
            <a:ext cx="665151" cy="4765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23</a:t>
            </a:r>
          </a:p>
        </p:txBody>
      </p:sp>
      <p:sp>
        <p:nvSpPr>
          <p:cNvPr id="9" name="Rectangle 8"/>
          <p:cNvSpPr/>
          <p:nvPr/>
        </p:nvSpPr>
        <p:spPr>
          <a:xfrm>
            <a:off x="8331200" y="5624503"/>
            <a:ext cx="2789198" cy="1098999"/>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Self-assess </a:t>
            </a:r>
          </a:p>
          <a:p>
            <a:pPr algn="ctr"/>
            <a:r>
              <a:rPr lang="en-GB" sz="2400" dirty="0">
                <a:solidFill>
                  <a:sysClr val="windowText" lastClr="000000"/>
                </a:solidFill>
              </a:rPr>
              <a:t>Score __/5 </a:t>
            </a:r>
          </a:p>
        </p:txBody>
      </p:sp>
      <p:sp>
        <p:nvSpPr>
          <p:cNvPr id="12" name="AutoShape 7"/>
          <p:cNvSpPr>
            <a:spLocks noChangeArrowheads="1"/>
          </p:cNvSpPr>
          <p:nvPr/>
        </p:nvSpPr>
        <p:spPr bwMode="auto">
          <a:xfrm>
            <a:off x="1571559" y="297048"/>
            <a:ext cx="9030411" cy="739003"/>
          </a:xfrm>
          <a:prstGeom prst="roundRect">
            <a:avLst>
              <a:gd name="adj" fmla="val 16667"/>
            </a:avLst>
          </a:prstGeom>
          <a:solidFill>
            <a:schemeClr val="accent3">
              <a:lumMod val="60000"/>
              <a:lumOff val="40000"/>
            </a:schemeClr>
          </a:solidFill>
          <a:ln w="9525" algn="ctr">
            <a:solidFill>
              <a:schemeClr val="tx1"/>
            </a:solidFill>
            <a:round/>
            <a:headEnd/>
            <a:tailEnd/>
          </a:ln>
          <a:effectLst/>
        </p:spPr>
        <p:txBody>
          <a:bodyPr anchor="t"/>
          <a:lstStyle/>
          <a:p>
            <a:pPr>
              <a:spcBef>
                <a:spcPct val="50000"/>
              </a:spcBef>
              <a:defRPr/>
            </a:pPr>
            <a:r>
              <a:rPr lang="en-GB" sz="2400" b="1" dirty="0">
                <a:latin typeface="+mj-lt"/>
                <a:cs typeface="Arial" charset="0"/>
              </a:rPr>
              <a:t>Keywords: 46, DNA, Nucleus, Genes, 23 </a:t>
            </a:r>
            <a:endParaRPr lang="en-GB" dirty="0">
              <a:latin typeface="+mj-lt"/>
              <a:cs typeface="Arial" charset="0"/>
            </a:endParaRPr>
          </a:p>
        </p:txBody>
      </p:sp>
      <p:sp>
        <p:nvSpPr>
          <p:cNvPr id="15" name="Rectangle 14"/>
          <p:cNvSpPr/>
          <p:nvPr/>
        </p:nvSpPr>
        <p:spPr>
          <a:xfrm>
            <a:off x="1873005" y="4758080"/>
            <a:ext cx="1304148" cy="40285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Genes</a:t>
            </a:r>
          </a:p>
        </p:txBody>
      </p:sp>
    </p:spTree>
    <p:extLst>
      <p:ext uri="{BB962C8B-B14F-4D97-AF65-F5344CB8AC3E}">
        <p14:creationId xmlns:p14="http://schemas.microsoft.com/office/powerpoint/2010/main" val="11404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FF22873B-9BBA-4458-9373-09FD739E85C8}"/>
              </a:ext>
            </a:extLst>
          </p:cNvPr>
          <p:cNvPicPr>
            <a:picLocks noChangeAspect="1"/>
          </p:cNvPicPr>
          <p:nvPr/>
        </p:nvPicPr>
        <p:blipFill>
          <a:blip r:embed="rId4"/>
          <a:stretch>
            <a:fillRect/>
          </a:stretch>
        </p:blipFill>
        <p:spPr>
          <a:xfrm>
            <a:off x="159488" y="265814"/>
            <a:ext cx="12192000" cy="6858000"/>
          </a:xfrm>
          <a:prstGeom prst="rect">
            <a:avLst/>
          </a:prstGeom>
        </p:spPr>
      </p:pic>
    </p:spTree>
    <p:extLst>
      <p:ext uri="{BB962C8B-B14F-4D97-AF65-F5344CB8AC3E}">
        <p14:creationId xmlns:p14="http://schemas.microsoft.com/office/powerpoint/2010/main" val="2789883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0598" y="976394"/>
            <a:ext cx="4326827" cy="630942"/>
          </a:xfrm>
          <a:prstGeom prst="rect">
            <a:avLst/>
          </a:prstGeom>
          <a:noFill/>
        </p:spPr>
        <p:txBody>
          <a:bodyPr wrap="non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Cell cycle &amp; mitosis </a:t>
            </a:r>
          </a:p>
        </p:txBody>
      </p:sp>
      <p:sp>
        <p:nvSpPr>
          <p:cNvPr id="3" name="Rectangle 2"/>
          <p:cNvSpPr/>
          <p:nvPr/>
        </p:nvSpPr>
        <p:spPr>
          <a:xfrm>
            <a:off x="2011193" y="154983"/>
            <a:ext cx="7792518" cy="630942"/>
          </a:xfrm>
          <a:prstGeom prst="rect">
            <a:avLst/>
          </a:prstGeom>
          <a:solidFill>
            <a:schemeClr val="tx2">
              <a:lumMod val="10000"/>
              <a:lumOff val="90000"/>
            </a:schemeClr>
          </a:solidFill>
          <a:ln>
            <a:solidFill>
              <a:schemeClr val="tx1"/>
            </a:solidFill>
          </a:ln>
        </p:spPr>
        <p:txBody>
          <a:bodyPr wrap="none" lIns="91440" tIns="45720" rIns="91440" bIns="45720">
            <a:spAutoFit/>
          </a:bodyPr>
          <a:lstStyle/>
          <a:p>
            <a:pPr algn="ctr"/>
            <a:r>
              <a:rPr lang="en-US" sz="3500" b="0" u="sng" cap="none" spc="0" dirty="0">
                <a:ln w="0"/>
                <a:solidFill>
                  <a:schemeClr val="tx1"/>
                </a:solidFill>
                <a:effectLst>
                  <a:outerShdw blurRad="38100" dist="19050" dir="2700000" algn="tl" rotWithShape="0">
                    <a:schemeClr val="dk1">
                      <a:alpha val="40000"/>
                    </a:schemeClr>
                  </a:outerShdw>
                </a:effectLst>
              </a:rPr>
              <a:t>How does your body make new cells?</a:t>
            </a:r>
          </a:p>
        </p:txBody>
      </p:sp>
      <p:sp>
        <p:nvSpPr>
          <p:cNvPr id="4" name="TextBox 3"/>
          <p:cNvSpPr txBox="1"/>
          <p:nvPr/>
        </p:nvSpPr>
        <p:spPr>
          <a:xfrm>
            <a:off x="1441341" y="2121569"/>
            <a:ext cx="5005953" cy="4154984"/>
          </a:xfrm>
          <a:prstGeom prst="rect">
            <a:avLst/>
          </a:prstGeom>
          <a:solidFill>
            <a:schemeClr val="accent4">
              <a:lumMod val="40000"/>
              <a:lumOff val="60000"/>
            </a:schemeClr>
          </a:solidFill>
          <a:ln>
            <a:solidFill>
              <a:schemeClr val="tx1"/>
            </a:solidFill>
          </a:ln>
        </p:spPr>
        <p:txBody>
          <a:bodyPr wrap="square" rtlCol="0">
            <a:spAutoFit/>
          </a:bodyPr>
          <a:lstStyle/>
          <a:p>
            <a:r>
              <a:rPr lang="en-GB" sz="2400" dirty="0"/>
              <a:t>In order to produce new cells your body cells need to divide.</a:t>
            </a:r>
          </a:p>
          <a:p>
            <a:endParaRPr lang="en-GB" sz="2400" dirty="0"/>
          </a:p>
          <a:p>
            <a:r>
              <a:rPr lang="en-GB" sz="2400" dirty="0"/>
              <a:t>Your body cells divide in a series of stages known as the </a:t>
            </a:r>
            <a:r>
              <a:rPr lang="en-GB" sz="2400" i="1" dirty="0"/>
              <a:t>‘cell cycle’. </a:t>
            </a:r>
          </a:p>
          <a:p>
            <a:endParaRPr lang="en-GB" sz="2400" dirty="0"/>
          </a:p>
          <a:p>
            <a:r>
              <a:rPr lang="en-GB" sz="2400" dirty="0"/>
              <a:t>The stage where the cell divides is called mitosis. </a:t>
            </a:r>
          </a:p>
          <a:p>
            <a:endParaRPr lang="en-GB" sz="2400" dirty="0"/>
          </a:p>
          <a:p>
            <a:endParaRPr lang="en-GB" sz="2400" dirty="0"/>
          </a:p>
        </p:txBody>
      </p:sp>
      <p:pic>
        <p:nvPicPr>
          <p:cNvPr id="8" name="Picture 7"/>
          <p:cNvPicPr>
            <a:picLocks noChangeAspect="1"/>
          </p:cNvPicPr>
          <p:nvPr/>
        </p:nvPicPr>
        <p:blipFill rotWithShape="1">
          <a:blip r:embed="rId2"/>
          <a:srcRect l="41146" t="38083" r="41106" b="33952"/>
          <a:stretch/>
        </p:blipFill>
        <p:spPr>
          <a:xfrm>
            <a:off x="6803756" y="2121569"/>
            <a:ext cx="4788975" cy="4242582"/>
          </a:xfrm>
          <a:prstGeom prst="rect">
            <a:avLst/>
          </a:prstGeom>
        </p:spPr>
      </p:pic>
      <p:sp>
        <p:nvSpPr>
          <p:cNvPr id="9" name="Rectangle 8"/>
          <p:cNvSpPr/>
          <p:nvPr/>
        </p:nvSpPr>
        <p:spPr>
          <a:xfrm>
            <a:off x="8632556" y="1782305"/>
            <a:ext cx="1171155" cy="18442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400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1000"/>
                                        <p:tgtEl>
                                          <p:spTgt spid="4">
                                            <p:txEl>
                                              <p:pRg st="4" end="4"/>
                                            </p:txEl>
                                          </p:spTgt>
                                        </p:tgtEl>
                                      </p:cBhvr>
                                    </p:animEffect>
                                    <p:anim calcmode="lin" valueType="num">
                                      <p:cBhvr>
                                        <p:cTn id="2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Comic sans">
      <a:majorFont>
        <a:latin typeface="Comic Sans MS"/>
        <a:ea typeface=""/>
        <a:cs typeface=""/>
      </a:majorFont>
      <a:minorFont>
        <a:latin typeface="Comic Sans MS"/>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1263</TotalTime>
  <Words>724</Words>
  <Application>Microsoft Office PowerPoint</Application>
  <PresentationFormat>Widescreen</PresentationFormat>
  <Paragraphs>123</Paragraphs>
  <Slides>16</Slides>
  <Notes>6</Notes>
  <HiddenSlides>1</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Gill Sans MT</vt:lpstr>
      <vt:lpstr>Wingdings</vt:lpstr>
      <vt:lpstr>Badge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Jumela Begum</dc:creator>
  <cp:lastModifiedBy>A Rumbles</cp:lastModifiedBy>
  <cp:revision>463</cp:revision>
  <dcterms:created xsi:type="dcterms:W3CDTF">2017-04-29T20:50:53Z</dcterms:created>
  <dcterms:modified xsi:type="dcterms:W3CDTF">2020-09-26T17:17:59Z</dcterms:modified>
</cp:coreProperties>
</file>