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34"/>
  </p:notesMasterIdLst>
  <p:sldIdLst>
    <p:sldId id="256" r:id="rId4"/>
    <p:sldId id="314" r:id="rId5"/>
    <p:sldId id="282" r:id="rId6"/>
    <p:sldId id="283" r:id="rId7"/>
    <p:sldId id="295" r:id="rId8"/>
    <p:sldId id="374" r:id="rId9"/>
    <p:sldId id="315" r:id="rId10"/>
    <p:sldId id="392" r:id="rId11"/>
    <p:sldId id="393" r:id="rId12"/>
    <p:sldId id="394" r:id="rId13"/>
    <p:sldId id="330" r:id="rId14"/>
    <p:sldId id="376" r:id="rId15"/>
    <p:sldId id="377" r:id="rId16"/>
    <p:sldId id="378" r:id="rId17"/>
    <p:sldId id="313" r:id="rId18"/>
    <p:sldId id="312" r:id="rId19"/>
    <p:sldId id="356" r:id="rId20"/>
    <p:sldId id="357" r:id="rId21"/>
    <p:sldId id="358" r:id="rId22"/>
    <p:sldId id="359" r:id="rId23"/>
    <p:sldId id="360" r:id="rId24"/>
    <p:sldId id="379" r:id="rId25"/>
    <p:sldId id="316" r:id="rId26"/>
    <p:sldId id="389" r:id="rId27"/>
    <p:sldId id="390" r:id="rId28"/>
    <p:sldId id="391" r:id="rId29"/>
    <p:sldId id="334" r:id="rId30"/>
    <p:sldId id="380" r:id="rId31"/>
    <p:sldId id="381" r:id="rId32"/>
    <p:sldId id="382"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extLst/>
  </p:cmAuthor>
  <p:cmAuthor id="2" name="Microsoft Office User" initials="Office [2]" lastIdx="1" clrIdx="1">
    <p:extLst/>
  </p:cmAuthor>
  <p:cmAuthor id="3" name="Microsoft Office User" initials="Office [3]" lastIdx="1" clrIdx="2">
    <p:extLst/>
  </p:cmAuthor>
  <p:cmAuthor id="4" name="Microsoft Office User" initials="Office [4]" lastIdx="1" clrIdx="3">
    <p:extLst/>
  </p:cmAuthor>
  <p:cmAuthor id="5" name="Microsoft Office User" initials="Office [5]" lastIdx="1" clrIdx="4">
    <p:extLst/>
  </p:cmAuthor>
  <p:cmAuthor id="6" name="Microsoft Office User" initials="Office [6]" lastIdx="1" clrIdx="5">
    <p:extLst/>
  </p:cmAuthor>
  <p:cmAuthor id="7" name="Microsoft Office User" initials="Office [7]" lastIdx="1" clrIdx="6">
    <p:extLst/>
  </p:cmAuthor>
  <p:cmAuthor id="8" name="Microsoft Office User" initials="Office [8]" lastIdx="1" clrIdx="7">
    <p:extLst/>
  </p:cmAuthor>
  <p:cmAuthor id="9" name="Microsoft Office User" initials="Office [9]" lastIdx="1" clrIdx="8">
    <p:extLst/>
  </p:cmAuthor>
  <p:cmAuthor id="10" name="Microsoft Office User" initials="Office [10]" lastIdx="1" clrIdx="9">
    <p:extLst/>
  </p:cmAuthor>
  <p:cmAuthor id="11" name="Microsoft Office User" initials="Office [11]" lastIdx="1" clrIdx="10">
    <p:extLst/>
  </p:cmAuthor>
  <p:cmAuthor id="12" name="Microsoft Office User" initials="Office [12]" lastIdx="1" clrIdx="11">
    <p:extLst/>
  </p:cmAuthor>
  <p:cmAuthor id="13" name="Microsoft Office User" initials="Office [13]" lastIdx="1" clrIdx="12">
    <p:extLst/>
  </p:cmAuthor>
  <p:cmAuthor id="14" name="Microsoft Office User" initials="Office [14]" lastIdx="1" clrIdx="13">
    <p:extLst/>
  </p:cmAuthor>
  <p:cmAuthor id="15" name="Microsoft Office User" initials="Office [15]" lastIdx="1" clrIdx="14">
    <p:extLst/>
  </p:cmAuthor>
  <p:cmAuthor id="16" name="Microsoft Office User" initials="Office [16]" lastIdx="1" clrIdx="15">
    <p:extLst/>
  </p:cmAuthor>
  <p:cmAuthor id="17" name="Microsoft Office User" initials="Office [17]" lastIdx="1" clrIdx="16">
    <p:extLst/>
  </p:cmAuthor>
  <p:cmAuthor id="18" name="Microsoft Office User" initials="Office [18]" lastIdx="1" clrIdx="17">
    <p:extLst/>
  </p:cmAuthor>
  <p:cmAuthor id="19" name="Microsoft Office User" initials="Office [19]" lastIdx="1" clrIdx="18">
    <p:extLst/>
  </p:cmAuthor>
  <p:cmAuthor id="20" name="Microsoft Office User" initials="Office [20]" lastIdx="1" clrIdx="19">
    <p:extLst/>
  </p:cmAuthor>
  <p:cmAuthor id="21" name="Microsoft Office User" initials="Office [21]" lastIdx="1" clrIdx="20">
    <p:extLst/>
  </p:cmAuthor>
  <p:cmAuthor id="22" name="Derek Davies" initials="DD" lastIdx="1" clrIdx="21">
    <p:extLst>
      <p:ext uri="{19B8F6BF-5375-455C-9EA6-DF929625EA0E}">
        <p15:presenceInfo xmlns:p15="http://schemas.microsoft.com/office/powerpoint/2012/main" userId="Derek Davies" providerId="None"/>
      </p:ext>
    </p:extLst>
  </p:cmAuthor>
  <p:cmAuthor id="23" name="Vicki Pugh" initials="VP" lastIdx="11" clrIdx="22">
    <p:extLst>
      <p:ext uri="{19B8F6BF-5375-455C-9EA6-DF929625EA0E}">
        <p15:presenceInfo xmlns:p15="http://schemas.microsoft.com/office/powerpoint/2012/main" userId="fb86ba5f6b82553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84" autoAdjust="0"/>
    <p:restoredTop sz="83604" autoAdjust="0"/>
  </p:normalViewPr>
  <p:slideViewPr>
    <p:cSldViewPr>
      <p:cViewPr varScale="1">
        <p:scale>
          <a:sx n="75" d="100"/>
          <a:sy n="75" d="100"/>
        </p:scale>
        <p:origin x="1296" y="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5" d="100"/>
          <a:sy n="85" d="100"/>
        </p:scale>
        <p:origin x="1952"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2D2026-0859-4913-9377-3DA08F595AD2}" type="datetimeFigureOut">
              <a:rPr lang="en-US" smtClean="0"/>
              <a:t>1/4/2021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D32D9-63A9-423F-8B77-368638260D4D}" type="slidenum">
              <a:rPr lang="en-US" smtClean="0"/>
              <a:t>‹#›</a:t>
            </a:fld>
            <a:endParaRPr lang="en-US" dirty="0"/>
          </a:p>
        </p:txBody>
      </p:sp>
    </p:spTree>
    <p:extLst>
      <p:ext uri="{BB962C8B-B14F-4D97-AF65-F5344CB8AC3E}">
        <p14:creationId xmlns:p14="http://schemas.microsoft.com/office/powerpoint/2010/main" val="454704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1</a:t>
            </a:fld>
            <a:endParaRPr lang="en-US" dirty="0"/>
          </a:p>
        </p:txBody>
      </p:sp>
    </p:spTree>
    <p:extLst>
      <p:ext uri="{BB962C8B-B14F-4D97-AF65-F5344CB8AC3E}">
        <p14:creationId xmlns:p14="http://schemas.microsoft.com/office/powerpoint/2010/main" val="203579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19</a:t>
            </a:fld>
            <a:endParaRPr lang="en-US" dirty="0"/>
          </a:p>
        </p:txBody>
      </p:sp>
    </p:spTree>
    <p:extLst>
      <p:ext uri="{BB962C8B-B14F-4D97-AF65-F5344CB8AC3E}">
        <p14:creationId xmlns:p14="http://schemas.microsoft.com/office/powerpoint/2010/main" val="1608431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23</a:t>
            </a:fld>
            <a:endParaRPr lang="en-US" dirty="0"/>
          </a:p>
        </p:txBody>
      </p:sp>
    </p:spTree>
    <p:extLst>
      <p:ext uri="{BB962C8B-B14F-4D97-AF65-F5344CB8AC3E}">
        <p14:creationId xmlns:p14="http://schemas.microsoft.com/office/powerpoint/2010/main" val="1727341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24</a:t>
            </a:fld>
            <a:endParaRPr lang="en-US" dirty="0"/>
          </a:p>
        </p:txBody>
      </p:sp>
    </p:spTree>
    <p:extLst>
      <p:ext uri="{BB962C8B-B14F-4D97-AF65-F5344CB8AC3E}">
        <p14:creationId xmlns:p14="http://schemas.microsoft.com/office/powerpoint/2010/main" val="2148495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27</a:t>
            </a:fld>
            <a:endParaRPr lang="en-US" dirty="0"/>
          </a:p>
        </p:txBody>
      </p:sp>
    </p:spTree>
    <p:extLst>
      <p:ext uri="{BB962C8B-B14F-4D97-AF65-F5344CB8AC3E}">
        <p14:creationId xmlns:p14="http://schemas.microsoft.com/office/powerpoint/2010/main" val="1777967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2</a:t>
            </a:fld>
            <a:endParaRPr lang="en-US" dirty="0"/>
          </a:p>
        </p:txBody>
      </p:sp>
    </p:spTree>
    <p:extLst>
      <p:ext uri="{BB962C8B-B14F-4D97-AF65-F5344CB8AC3E}">
        <p14:creationId xmlns:p14="http://schemas.microsoft.com/office/powerpoint/2010/main" val="598747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3</a:t>
            </a:fld>
            <a:endParaRPr lang="en-US" dirty="0"/>
          </a:p>
        </p:txBody>
      </p:sp>
    </p:spTree>
    <p:extLst>
      <p:ext uri="{BB962C8B-B14F-4D97-AF65-F5344CB8AC3E}">
        <p14:creationId xmlns:p14="http://schemas.microsoft.com/office/powerpoint/2010/main" val="1022498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7</a:t>
            </a:fld>
            <a:endParaRPr lang="en-US" dirty="0"/>
          </a:p>
        </p:txBody>
      </p:sp>
    </p:spTree>
    <p:extLst>
      <p:ext uri="{BB962C8B-B14F-4D97-AF65-F5344CB8AC3E}">
        <p14:creationId xmlns:p14="http://schemas.microsoft.com/office/powerpoint/2010/main" val="1435805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8</a:t>
            </a:fld>
            <a:endParaRPr lang="en-US" dirty="0"/>
          </a:p>
        </p:txBody>
      </p:sp>
    </p:spTree>
    <p:extLst>
      <p:ext uri="{BB962C8B-B14F-4D97-AF65-F5344CB8AC3E}">
        <p14:creationId xmlns:p14="http://schemas.microsoft.com/office/powerpoint/2010/main" val="3627169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11</a:t>
            </a:fld>
            <a:endParaRPr lang="en-US" dirty="0"/>
          </a:p>
        </p:txBody>
      </p:sp>
    </p:spTree>
    <p:extLst>
      <p:ext uri="{BB962C8B-B14F-4D97-AF65-F5344CB8AC3E}">
        <p14:creationId xmlns:p14="http://schemas.microsoft.com/office/powerpoint/2010/main" val="1559025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15</a:t>
            </a:fld>
            <a:endParaRPr lang="en-US" dirty="0"/>
          </a:p>
        </p:txBody>
      </p:sp>
    </p:spTree>
    <p:extLst>
      <p:ext uri="{BB962C8B-B14F-4D97-AF65-F5344CB8AC3E}">
        <p14:creationId xmlns:p14="http://schemas.microsoft.com/office/powerpoint/2010/main" val="1146940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16</a:t>
            </a:fld>
            <a:endParaRPr lang="en-US" dirty="0"/>
          </a:p>
        </p:txBody>
      </p:sp>
    </p:spTree>
    <p:extLst>
      <p:ext uri="{BB962C8B-B14F-4D97-AF65-F5344CB8AC3E}">
        <p14:creationId xmlns:p14="http://schemas.microsoft.com/office/powerpoint/2010/main" val="3036705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t>17</a:t>
            </a:fld>
            <a:endParaRPr lang="en-US" dirty="0"/>
          </a:p>
        </p:txBody>
      </p:sp>
    </p:spTree>
    <p:extLst>
      <p:ext uri="{BB962C8B-B14F-4D97-AF65-F5344CB8AC3E}">
        <p14:creationId xmlns:p14="http://schemas.microsoft.com/office/powerpoint/2010/main" val="888534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406" y="764704"/>
            <a:ext cx="8964488"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83406" y="2420888"/>
            <a:ext cx="8964488" cy="1752600"/>
          </a:xfrm>
        </p:spPr>
        <p:txBody>
          <a:bodyPr/>
          <a:lstStyle>
            <a:lvl1pPr marL="0" indent="0" algn="ctr">
              <a:buNone/>
              <a:defRPr>
                <a:solidFill>
                  <a:schemeClr val="tx1">
                    <a:tint val="75000"/>
                  </a:schemeClr>
                </a:solidFill>
                <a:latin typeface="News Gothic MT"/>
                <a:cs typeface="News Gothic M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881797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F713-2110-964B-A68E-481EBA276186}" type="datetimeFigureOut">
              <a:rPr lang="en-GB" smtClean="0"/>
              <a:t>04/01/2021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2144641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t>04/01/2021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1617688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t>04/01/2021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1348606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04/01/2021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1486682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04/01/2021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694073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04/01/2021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endParaRPr lang="en-GB"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t>04/01/2021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dirty="0"/>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04/01/2021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04/01/2021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1257300"/>
            <a:ext cx="8458200" cy="749300"/>
          </a:xfrm>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355600" y="2133600"/>
            <a:ext cx="8458200" cy="4165600"/>
          </a:xfrm>
        </p:spPr>
        <p:txBody>
          <a:bodyPr/>
          <a:lstStyle>
            <a:lvl1pPr>
              <a:defRPr>
                <a:latin typeface="News Gothic MT"/>
                <a:cs typeface="News Gothic MT"/>
              </a:defRPr>
            </a:lvl1pPr>
            <a:lvl2pPr>
              <a:defRPr>
                <a:latin typeface="News Gothic MT"/>
                <a:cs typeface="News Gothic MT"/>
              </a:defRPr>
            </a:lvl2pPr>
            <a:lvl3pPr>
              <a:defRPr>
                <a:latin typeface="News Gothic MT"/>
                <a:cs typeface="News Gothic MT"/>
              </a:defRPr>
            </a:lvl3pPr>
            <a:lvl4pPr>
              <a:defRPr>
                <a:latin typeface="News Gothic MT"/>
                <a:cs typeface="News Gothic MT"/>
              </a:defRPr>
            </a:lvl4pPr>
            <a:lvl5pPr>
              <a:defRPr>
                <a:latin typeface="News Gothic MT"/>
                <a:cs typeface="News Gothic M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1257300"/>
            <a:ext cx="8458200" cy="749300"/>
          </a:xfrm>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355600" y="2133600"/>
            <a:ext cx="8458200" cy="4165600"/>
          </a:xfrm>
        </p:spPr>
        <p:txBody>
          <a:bodyPr/>
          <a:lstStyle>
            <a:lvl1pPr>
              <a:defRPr>
                <a:latin typeface="News Gothic MT"/>
                <a:cs typeface="News Gothic MT"/>
              </a:defRPr>
            </a:lvl1pPr>
            <a:lvl2pPr>
              <a:defRPr>
                <a:latin typeface="News Gothic MT"/>
                <a:cs typeface="News Gothic MT"/>
              </a:defRPr>
            </a:lvl2pPr>
            <a:lvl3pPr>
              <a:defRPr>
                <a:latin typeface="News Gothic MT"/>
                <a:cs typeface="News Gothic MT"/>
              </a:defRPr>
            </a:lvl3pPr>
            <a:lvl4pPr>
              <a:defRPr>
                <a:latin typeface="News Gothic MT"/>
                <a:cs typeface="News Gothic MT"/>
              </a:defRPr>
            </a:lvl4pPr>
            <a:lvl5pPr>
              <a:defRPr>
                <a:latin typeface="News Gothic MT"/>
                <a:cs typeface="News Gothic M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5270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4"/>
            <a:ext cx="2133600" cy="365125"/>
          </a:xfrm>
          <a:prstGeom prst="rect">
            <a:avLst/>
          </a:prstGeom>
        </p:spPr>
        <p:txBody>
          <a:bodyPr/>
          <a:lstStyle/>
          <a:p>
            <a:fld id="{B595F713-2110-964B-A68E-481EBA276186}" type="datetimeFigureOut">
              <a:rPr lang="en-GB" smtClean="0"/>
              <a:t>04/01/2021</a:t>
            </a:fld>
            <a:endParaRPr lang="en-GB" dirty="0"/>
          </a:p>
        </p:txBody>
      </p:sp>
      <p:sp>
        <p:nvSpPr>
          <p:cNvPr id="3" name="Footer Placeholder 2"/>
          <p:cNvSpPr>
            <a:spLocks noGrp="1"/>
          </p:cNvSpPr>
          <p:nvPr>
            <p:ph type="ftr" sz="quarter" idx="11"/>
          </p:nvPr>
        </p:nvSpPr>
        <p:spPr>
          <a:xfrm>
            <a:off x="3124200" y="6356354"/>
            <a:ext cx="28956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6553200" y="6356354"/>
            <a:ext cx="2133600" cy="365125"/>
          </a:xfrm>
          <a:prstGeom prst="rect">
            <a:avLst/>
          </a:prstGeom>
        </p:spPr>
        <p:txBody>
          <a:bodyPr/>
          <a:lstStyle/>
          <a:p>
            <a:fld id="{402CBB9E-F5D3-6E40-A939-4B2058AA44B4}" type="slidenum">
              <a:rPr lang="en-GB" smtClean="0"/>
              <a:t>‹#›</a:t>
            </a:fld>
            <a:endParaRPr lang="en-GB"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 name="Shape 6"/>
          <p:cNvSpPr>
            <a:spLocks noGrp="1"/>
          </p:cNvSpPr>
          <p:nvPr>
            <p:ph type="title"/>
          </p:nvPr>
        </p:nvSpPr>
        <p:spPr>
          <a:xfrm>
            <a:off x="457200" y="92079"/>
            <a:ext cx="8229600" cy="1508125"/>
          </a:xfrm>
          <a:prstGeom prst="rect">
            <a:avLst/>
          </a:prstGeom>
        </p:spPr>
        <p:txBody>
          <a:bodyPr lIns="0" tIns="0" rIns="0" bIns="0">
            <a:noAutofit/>
          </a:bodyPr>
          <a:lstStyle>
            <a:lvl1pPr>
              <a:defRPr sz="4425">
                <a:latin typeface="Gill Sans"/>
                <a:ea typeface="Gill Sans"/>
                <a:cs typeface="Gill Sans"/>
                <a:sym typeface="Gill Sans"/>
              </a:defRPr>
            </a:lvl1pPr>
          </a:lstStyle>
          <a:p>
            <a:pPr lvl="0">
              <a:defRPr sz="1800"/>
            </a:pPr>
            <a:r>
              <a:rPr lang="en-US" sz="4425"/>
              <a:t>Click to edit Master title style</a:t>
            </a:r>
            <a:endParaRPr sz="4425"/>
          </a:p>
        </p:txBody>
      </p:sp>
      <p:sp>
        <p:nvSpPr>
          <p:cNvPr id="7" name="Shape 7"/>
          <p:cNvSpPr>
            <a:spLocks noGrp="1"/>
          </p:cNvSpPr>
          <p:nvPr>
            <p:ph type="body" idx="1"/>
          </p:nvPr>
        </p:nvSpPr>
        <p:spPr>
          <a:xfrm>
            <a:off x="457200" y="1600200"/>
            <a:ext cx="8229600" cy="5257800"/>
          </a:xfrm>
          <a:prstGeom prst="rect">
            <a:avLst/>
          </a:prstGeom>
        </p:spPr>
        <p:txBody>
          <a:bodyPr>
            <a:noAutofit/>
          </a:bodyPr>
          <a:lstStyle>
            <a:lvl1pPr marL="0" indent="0" algn="ctr">
              <a:spcBef>
                <a:spcPts val="2475"/>
              </a:spcBef>
              <a:buSzTx/>
              <a:buFontTx/>
              <a:buNone/>
              <a:defRPr>
                <a:latin typeface="Gill Sans"/>
                <a:ea typeface="Gill Sans"/>
                <a:cs typeface="Gill Sans"/>
                <a:sym typeface="Gill Sans"/>
              </a:defRPr>
            </a:lvl1pPr>
            <a:lvl2pPr marL="0" indent="240506" algn="ctr">
              <a:spcBef>
                <a:spcPts val="2475"/>
              </a:spcBef>
              <a:buSzTx/>
              <a:buFontTx/>
              <a:buNone/>
              <a:defRPr>
                <a:latin typeface="Gill Sans"/>
                <a:ea typeface="Gill Sans"/>
                <a:cs typeface="Gill Sans"/>
                <a:sym typeface="Gill Sans"/>
              </a:defRPr>
            </a:lvl2pPr>
            <a:lvl3pPr marL="0" indent="481013" algn="ctr">
              <a:spcBef>
                <a:spcPts val="2475"/>
              </a:spcBef>
              <a:buSzTx/>
              <a:buFontTx/>
              <a:buNone/>
              <a:defRPr>
                <a:latin typeface="Gill Sans"/>
                <a:ea typeface="Gill Sans"/>
                <a:cs typeface="Gill Sans"/>
                <a:sym typeface="Gill Sans"/>
              </a:defRPr>
            </a:lvl3pPr>
            <a:lvl4pPr marL="0" indent="722709" algn="ctr">
              <a:spcBef>
                <a:spcPts val="2475"/>
              </a:spcBef>
              <a:buSzTx/>
              <a:buFontTx/>
              <a:buNone/>
              <a:defRPr>
                <a:latin typeface="Gill Sans"/>
                <a:ea typeface="Gill Sans"/>
                <a:cs typeface="Gill Sans"/>
                <a:sym typeface="Gill Sans"/>
              </a:defRPr>
            </a:lvl4pPr>
            <a:lvl5pPr marL="0" indent="963215" algn="ctr">
              <a:spcBef>
                <a:spcPts val="2475"/>
              </a:spcBef>
              <a:buSzTx/>
              <a:buFontTx/>
              <a:buNone/>
              <a:defRPr>
                <a:latin typeface="Gill Sans"/>
                <a:ea typeface="Gill Sans"/>
                <a:cs typeface="Gill Sans"/>
                <a:sym typeface="Gill Sans"/>
              </a:defRPr>
            </a:lvl5pPr>
          </a:lstStyle>
          <a:p>
            <a:pPr lvl="0">
              <a:defRPr sz="1800"/>
            </a:pPr>
            <a:r>
              <a:rPr lang="en-US" sz="2250"/>
              <a:t>Click to edit Master text styles</a:t>
            </a:r>
          </a:p>
          <a:p>
            <a:pPr lvl="1">
              <a:defRPr sz="1800"/>
            </a:pPr>
            <a:r>
              <a:rPr lang="en-US" sz="2250"/>
              <a:t>Second level</a:t>
            </a:r>
          </a:p>
          <a:p>
            <a:pPr lvl="2">
              <a:defRPr sz="1800"/>
            </a:pPr>
            <a:r>
              <a:rPr lang="en-US" sz="2250"/>
              <a:t>Third level</a:t>
            </a:r>
          </a:p>
          <a:p>
            <a:pPr lvl="3">
              <a:defRPr sz="1800"/>
            </a:pPr>
            <a:r>
              <a:rPr lang="en-US" sz="2250"/>
              <a:t>Fourth level</a:t>
            </a:r>
          </a:p>
          <a:p>
            <a:pPr lvl="4">
              <a:defRPr sz="1800"/>
            </a:pPr>
            <a:r>
              <a:rPr lang="en-US" sz="2250"/>
              <a:t>Fifth level</a:t>
            </a:r>
            <a:endParaRPr sz="2250"/>
          </a:p>
        </p:txBody>
      </p:sp>
    </p:spTree>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9400" y="2130427"/>
            <a:ext cx="8572500" cy="1470025"/>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279400" y="3886200"/>
            <a:ext cx="8572500" cy="1752600"/>
          </a:xfrm>
          <a:prstGeom prst="rect">
            <a:avLst/>
          </a:prstGeom>
        </p:spPr>
        <p:txBody>
          <a:bodyPr/>
          <a:lstStyle>
            <a:lvl1pPr marL="0" indent="0" algn="ctr">
              <a:buNone/>
              <a:defRPr>
                <a:solidFill>
                  <a:schemeClr val="tx1">
                    <a:tint val="75000"/>
                  </a:schemeClr>
                </a:solidFill>
                <a:latin typeface="News Gothic MT"/>
                <a:cs typeface="News Gothic M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3_Default">
    <p:spTree>
      <p:nvGrpSpPr>
        <p:cNvPr id="1" name=""/>
        <p:cNvGrpSpPr/>
        <p:nvPr/>
      </p:nvGrpSpPr>
      <p:grpSpPr>
        <a:xfrm>
          <a:off x="0" y="0"/>
          <a:ext cx="0" cy="0"/>
          <a:chOff x="0" y="0"/>
          <a:chExt cx="0" cy="0"/>
        </a:xfrm>
      </p:grpSpPr>
    </p:spTree>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4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3_Picture with Caption">
    <p:spTree>
      <p:nvGrpSpPr>
        <p:cNvPr id="1" name=""/>
        <p:cNvGrpSpPr/>
        <p:nvPr/>
      </p:nvGrpSpPr>
      <p:grpSpPr>
        <a:xfrm>
          <a:off x="0" y="0"/>
          <a:ext cx="0" cy="0"/>
          <a:chOff x="0" y="0"/>
          <a:chExt cx="0" cy="0"/>
        </a:xfrm>
      </p:grpSpPr>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9400" y="2130427"/>
            <a:ext cx="8572500" cy="1470025"/>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279400" y="3886200"/>
            <a:ext cx="8572500" cy="1752600"/>
          </a:xfrm>
          <a:prstGeom prst="rect">
            <a:avLst/>
          </a:prstGeom>
        </p:spPr>
        <p:txBody>
          <a:bodyPr/>
          <a:lstStyle>
            <a:lvl1pPr marL="0" indent="0" algn="ctr">
              <a:buNone/>
              <a:defRPr>
                <a:solidFill>
                  <a:schemeClr val="tx1">
                    <a:tint val="75000"/>
                  </a:schemeClr>
                </a:solidFill>
                <a:latin typeface="News Gothic MT"/>
                <a:cs typeface="News Gothic M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59166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3"/>
            <a:ext cx="2057400" cy="365125"/>
          </a:xfrm>
          <a:prstGeom prst="rect">
            <a:avLst/>
          </a:prstGeom>
        </p:spPr>
        <p:txBody>
          <a:bodyPr/>
          <a:lstStyle/>
          <a:p>
            <a:fld id="{B595F713-2110-964B-A68E-481EBA276186}" type="datetimeFigureOut">
              <a:rPr lang="en-GB" smtClean="0"/>
              <a:t>04/01/2021</a:t>
            </a:fld>
            <a:endParaRPr lang="en-GB" dirty="0"/>
          </a:p>
        </p:txBody>
      </p:sp>
      <p:sp>
        <p:nvSpPr>
          <p:cNvPr id="4" name="Footer Placeholder 3"/>
          <p:cNvSpPr>
            <a:spLocks noGrp="1"/>
          </p:cNvSpPr>
          <p:nvPr>
            <p:ph type="ftr" sz="quarter" idx="11"/>
          </p:nvPr>
        </p:nvSpPr>
        <p:spPr>
          <a:xfrm>
            <a:off x="3028950" y="6356353"/>
            <a:ext cx="3086100" cy="365125"/>
          </a:xfrm>
          <a:prstGeom prst="rect">
            <a:avLst/>
          </a:prstGeom>
        </p:spPr>
        <p:txBody>
          <a:bodyPr/>
          <a:lstStyle/>
          <a:p>
            <a:endParaRPr lang="en-GB" dirty="0"/>
          </a:p>
        </p:txBody>
      </p:sp>
      <p:sp>
        <p:nvSpPr>
          <p:cNvPr id="5" name="Slide Number Placeholder 4"/>
          <p:cNvSpPr>
            <a:spLocks noGrp="1"/>
          </p:cNvSpPr>
          <p:nvPr>
            <p:ph type="sldNum" sz="quarter" idx="12"/>
          </p:nvPr>
        </p:nvSpPr>
        <p:spPr>
          <a:xfrm>
            <a:off x="6457950" y="6356353"/>
            <a:ext cx="2057400" cy="365125"/>
          </a:xfrm>
          <a:prstGeom prst="rect">
            <a:avLst/>
          </a:prstGeom>
        </p:spPr>
        <p:txBody>
          <a:bodyPr/>
          <a:lstStyle/>
          <a:p>
            <a:fld id="{402CBB9E-F5D3-6E40-A939-4B2058AA44B4}" type="slidenum">
              <a:rPr lang="en-GB" smtClean="0"/>
              <a:t>‹#›</a:t>
            </a:fld>
            <a:endParaRPr lang="en-GB" dirty="0"/>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04/01/2021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193987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t>04/01/2021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459971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F713-2110-964B-A68E-481EBA276186}" type="datetimeFigureOut">
              <a:rPr lang="en-GB" smtClean="0"/>
              <a:t>04/01/2021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1947691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595F713-2110-964B-A68E-481EBA276186}" type="datetimeFigureOut">
              <a:rPr lang="en-GB" smtClean="0"/>
              <a:t>04/01/2021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750867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595F713-2110-964B-A68E-481EBA276186}" type="datetimeFigureOut">
              <a:rPr lang="en-GB" smtClean="0"/>
              <a:t>04/01/2021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1224364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595F713-2110-964B-A68E-481EBA276186}" type="datetimeFigureOut">
              <a:rPr lang="en-GB" smtClean="0"/>
              <a:t>04/01/2021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02CBB9E-F5D3-6E40-A939-4B2058AA44B4}" type="slidenum">
              <a:rPr lang="en-GB" smtClean="0"/>
              <a:t>‹#›</a:t>
            </a:fld>
            <a:endParaRPr lang="en-GB" dirty="0"/>
          </a:p>
        </p:txBody>
      </p:sp>
    </p:spTree>
    <p:extLst>
      <p:ext uri="{BB962C8B-B14F-4D97-AF65-F5344CB8AC3E}">
        <p14:creationId xmlns:p14="http://schemas.microsoft.com/office/powerpoint/2010/main" val="7065854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3.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3.jpe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pic>
        <p:nvPicPr>
          <p:cNvPr id="11" name="Picture 10" descr="pixl ppt back generic 2015.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7938" y="774701"/>
            <a:ext cx="9116061" cy="20828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7429" y="2996952"/>
            <a:ext cx="9126570" cy="34563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a:t>
            </a:r>
            <a:r>
              <a:rPr lang="en-US" dirty="0" err="1"/>
              <a:t>hkhkjh</a:t>
            </a:r>
            <a:endParaRPr lang="en-US" dirty="0"/>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1791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2" r:id="rId3"/>
  </p:sldLayoutIdLst>
  <p:txStyles>
    <p:titleStyle>
      <a:lvl1pPr algn="l" defTabSz="342900" rtl="0" eaLnBrk="1" latinLnBrk="0" hangingPunct="1">
        <a:spcBef>
          <a:spcPct val="0"/>
        </a:spcBef>
        <a:buNone/>
        <a:defRPr sz="3300" kern="1200">
          <a:solidFill>
            <a:schemeClr val="tx1"/>
          </a:solidFill>
          <a:latin typeface="+mj-lt"/>
          <a:ea typeface="+mj-ea"/>
          <a:cs typeface="Lato Medium"/>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News Gothic MT"/>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News Gothic MT"/>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News Gothic MT"/>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News Gothic MT"/>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News Gothic M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5F713-2110-964B-A68E-481EBA276186}" type="datetimeFigureOut">
              <a:rPr lang="en-GB" smtClean="0"/>
              <a:t>04/01/2021</a:t>
            </a:fld>
            <a:endParaRPr lang="en-GB"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2CBB9E-F5D3-6E40-A939-4B2058AA44B4}" type="slidenum">
              <a:rPr lang="en-GB" smtClean="0"/>
              <a:t>‹#›</a:t>
            </a:fld>
            <a:endParaRPr lang="en-GB" dirty="0"/>
          </a:p>
        </p:txBody>
      </p:sp>
    </p:spTree>
    <p:extLst>
      <p:ext uri="{BB962C8B-B14F-4D97-AF65-F5344CB8AC3E}">
        <p14:creationId xmlns:p14="http://schemas.microsoft.com/office/powerpoint/2010/main" val="30590050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5F713-2110-964B-A68E-481EBA276186}" type="datetimeFigureOut">
              <a:rPr lang="en-GB" smtClean="0"/>
              <a:t>04/01/2021</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02CBB9E-F5D3-6E40-A939-4B2058AA44B4}" type="slidenum">
              <a:rPr lang="en-GB" smtClean="0"/>
              <a:t>‹#›</a:t>
            </a:fld>
            <a:endParaRPr lang="en-GB" dirty="0"/>
          </a:p>
        </p:txBody>
      </p:sp>
      <p:pic>
        <p:nvPicPr>
          <p:cNvPr id="7" name="Picture 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91113" y="16872"/>
            <a:ext cx="1029761" cy="1020648"/>
          </a:xfrm>
          <a:prstGeom prst="rect">
            <a:avLst/>
          </a:prstGeom>
        </p:spPr>
      </p:pic>
      <p:pic>
        <p:nvPicPr>
          <p:cNvPr id="8" name="Picture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3126" y="16872"/>
            <a:ext cx="2530113" cy="831540"/>
          </a:xfrm>
          <a:prstGeom prst="rect">
            <a:avLst/>
          </a:prstGeom>
        </p:spPr>
      </p:pic>
      <p:sp>
        <p:nvSpPr>
          <p:cNvPr id="9" name="Rectangle 8"/>
          <p:cNvSpPr/>
          <p:nvPr/>
        </p:nvSpPr>
        <p:spPr>
          <a:xfrm>
            <a:off x="0" y="6561058"/>
            <a:ext cx="9144000" cy="22640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900" dirty="0">
                <a:latin typeface="Arial" panose="020B0604020202020204" pitchFamily="34" charset="0"/>
                <a:cs typeface="Arial" panose="020B0604020202020204" pitchFamily="34" charset="0"/>
              </a:rPr>
              <a:t>better hope – brighter</a:t>
            </a:r>
            <a:r>
              <a:rPr lang="en-GB" sz="900" baseline="0" dirty="0">
                <a:latin typeface="Arial" panose="020B0604020202020204" pitchFamily="34" charset="0"/>
                <a:cs typeface="Arial" panose="020B0604020202020204" pitchFamily="34" charset="0"/>
              </a:rPr>
              <a:t> future</a:t>
            </a:r>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7457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5.jpeg"/><Relationship Id="rId4" Type="http://schemas.openxmlformats.org/officeDocument/2006/relationships/hyperlink" Target="http://www.pixl.org.uk/"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17.jp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6.tiff"/><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20.gif"/><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7.png"/><Relationship Id="rId5" Type="http://schemas.openxmlformats.org/officeDocument/2006/relationships/image" Target="../media/image21.gif"/><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23.jp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24.jp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tif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26.jpe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image" Target="../media/image28.gi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png"/><Relationship Id="rId5" Type="http://schemas.openxmlformats.org/officeDocument/2006/relationships/image" Target="../media/image13.tiff"/><Relationship Id="rId4"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29.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7.png"/><Relationship Id="rId5" Type="http://schemas.openxmlformats.org/officeDocument/2006/relationships/image" Target="../media/image17.jpg"/><Relationship Id="rId4"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7.png"/><Relationship Id="rId5" Type="http://schemas.openxmlformats.org/officeDocument/2006/relationships/image" Target="../media/image30.png"/><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9.jp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3.tiff"/><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4.jp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520" y="0"/>
            <a:ext cx="9252520" cy="7571303"/>
          </a:xfrm>
          <a:prstGeom prst="rect">
            <a:avLst/>
          </a:prstGeom>
          <a:noFill/>
        </p:spPr>
        <p:txBody>
          <a:bodyPr wrap="square" rtlCol="0">
            <a:spAutoFit/>
          </a:bodyPr>
          <a:lstStyle/>
          <a:p>
            <a:r>
              <a:rPr lang="en-GB" sz="900" dirty="0">
                <a:solidFill>
                  <a:schemeClr val="bg1">
                    <a:lumMod val="85000"/>
                  </a:schemeClr>
                </a:solidFill>
              </a:rPr>
              <a:t>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a:t>
            </a:r>
          </a:p>
        </p:txBody>
      </p:sp>
      <p:pic>
        <p:nvPicPr>
          <p:cNvPr id="1026" name="Picture 2" descr="pixl-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624"/>
            <a:ext cx="1639040" cy="792088"/>
          </a:xfrm>
          <a:prstGeom prst="rect">
            <a:avLst/>
          </a:prstGeom>
          <a:noFill/>
          <a:ln w="9525">
            <a:solidFill>
              <a:srgbClr val="000000"/>
            </a:solidFill>
            <a:miter lim="800000"/>
            <a:headEnd/>
            <a:tailEnd/>
          </a:ln>
          <a:effectLst>
            <a:outerShdw dist="107763" dir="27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Lst>
        </p:spPr>
      </p:pic>
      <p:sp>
        <p:nvSpPr>
          <p:cNvPr id="5" name="Text Box 3"/>
          <p:cNvSpPr txBox="1">
            <a:spLocks noChangeArrowheads="1"/>
          </p:cNvSpPr>
          <p:nvPr/>
        </p:nvSpPr>
        <p:spPr bwMode="auto">
          <a:xfrm>
            <a:off x="215516" y="5217942"/>
            <a:ext cx="8820979" cy="887304"/>
          </a:xfrm>
          <a:prstGeom prst="rect">
            <a:avLst/>
          </a:prstGeom>
          <a:solidFill>
            <a:srgbClr val="FFFFFF"/>
          </a:solidFill>
          <a:ln w="38100" cmpd="dbl">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itchFamily="34" charset="0"/>
                <a:cs typeface="Arial" pitchFamily="34" charset="0"/>
              </a:rPr>
              <a:t>This resource is strictly for the use of member schools for as long as they remain members of The PiXL Club. It may not be copied, sold nor transferred to a third party or used by the school after membership ceases. Until such time it may be freely used within the member school.</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itchFamily="34" charset="0"/>
                <a:cs typeface="Arial" pitchFamily="34" charset="0"/>
              </a:rPr>
              <a:t>All opinions and contributions are those of the authors. The contents of this resource are not connected with nor endorsed by any other company, organisation or institution.</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TextBox 5"/>
          <p:cNvSpPr txBox="1"/>
          <p:nvPr/>
        </p:nvSpPr>
        <p:spPr>
          <a:xfrm>
            <a:off x="827584" y="6237312"/>
            <a:ext cx="7272808" cy="400110"/>
          </a:xfrm>
          <a:prstGeom prst="rect">
            <a:avLst/>
          </a:prstGeom>
          <a:noFill/>
        </p:spPr>
        <p:txBody>
          <a:bodyPr wrap="square" rtlCol="0">
            <a:spAutoFit/>
          </a:bodyPr>
          <a:lstStyle/>
          <a:p>
            <a:r>
              <a:rPr lang="en-US" sz="1000" u="sng" dirty="0">
                <a:hlinkClick r:id="rId4"/>
              </a:rPr>
              <a:t>www.pixl.org.uk</a:t>
            </a:r>
            <a:r>
              <a:rPr lang="en-US" sz="1000" dirty="0"/>
              <a:t>					The PiXL Club Ltd, Company number 07321607</a:t>
            </a:r>
            <a:endParaRPr lang="en-GB" sz="1000" dirty="0"/>
          </a:p>
          <a:p>
            <a:endParaRPr lang="en-GB" sz="1000" dirty="0"/>
          </a:p>
        </p:txBody>
      </p:sp>
      <p:sp>
        <p:nvSpPr>
          <p:cNvPr id="7" name="TextBox 6"/>
          <p:cNvSpPr txBox="1"/>
          <p:nvPr/>
        </p:nvSpPr>
        <p:spPr>
          <a:xfrm>
            <a:off x="2555775" y="4747322"/>
            <a:ext cx="3816424" cy="338554"/>
          </a:xfrm>
          <a:prstGeom prst="rect">
            <a:avLst/>
          </a:prstGeom>
          <a:noFill/>
        </p:spPr>
        <p:txBody>
          <a:bodyPr wrap="square" rtlCol="0">
            <a:spAutoFit/>
          </a:bodyPr>
          <a:lstStyle/>
          <a:p>
            <a:pPr algn="ctr"/>
            <a:r>
              <a:rPr lang="en-GB" sz="1600" dirty="0"/>
              <a:t>© Copyright The PiXL Club Ltd, 2017</a:t>
            </a:r>
          </a:p>
        </p:txBody>
      </p:sp>
      <p:sp>
        <p:nvSpPr>
          <p:cNvPr id="8" name="TextBox 7"/>
          <p:cNvSpPr txBox="1"/>
          <p:nvPr/>
        </p:nvSpPr>
        <p:spPr>
          <a:xfrm>
            <a:off x="233952" y="881336"/>
            <a:ext cx="8496943" cy="4742837"/>
          </a:xfrm>
          <a:prstGeom prst="rect">
            <a:avLst/>
          </a:prstGeom>
          <a:noFill/>
        </p:spPr>
        <p:txBody>
          <a:bodyPr wrap="square" rtlCol="0">
            <a:spAutoFit/>
          </a:bodyPr>
          <a:lstStyle/>
          <a:p>
            <a:pPr algn="ctr">
              <a:lnSpc>
                <a:spcPct val="115000"/>
              </a:lnSpc>
              <a:spcAft>
                <a:spcPts val="0"/>
              </a:spcAft>
            </a:pPr>
            <a:r>
              <a:rPr lang="en-GB" sz="7200" b="1" dirty="0"/>
              <a:t>PiXL KnowIT!</a:t>
            </a:r>
          </a:p>
          <a:p>
            <a:pPr algn="ctr">
              <a:lnSpc>
                <a:spcPct val="115000"/>
              </a:lnSpc>
              <a:spcAft>
                <a:spcPts val="0"/>
              </a:spcAft>
            </a:pPr>
            <a:r>
              <a:rPr lang="en-GB" sz="3600" b="1" dirty="0">
                <a:latin typeface="Arial" panose="020B0604020202020204" pitchFamily="34" charset="0"/>
                <a:ea typeface="Calibri" panose="020F0502020204030204" pitchFamily="34" charset="0"/>
                <a:cs typeface="Times New Roman" panose="02020603050405020304" pitchFamily="18" charset="0"/>
              </a:rPr>
              <a:t>GCSE Physics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ctr"/>
            <a:r>
              <a:rPr lang="en-GB" dirty="0"/>
              <a:t> </a:t>
            </a:r>
          </a:p>
          <a:p>
            <a:pPr algn="ctr"/>
            <a:endParaRPr lang="en-GB" dirty="0"/>
          </a:p>
          <a:p>
            <a:pPr algn="ctr"/>
            <a:r>
              <a:rPr lang="en-GB" sz="4400" b="1" dirty="0">
                <a:solidFill>
                  <a:schemeClr val="accent2"/>
                </a:solidFill>
              </a:rPr>
              <a:t>AQA Topic – Particle Model of Matter</a:t>
            </a:r>
          </a:p>
          <a:p>
            <a:pPr algn="ctr"/>
            <a:r>
              <a:rPr lang="en-GB" dirty="0"/>
              <a:t>  </a:t>
            </a:r>
          </a:p>
          <a:p>
            <a:pPr algn="ctr"/>
            <a:r>
              <a:rPr lang="en-GB" dirty="0"/>
              <a:t> </a:t>
            </a:r>
          </a:p>
          <a:p>
            <a:pPr algn="ctr"/>
            <a:endParaRPr lang="en-GB" dirty="0"/>
          </a:p>
        </p:txBody>
      </p:sp>
      <p:pic>
        <p:nvPicPr>
          <p:cNvPr id="9" name="374f7cfc-9279-43ad-9851-155d90395642" descr="image001"/>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5552" y="58096"/>
            <a:ext cx="1484057" cy="1104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9374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10965"/>
            <a:ext cx="8028384" cy="657041"/>
          </a:xfrm>
        </p:spPr>
        <p:txBody>
          <a:bodyPr>
            <a:noAutofit/>
          </a:bodyPr>
          <a:lstStyle/>
          <a:p>
            <a:pPr marL="342900" lvl="1" algn="l" defTabSz="342900" rtl="0">
              <a:spcBef>
                <a:spcPct val="20000"/>
              </a:spcBef>
            </a:pPr>
            <a:r>
              <a:rPr lang="en-US" sz="2400" b="1" dirty="0">
                <a:solidFill>
                  <a:schemeClr val="accent6"/>
                </a:solidFill>
              </a:rPr>
              <a:t>Changes of state and the particle model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32043" y="658529"/>
            <a:ext cx="9180921" cy="6001643"/>
          </a:xfrm>
          <a:prstGeom prst="rect">
            <a:avLst/>
          </a:prstGeom>
          <a:noFill/>
        </p:spPr>
        <p:txBody>
          <a:bodyPr wrap="square" rtlCol="0">
            <a:spAutoFit/>
          </a:bodyPr>
          <a:lstStyle/>
          <a:p>
            <a:r>
              <a:rPr lang="en-GB" sz="2400" dirty="0"/>
              <a:t>6. Explain the difference between a physical and a chemical change.</a:t>
            </a:r>
          </a:p>
          <a:p>
            <a:r>
              <a:rPr lang="en-GB" sz="2400" dirty="0"/>
              <a:t>      </a:t>
            </a:r>
            <a:r>
              <a:rPr lang="en-GB" sz="2400" b="1" dirty="0">
                <a:solidFill>
                  <a:srgbClr val="00B050"/>
                </a:solidFill>
              </a:rPr>
              <a:t>  </a:t>
            </a:r>
          </a:p>
          <a:p>
            <a:r>
              <a:rPr lang="en-GB" sz="2400" b="1" dirty="0">
                <a:solidFill>
                  <a:srgbClr val="00B050"/>
                </a:solidFill>
              </a:rPr>
              <a:t>       </a:t>
            </a:r>
          </a:p>
          <a:p>
            <a:r>
              <a:rPr lang="en-GB" sz="2400" b="1" dirty="0">
                <a:solidFill>
                  <a:srgbClr val="00B050"/>
                </a:solidFill>
              </a:rPr>
              <a:t>       </a:t>
            </a:r>
          </a:p>
          <a:p>
            <a:r>
              <a:rPr lang="en-GB" sz="2400" b="1" dirty="0">
                <a:solidFill>
                  <a:srgbClr val="00B050"/>
                </a:solidFill>
              </a:rPr>
              <a:t>       </a:t>
            </a:r>
            <a:r>
              <a:rPr lang="en-GB" sz="2400" dirty="0"/>
              <a:t>	</a:t>
            </a:r>
          </a:p>
          <a:p>
            <a:r>
              <a:rPr lang="en-GB" sz="2400" dirty="0"/>
              <a:t>7. Name the changes in state given in</a:t>
            </a:r>
          </a:p>
          <a:p>
            <a:r>
              <a:rPr lang="en-GB" sz="2400" dirty="0"/>
              <a:t>     the diagram by the arrows 1 to 6.</a:t>
            </a:r>
          </a:p>
          <a:p>
            <a:r>
              <a:rPr lang="en-GB" sz="2400" dirty="0"/>
              <a:t>     </a:t>
            </a:r>
            <a:r>
              <a:rPr lang="en-GB" sz="2400" b="1" dirty="0">
                <a:solidFill>
                  <a:srgbClr val="00B050"/>
                </a:solidFill>
              </a:rPr>
              <a:t> </a:t>
            </a:r>
          </a:p>
          <a:p>
            <a:r>
              <a:rPr lang="en-GB" sz="2400" b="1" dirty="0">
                <a:solidFill>
                  <a:srgbClr val="00B050"/>
                </a:solidFill>
              </a:rPr>
              <a:t>      </a:t>
            </a:r>
          </a:p>
          <a:p>
            <a:endParaRPr lang="en-GB" sz="2400" dirty="0"/>
          </a:p>
          <a:p>
            <a:r>
              <a:rPr lang="en-GB" sz="2400" dirty="0"/>
              <a:t>8. If you wanted to find the density of a brass key, you first need to</a:t>
            </a:r>
          </a:p>
          <a:p>
            <a:r>
              <a:rPr lang="en-GB" sz="2400" dirty="0"/>
              <a:t>     measure its volume. Describe how to determine the volume of a</a:t>
            </a:r>
          </a:p>
          <a:p>
            <a:r>
              <a:rPr lang="en-GB" sz="2400" dirty="0"/>
              <a:t>     brass key.</a:t>
            </a:r>
          </a:p>
          <a:p>
            <a:r>
              <a:rPr lang="en-GB" sz="2400" dirty="0"/>
              <a:t>     </a:t>
            </a:r>
            <a:r>
              <a:rPr lang="en-GB" sz="2400" b="1" dirty="0">
                <a:solidFill>
                  <a:srgbClr val="00B050"/>
                </a:solidFill>
              </a:rPr>
              <a:t>  </a:t>
            </a:r>
          </a:p>
          <a:p>
            <a:r>
              <a:rPr lang="en-GB" sz="2400" b="1" dirty="0">
                <a:solidFill>
                  <a:srgbClr val="00B050"/>
                </a:solidFill>
              </a:rPr>
              <a:t>      </a:t>
            </a:r>
          </a:p>
          <a:p>
            <a:r>
              <a:rPr lang="en-GB" sz="2400" b="1" dirty="0">
                <a:solidFill>
                  <a:srgbClr val="00B050"/>
                </a:solidFill>
              </a:rPr>
              <a:t>      </a:t>
            </a:r>
            <a:r>
              <a:rPr lang="en-GB" sz="2400" dirty="0"/>
              <a:t>	</a:t>
            </a:r>
          </a:p>
        </p:txBody>
      </p:sp>
      <p:pic>
        <p:nvPicPr>
          <p:cNvPr id="5" name="Picture 4" descr="Image result for change of state diagram">
            <a:extLst>
              <a:ext uri="{FF2B5EF4-FFF2-40B4-BE49-F238E27FC236}">
                <a16:creationId xmlns:a16="http://schemas.microsoft.com/office/drawing/2014/main" id="{44719C27-B3DB-49EC-9E46-D412BD55F943}"/>
              </a:ext>
            </a:extLst>
          </p:cNvPr>
          <p:cNvPicPr/>
          <p:nvPr/>
        </p:nvPicPr>
        <p:blipFill rotWithShape="1">
          <a:blip r:embed="rId4">
            <a:extLst>
              <a:ext uri="{28A0092B-C50C-407E-A947-70E740481C1C}">
                <a14:useLocalDpi xmlns:a14="http://schemas.microsoft.com/office/drawing/2010/main" val="0"/>
              </a:ext>
            </a:extLst>
          </a:blip>
          <a:srcRect l="9498" t="9188" r="9498" b="9188"/>
          <a:stretch/>
        </p:blipFill>
        <p:spPr bwMode="auto">
          <a:xfrm>
            <a:off x="5580754" y="1844824"/>
            <a:ext cx="3501419" cy="2232248"/>
          </a:xfrm>
          <a:prstGeom prst="rect">
            <a:avLst/>
          </a:prstGeom>
          <a:noFill/>
          <a:ln>
            <a:noFill/>
          </a:ln>
        </p:spPr>
      </p:pic>
      <p:pic>
        <p:nvPicPr>
          <p:cNvPr id="7" name="Picture 6">
            <a:extLst>
              <a:ext uri="{FF2B5EF4-FFF2-40B4-BE49-F238E27FC236}">
                <a16:creationId xmlns:a16="http://schemas.microsoft.com/office/drawing/2014/main" id="{1938C68B-5933-498D-BCF8-A0967E56AE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186254" y="5472649"/>
            <a:ext cx="1440160" cy="683693"/>
          </a:xfrm>
          <a:prstGeom prst="rect">
            <a:avLst/>
          </a:prstGeom>
        </p:spPr>
      </p:pic>
      <p:pic>
        <p:nvPicPr>
          <p:cNvPr id="8" name="Audio 7">
            <a:hlinkClick r:id="" action="ppaction://media"/>
            <a:extLst>
              <a:ext uri="{FF2B5EF4-FFF2-40B4-BE49-F238E27FC236}">
                <a16:creationId xmlns:a16="http://schemas.microsoft.com/office/drawing/2014/main" id="{C5F52195-A9E2-4520-9F76-90C277BA39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65940590"/>
      </p:ext>
    </p:extLst>
  </p:cSld>
  <p:clrMapOvr>
    <a:masterClrMapping/>
  </p:clrMapOvr>
  <mc:AlternateContent xmlns:mc="http://schemas.openxmlformats.org/markup-compatibility/2006">
    <mc:Choice xmlns:p14="http://schemas.microsoft.com/office/powerpoint/2010/main" Requires="p14">
      <p:transition spd="slow" p14:dur="2000" advTm="300000"/>
    </mc:Choice>
    <mc:Fallback>
      <p:transition spd="slow" advTm="3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149087" y="963938"/>
            <a:ext cx="4716016" cy="4739759"/>
          </a:xfrm>
          <a:prstGeom prst="rect">
            <a:avLst/>
          </a:prstGeom>
          <a:noFill/>
        </p:spPr>
        <p:txBody>
          <a:bodyPr wrap="square" rtlCol="0">
            <a:spAutoFit/>
          </a:bodyPr>
          <a:lstStyle/>
          <a:p>
            <a:r>
              <a:rPr lang="en-GB" sz="7200" b="1" dirty="0">
                <a:latin typeface="+mj-lt"/>
                <a:ea typeface="Beirut" charset="-78"/>
                <a:cs typeface="Beirut" charset="-78"/>
              </a:rPr>
              <a:t>AnswerIT!</a:t>
            </a:r>
          </a:p>
          <a:p>
            <a:endParaRPr lang="en-GB" dirty="0"/>
          </a:p>
          <a:p>
            <a:endParaRPr lang="en-GB" dirty="0"/>
          </a:p>
          <a:p>
            <a:endParaRPr lang="en-GB" dirty="0"/>
          </a:p>
          <a:p>
            <a:r>
              <a:rPr lang="en-GB" sz="3600" b="1" dirty="0">
                <a:solidFill>
                  <a:schemeClr val="tx1">
                    <a:lumMod val="50000"/>
                    <a:lumOff val="50000"/>
                  </a:schemeClr>
                </a:solidFill>
              </a:rPr>
              <a:t>Changes of state and the particle model</a:t>
            </a:r>
          </a:p>
          <a:p>
            <a:endParaRPr lang="en-GB" sz="1400" dirty="0">
              <a:solidFill>
                <a:schemeClr val="tx1">
                  <a:lumMod val="50000"/>
                  <a:lumOff val="50000"/>
                </a:schemeClr>
              </a:solidFill>
            </a:endParaRPr>
          </a:p>
          <a:p>
            <a:pPr marL="457200" indent="-457200">
              <a:lnSpc>
                <a:spcPct val="150000"/>
              </a:lnSpc>
              <a:buFont typeface="Arial" charset="0"/>
              <a:buChar char="•"/>
            </a:pPr>
            <a:r>
              <a:rPr lang="en-GB" sz="2400" b="1" dirty="0">
                <a:solidFill>
                  <a:schemeClr val="tx1">
                    <a:lumMod val="50000"/>
                    <a:lumOff val="50000"/>
                  </a:schemeClr>
                </a:solidFill>
              </a:rPr>
              <a:t>Density of materials</a:t>
            </a:r>
          </a:p>
          <a:p>
            <a:pPr marL="457200" indent="-457200">
              <a:lnSpc>
                <a:spcPct val="150000"/>
              </a:lnSpc>
              <a:buFont typeface="Arial" charset="0"/>
              <a:buChar char="•"/>
            </a:pPr>
            <a:r>
              <a:rPr lang="en-GB" sz="2400" b="1" dirty="0">
                <a:solidFill>
                  <a:schemeClr val="tx1">
                    <a:lumMod val="50000"/>
                    <a:lumOff val="50000"/>
                  </a:schemeClr>
                </a:solidFill>
              </a:rPr>
              <a:t>Changes of state</a:t>
            </a:r>
          </a:p>
          <a:p>
            <a:endParaRPr lang="en-GB"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9952" y="704918"/>
            <a:ext cx="4824536" cy="5257800"/>
          </a:xfrm>
          <a:prstGeom prst="rect">
            <a:avLst/>
          </a:prstGeom>
        </p:spPr>
      </p:pic>
      <p:pic>
        <p:nvPicPr>
          <p:cNvPr id="3" name="Audio 2">
            <a:hlinkClick r:id="" action="ppaction://media"/>
            <a:extLst>
              <a:ext uri="{FF2B5EF4-FFF2-40B4-BE49-F238E27FC236}">
                <a16:creationId xmlns:a16="http://schemas.microsoft.com/office/drawing/2014/main" id="{A2C9AF24-AD74-47F7-82B4-FE9602370C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1545672"/>
      </p:ext>
    </p:extLst>
  </p:cSld>
  <p:clrMapOvr>
    <a:masterClrMapping/>
  </p:clrMapOvr>
  <mc:AlternateContent xmlns:mc="http://schemas.openxmlformats.org/markup-compatibility/2006">
    <mc:Choice xmlns:p14="http://schemas.microsoft.com/office/powerpoint/2010/main" Requires="p14">
      <p:transition spd="slow" p14:dur="2000" advTm="19743"/>
    </mc:Choice>
    <mc:Fallback>
      <p:transition spd="slow" advTm="19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0"/>
            <a:ext cx="8028384" cy="657041"/>
          </a:xfrm>
        </p:spPr>
        <p:txBody>
          <a:bodyPr>
            <a:noAutofit/>
          </a:bodyPr>
          <a:lstStyle/>
          <a:p>
            <a:pPr marL="342900" lvl="1" algn="l" defTabSz="342900" rtl="0">
              <a:spcBef>
                <a:spcPct val="20000"/>
              </a:spcBef>
            </a:pPr>
            <a:r>
              <a:rPr lang="en-US" sz="2400" b="1" dirty="0">
                <a:solidFill>
                  <a:schemeClr val="accent6"/>
                </a:solidFill>
              </a:rPr>
              <a:t>Changes of state and the particle model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0" y="548680"/>
            <a:ext cx="8915400" cy="6001643"/>
          </a:xfrm>
          <a:prstGeom prst="rect">
            <a:avLst/>
          </a:prstGeom>
          <a:noFill/>
        </p:spPr>
        <p:txBody>
          <a:bodyPr wrap="square" rtlCol="0">
            <a:spAutoFit/>
          </a:bodyPr>
          <a:lstStyle/>
          <a:p>
            <a:pPr marL="457200" indent="-457200">
              <a:lnSpc>
                <a:spcPct val="150000"/>
              </a:lnSpc>
              <a:buAutoNum type="arabicPeriod"/>
            </a:pPr>
            <a:r>
              <a:rPr lang="en-GB" sz="2400" dirty="0"/>
              <a:t>Why is it incorrect to say iron is heavier than wood?</a:t>
            </a:r>
          </a:p>
          <a:p>
            <a:r>
              <a:rPr lang="en-GB" sz="2400" dirty="0">
                <a:solidFill>
                  <a:srgbClr val="00B050"/>
                </a:solidFill>
              </a:rPr>
              <a:t>       It depends how much iron and wood you have. You should say iron</a:t>
            </a:r>
          </a:p>
          <a:p>
            <a:r>
              <a:rPr lang="en-GB" sz="2400" dirty="0">
                <a:solidFill>
                  <a:srgbClr val="00B050"/>
                </a:solidFill>
              </a:rPr>
              <a:t>       is denser than wood.</a:t>
            </a:r>
          </a:p>
          <a:p>
            <a:pPr>
              <a:lnSpc>
                <a:spcPct val="150000"/>
              </a:lnSpc>
            </a:pPr>
            <a:r>
              <a:rPr lang="en-GB" sz="2400" dirty="0"/>
              <a:t>2. Water has a density of 1000 kg/m</a:t>
            </a:r>
            <a:r>
              <a:rPr lang="en-GB" sz="2400" b="1" baseline="30000" dirty="0"/>
              <a:t>3</a:t>
            </a:r>
            <a:r>
              <a:rPr lang="en-GB" sz="2400" dirty="0"/>
              <a:t>. A piece of rubber has a density</a:t>
            </a:r>
          </a:p>
          <a:p>
            <a:r>
              <a:rPr lang="en-GB" sz="2400" dirty="0"/>
              <a:t>     of 1024 kg/m</a:t>
            </a:r>
            <a:r>
              <a:rPr lang="en-GB" sz="2400" b="1" baseline="30000" dirty="0"/>
              <a:t>3</a:t>
            </a:r>
            <a:r>
              <a:rPr lang="en-GB" sz="2400" dirty="0"/>
              <a:t>. Explain what would happen if the rubber was put in</a:t>
            </a:r>
          </a:p>
          <a:p>
            <a:r>
              <a:rPr lang="en-GB" sz="2400" dirty="0"/>
              <a:t>     a pool of water? </a:t>
            </a:r>
          </a:p>
          <a:p>
            <a:r>
              <a:rPr lang="en-GB" sz="2400" dirty="0"/>
              <a:t>      </a:t>
            </a:r>
            <a:r>
              <a:rPr lang="en-GB" sz="2400" b="1" dirty="0">
                <a:solidFill>
                  <a:srgbClr val="00B050"/>
                </a:solidFill>
              </a:rPr>
              <a:t>Rubber has a higher density than water so the rubber would sink</a:t>
            </a:r>
          </a:p>
          <a:p>
            <a:r>
              <a:rPr lang="en-GB" sz="2400" b="1" dirty="0">
                <a:solidFill>
                  <a:srgbClr val="00B050"/>
                </a:solidFill>
              </a:rPr>
              <a:t>      in water.</a:t>
            </a:r>
          </a:p>
          <a:p>
            <a:pPr lvl="0"/>
            <a:r>
              <a:rPr lang="en-GB" sz="2400" dirty="0"/>
              <a:t>3. This “ready-mix” concrete waggon contains </a:t>
            </a:r>
          </a:p>
          <a:p>
            <a:pPr lvl="0"/>
            <a:r>
              <a:rPr lang="en-GB" sz="2400" dirty="0"/>
              <a:t>     9600 kg of concrete. If the density of the</a:t>
            </a:r>
          </a:p>
          <a:p>
            <a:pPr lvl="0"/>
            <a:r>
              <a:rPr lang="en-GB" sz="2400" dirty="0"/>
              <a:t>     concrete is 2400 kg/m</a:t>
            </a:r>
            <a:r>
              <a:rPr lang="en-GB" sz="2400" b="1" baseline="30000" dirty="0"/>
              <a:t>3</a:t>
            </a:r>
            <a:r>
              <a:rPr lang="en-GB" sz="2400" dirty="0"/>
              <a:t>, what volume of </a:t>
            </a:r>
          </a:p>
          <a:p>
            <a:pPr lvl="0"/>
            <a:r>
              <a:rPr lang="en-GB" sz="2400" dirty="0"/>
              <a:t>     concrete does the waggon contain?</a:t>
            </a:r>
          </a:p>
          <a:p>
            <a:pPr lvl="0"/>
            <a:r>
              <a:rPr lang="en-GB" sz="2400" dirty="0"/>
              <a:t>       </a:t>
            </a:r>
            <a:r>
              <a:rPr lang="en-GB" sz="2400" b="1" dirty="0">
                <a:solidFill>
                  <a:srgbClr val="00B050"/>
                </a:solidFill>
              </a:rPr>
              <a:t>Density = </a:t>
            </a:r>
            <a:r>
              <a:rPr lang="en-GB" sz="2400" b="1" u="sng" dirty="0">
                <a:solidFill>
                  <a:srgbClr val="00B050"/>
                </a:solidFill>
              </a:rPr>
              <a:t>m</a:t>
            </a:r>
            <a:r>
              <a:rPr lang="en-GB" sz="2400" b="1" dirty="0">
                <a:solidFill>
                  <a:srgbClr val="00B050"/>
                </a:solidFill>
              </a:rPr>
              <a:t>     v =   </a:t>
            </a:r>
            <a:r>
              <a:rPr lang="en-GB" sz="2400" b="1" u="sng" dirty="0">
                <a:solidFill>
                  <a:srgbClr val="00B050"/>
                </a:solidFill>
              </a:rPr>
              <a:t>mass </a:t>
            </a:r>
            <a:r>
              <a:rPr lang="en-GB" sz="2400" b="1" dirty="0">
                <a:solidFill>
                  <a:srgbClr val="00B050"/>
                </a:solidFill>
              </a:rPr>
              <a:t>             =  </a:t>
            </a:r>
            <a:r>
              <a:rPr lang="en-GB" sz="2400" b="1" u="sng" dirty="0">
                <a:solidFill>
                  <a:srgbClr val="00B050"/>
                </a:solidFill>
              </a:rPr>
              <a:t>9600 kg</a:t>
            </a:r>
            <a:r>
              <a:rPr lang="en-GB" sz="2400" b="1" dirty="0">
                <a:solidFill>
                  <a:srgbClr val="00B050"/>
                </a:solidFill>
              </a:rPr>
              <a:t>    =  4</a:t>
            </a:r>
          </a:p>
          <a:p>
            <a:pPr lvl="0"/>
            <a:r>
              <a:rPr lang="en-GB" sz="2400" b="1" dirty="0">
                <a:solidFill>
                  <a:srgbClr val="00B050"/>
                </a:solidFill>
              </a:rPr>
              <a:t>                          v            density	 2400 kg/m</a:t>
            </a:r>
            <a:r>
              <a:rPr lang="en-GB" sz="2400" b="1" baseline="30000" dirty="0">
                <a:solidFill>
                  <a:srgbClr val="00B050"/>
                </a:solidFill>
              </a:rPr>
              <a:t>3</a:t>
            </a:r>
          </a:p>
          <a:p>
            <a:pPr lvl="0"/>
            <a:r>
              <a:rPr lang="en-GB" sz="2400" b="1" dirty="0">
                <a:solidFill>
                  <a:srgbClr val="00B050"/>
                </a:solidFill>
              </a:rPr>
              <a:t>                        volume of concrete in the waggon = 4 m</a:t>
            </a:r>
            <a:r>
              <a:rPr lang="en-GB" sz="2400" b="1" baseline="30000" dirty="0">
                <a:solidFill>
                  <a:srgbClr val="00B050"/>
                </a:solidFill>
              </a:rPr>
              <a:t>3</a:t>
            </a:r>
            <a:endParaRPr lang="en-GB" sz="1600" b="1" baseline="30000" dirty="0">
              <a:solidFill>
                <a:srgbClr val="00B050"/>
              </a:solidFill>
            </a:endParaRPr>
          </a:p>
        </p:txBody>
      </p:sp>
      <p:pic>
        <p:nvPicPr>
          <p:cNvPr id="5" name="Picture 4">
            <a:extLst>
              <a:ext uri="{FF2B5EF4-FFF2-40B4-BE49-F238E27FC236}">
                <a16:creationId xmlns:a16="http://schemas.microsoft.com/office/drawing/2014/main" id="{2D88332B-D9CC-4DD2-B275-7D2CF6C974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8224" y="3549501"/>
            <a:ext cx="2143125" cy="2143125"/>
          </a:xfrm>
          <a:prstGeom prst="rect">
            <a:avLst/>
          </a:prstGeom>
        </p:spPr>
      </p:pic>
      <p:pic>
        <p:nvPicPr>
          <p:cNvPr id="7" name="Audio 6">
            <a:hlinkClick r:id="" action="ppaction://media"/>
            <a:extLst>
              <a:ext uri="{FF2B5EF4-FFF2-40B4-BE49-F238E27FC236}">
                <a16:creationId xmlns:a16="http://schemas.microsoft.com/office/drawing/2014/main" id="{7C5B9DDD-2A4F-4FE6-8F2E-7B0AFB3DAE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04315024"/>
      </p:ext>
    </p:extLst>
  </p:cSld>
  <p:clrMapOvr>
    <a:masterClrMapping/>
  </p:clrMapOvr>
  <mc:AlternateContent xmlns:mc="http://schemas.openxmlformats.org/markup-compatibility/2006">
    <mc:Choice xmlns:p14="http://schemas.microsoft.com/office/powerpoint/2010/main" Requires="p14">
      <p:transition spd="slow" p14:dur="2000" advTm="74356"/>
    </mc:Choice>
    <mc:Fallback>
      <p:transition spd="slow" advTm="74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10965"/>
            <a:ext cx="8028384" cy="657041"/>
          </a:xfrm>
        </p:spPr>
        <p:txBody>
          <a:bodyPr>
            <a:noAutofit/>
          </a:bodyPr>
          <a:lstStyle/>
          <a:p>
            <a:pPr marL="342900" lvl="1" algn="l" defTabSz="342900" rtl="0">
              <a:spcBef>
                <a:spcPct val="20000"/>
              </a:spcBef>
            </a:pPr>
            <a:r>
              <a:rPr lang="en-US" sz="2400" b="1" dirty="0">
                <a:solidFill>
                  <a:schemeClr val="accent6"/>
                </a:solidFill>
              </a:rPr>
              <a:t>Changes of state and the particle model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6326" y="646076"/>
            <a:ext cx="9180921" cy="6001643"/>
          </a:xfrm>
          <a:prstGeom prst="rect">
            <a:avLst/>
          </a:prstGeom>
          <a:noFill/>
        </p:spPr>
        <p:txBody>
          <a:bodyPr wrap="square" rtlCol="0">
            <a:spAutoFit/>
          </a:bodyPr>
          <a:lstStyle/>
          <a:p>
            <a:pPr lvl="0"/>
            <a:r>
              <a:rPr lang="en-GB" sz="2400" dirty="0"/>
              <a:t>4. a. A sheet of insulating foam measures 3 m x 1 m x 0.08 m. </a:t>
            </a:r>
            <a:r>
              <a:rPr lang="en-US" sz="2400" dirty="0"/>
              <a:t>It has a</a:t>
            </a:r>
          </a:p>
          <a:p>
            <a:pPr lvl="0"/>
            <a:r>
              <a:rPr lang="en-US" sz="2400" dirty="0"/>
              <a:t>        mass of 9.6 kg. </a:t>
            </a:r>
            <a:r>
              <a:rPr lang="en-GB" sz="2400" dirty="0"/>
              <a:t>Calculate the density of the insulating foam.</a:t>
            </a:r>
          </a:p>
          <a:p>
            <a:pPr lvl="0"/>
            <a:r>
              <a:rPr lang="en-GB" sz="2400" dirty="0"/>
              <a:t>         </a:t>
            </a:r>
            <a:r>
              <a:rPr lang="en-US" sz="2400" b="1" dirty="0">
                <a:solidFill>
                  <a:srgbClr val="00B050"/>
                </a:solidFill>
              </a:rPr>
              <a:t>V = 3 x 1 x 0.08 = 0.24 m</a:t>
            </a:r>
            <a:r>
              <a:rPr lang="en-US" sz="2400" b="1" baseline="30000" dirty="0">
                <a:solidFill>
                  <a:srgbClr val="00B050"/>
                </a:solidFill>
              </a:rPr>
              <a:t>3</a:t>
            </a:r>
            <a:r>
              <a:rPr lang="en-US" sz="2400" b="1" dirty="0">
                <a:solidFill>
                  <a:srgbClr val="00B050"/>
                </a:solidFill>
              </a:rPr>
              <a:t> 	 Density = 9.6 / 0.24 = 40 kg/m</a:t>
            </a:r>
            <a:r>
              <a:rPr lang="en-US" sz="2400" b="1" baseline="30000" dirty="0">
                <a:solidFill>
                  <a:srgbClr val="00B050"/>
                </a:solidFill>
              </a:rPr>
              <a:t>3 </a:t>
            </a:r>
            <a:endParaRPr lang="en-GB" sz="2400" b="1" dirty="0">
              <a:solidFill>
                <a:srgbClr val="00B050"/>
              </a:solidFill>
            </a:endParaRPr>
          </a:p>
          <a:p>
            <a:r>
              <a:rPr lang="en-GB" sz="2400" dirty="0"/>
              <a:t>     b. High density foam is made of the same material and can be used</a:t>
            </a:r>
          </a:p>
          <a:p>
            <a:r>
              <a:rPr lang="en-GB" sz="2400" dirty="0"/>
              <a:t>         to give better insulation for the same thickness of foam. Describe</a:t>
            </a:r>
          </a:p>
          <a:p>
            <a:r>
              <a:rPr lang="en-GB" sz="2400" dirty="0"/>
              <a:t>         how the arrangement of particles would differ in these two types</a:t>
            </a:r>
          </a:p>
          <a:p>
            <a:r>
              <a:rPr lang="en-GB" sz="2400" dirty="0"/>
              <a:t>         of foam (you may draw diagrams to help your answer). </a:t>
            </a:r>
          </a:p>
          <a:p>
            <a:r>
              <a:rPr lang="en-GB" sz="2400" dirty="0"/>
              <a:t>         </a:t>
            </a:r>
            <a:r>
              <a:rPr lang="en-GB" sz="2400" b="1" dirty="0">
                <a:solidFill>
                  <a:srgbClr val="00B050"/>
                </a:solidFill>
              </a:rPr>
              <a:t>Particles in the high density foam will be closer together so there</a:t>
            </a:r>
          </a:p>
          <a:p>
            <a:r>
              <a:rPr lang="en-GB" sz="2400" b="1" dirty="0">
                <a:solidFill>
                  <a:srgbClr val="00B050"/>
                </a:solidFill>
              </a:rPr>
              <a:t>         are more particles in a given volume, making it denser.</a:t>
            </a:r>
          </a:p>
          <a:p>
            <a:pPr lvl="0"/>
            <a:r>
              <a:rPr lang="en-GB" sz="2400" dirty="0"/>
              <a:t>5. When copper metal is heated to 1100 </a:t>
            </a:r>
            <a:r>
              <a:rPr lang="en-GB" sz="2400" baseline="30000" dirty="0"/>
              <a:t>o</a:t>
            </a:r>
            <a:r>
              <a:rPr lang="en-GB" sz="2400" dirty="0"/>
              <a:t>C it melts. </a:t>
            </a:r>
            <a:r>
              <a:rPr lang="en-US" sz="2400" dirty="0"/>
              <a:t> </a:t>
            </a:r>
            <a:endParaRPr lang="en-GB" sz="2400" dirty="0"/>
          </a:p>
          <a:p>
            <a:pPr lvl="0"/>
            <a:r>
              <a:rPr lang="en-GB" sz="2400" dirty="0"/>
              <a:t>     a. Is this a chemical or physical change? Explain your answer.</a:t>
            </a:r>
          </a:p>
          <a:p>
            <a:r>
              <a:rPr lang="en-US" sz="2400" dirty="0"/>
              <a:t>          </a:t>
            </a:r>
            <a:r>
              <a:rPr lang="en-US" sz="2400" b="1" dirty="0">
                <a:solidFill>
                  <a:srgbClr val="00B050"/>
                </a:solidFill>
              </a:rPr>
              <a:t>Physical change. No new products have been formed.</a:t>
            </a:r>
            <a:endParaRPr lang="en-GB" sz="2400" dirty="0"/>
          </a:p>
          <a:p>
            <a:pPr lvl="0"/>
            <a:r>
              <a:rPr lang="en-GB" sz="2400" dirty="0"/>
              <a:t>     b. What will happen to the mass of the sample of copper after it has</a:t>
            </a:r>
          </a:p>
          <a:p>
            <a:pPr lvl="0"/>
            <a:r>
              <a:rPr lang="en-GB" sz="2400" dirty="0"/>
              <a:t>          melted? Explain your answer.</a:t>
            </a:r>
          </a:p>
          <a:p>
            <a:pPr lvl="0"/>
            <a:r>
              <a:rPr lang="en-GB" sz="2400" b="1" dirty="0">
                <a:solidFill>
                  <a:srgbClr val="00B050"/>
                </a:solidFill>
              </a:rPr>
              <a:t>          It will stay the same. Mass is conserved when state changes. </a:t>
            </a:r>
          </a:p>
          <a:p>
            <a:endParaRPr lang="en-GB" sz="2400" dirty="0"/>
          </a:p>
        </p:txBody>
      </p:sp>
      <p:pic>
        <p:nvPicPr>
          <p:cNvPr id="5" name="Audio 4">
            <a:hlinkClick r:id="" action="ppaction://media"/>
            <a:extLst>
              <a:ext uri="{FF2B5EF4-FFF2-40B4-BE49-F238E27FC236}">
                <a16:creationId xmlns:a16="http://schemas.microsoft.com/office/drawing/2014/main" id="{8E31812A-5D75-4C7A-8D13-CFFE003C38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74829711"/>
      </p:ext>
    </p:extLst>
  </p:cSld>
  <p:clrMapOvr>
    <a:masterClrMapping/>
  </p:clrMapOvr>
  <mc:AlternateContent xmlns:mc="http://schemas.openxmlformats.org/markup-compatibility/2006">
    <mc:Choice xmlns:p14="http://schemas.microsoft.com/office/powerpoint/2010/main" Requires="p14">
      <p:transition spd="slow" p14:dur="2000" advTm="98219"/>
    </mc:Choice>
    <mc:Fallback>
      <p:transition spd="slow" advTm="98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10965"/>
            <a:ext cx="8028384" cy="657041"/>
          </a:xfrm>
        </p:spPr>
        <p:txBody>
          <a:bodyPr>
            <a:noAutofit/>
          </a:bodyPr>
          <a:lstStyle/>
          <a:p>
            <a:pPr marL="342900" lvl="1" algn="l" defTabSz="342900" rtl="0">
              <a:spcBef>
                <a:spcPct val="20000"/>
              </a:spcBef>
            </a:pPr>
            <a:r>
              <a:rPr lang="en-US" sz="2400" b="1" dirty="0">
                <a:solidFill>
                  <a:schemeClr val="accent6"/>
                </a:solidFill>
              </a:rPr>
              <a:t>Changes of state and the particle model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32043" y="658529"/>
            <a:ext cx="9180921" cy="6001643"/>
          </a:xfrm>
          <a:prstGeom prst="rect">
            <a:avLst/>
          </a:prstGeom>
          <a:noFill/>
        </p:spPr>
        <p:txBody>
          <a:bodyPr wrap="square" rtlCol="0">
            <a:spAutoFit/>
          </a:bodyPr>
          <a:lstStyle/>
          <a:p>
            <a:r>
              <a:rPr lang="en-GB" sz="2400" dirty="0"/>
              <a:t>6. Explain the difference between a physical and a chemical change.</a:t>
            </a:r>
          </a:p>
          <a:p>
            <a:r>
              <a:rPr lang="en-GB" sz="2400" dirty="0"/>
              <a:t>      </a:t>
            </a:r>
            <a:r>
              <a:rPr lang="en-GB" sz="2400" b="1" dirty="0">
                <a:solidFill>
                  <a:srgbClr val="00B050"/>
                </a:solidFill>
              </a:rPr>
              <a:t>In a physical change no new products are formed and it can be </a:t>
            </a:r>
          </a:p>
          <a:p>
            <a:r>
              <a:rPr lang="en-GB" sz="2400" b="1" dirty="0">
                <a:solidFill>
                  <a:srgbClr val="00B050"/>
                </a:solidFill>
              </a:rPr>
              <a:t>      easily reversed.</a:t>
            </a:r>
          </a:p>
          <a:p>
            <a:r>
              <a:rPr lang="en-GB" sz="2400" b="1" dirty="0">
                <a:solidFill>
                  <a:srgbClr val="00B050"/>
                </a:solidFill>
              </a:rPr>
              <a:t>      In a chemical change a new substance is formed which can not</a:t>
            </a:r>
          </a:p>
          <a:p>
            <a:r>
              <a:rPr lang="en-GB" sz="2400" b="1" dirty="0">
                <a:solidFill>
                  <a:srgbClr val="00B050"/>
                </a:solidFill>
              </a:rPr>
              <a:t>      easily be changed back .  </a:t>
            </a:r>
            <a:r>
              <a:rPr lang="en-GB" sz="2400" dirty="0"/>
              <a:t>	</a:t>
            </a:r>
          </a:p>
          <a:p>
            <a:r>
              <a:rPr lang="en-GB" sz="2400" dirty="0"/>
              <a:t>7. Name the changes in state given in</a:t>
            </a:r>
          </a:p>
          <a:p>
            <a:r>
              <a:rPr lang="en-GB" sz="2400" dirty="0"/>
              <a:t>     the diagram by the arrows 1 to 6.</a:t>
            </a:r>
          </a:p>
          <a:p>
            <a:r>
              <a:rPr lang="en-GB" sz="2400" dirty="0"/>
              <a:t>     </a:t>
            </a:r>
            <a:r>
              <a:rPr lang="en-GB" sz="2400" b="1" dirty="0">
                <a:solidFill>
                  <a:srgbClr val="00B050"/>
                </a:solidFill>
              </a:rPr>
              <a:t>1. melting  2. evaporating  3. deposition</a:t>
            </a:r>
          </a:p>
          <a:p>
            <a:r>
              <a:rPr lang="en-GB" sz="2400" b="1" dirty="0">
                <a:solidFill>
                  <a:srgbClr val="00B050"/>
                </a:solidFill>
              </a:rPr>
              <a:t>     4. subliming  5. condensing  6. freezing </a:t>
            </a:r>
          </a:p>
          <a:p>
            <a:endParaRPr lang="en-GB" sz="2400" dirty="0"/>
          </a:p>
          <a:p>
            <a:r>
              <a:rPr lang="en-GB" sz="2400" dirty="0"/>
              <a:t>8. If you wanted to find the density of a brass key, you first need to</a:t>
            </a:r>
          </a:p>
          <a:p>
            <a:r>
              <a:rPr lang="en-GB" sz="2400" dirty="0"/>
              <a:t>     measure its volume. Describe how to determine the volume of a</a:t>
            </a:r>
          </a:p>
          <a:p>
            <a:r>
              <a:rPr lang="en-GB" sz="2400" dirty="0"/>
              <a:t>     brass key.</a:t>
            </a:r>
          </a:p>
          <a:p>
            <a:r>
              <a:rPr lang="en-GB" sz="2400" dirty="0"/>
              <a:t>     </a:t>
            </a:r>
            <a:r>
              <a:rPr lang="en-GB" sz="2400" b="1" dirty="0">
                <a:solidFill>
                  <a:srgbClr val="00B050"/>
                </a:solidFill>
              </a:rPr>
              <a:t>Drop the key into a known volume of water and </a:t>
            </a:r>
          </a:p>
          <a:p>
            <a:r>
              <a:rPr lang="en-GB" sz="2400" b="1" dirty="0">
                <a:solidFill>
                  <a:srgbClr val="00B050"/>
                </a:solidFill>
              </a:rPr>
              <a:t>     measure the amount of water displaced by the key.</a:t>
            </a:r>
          </a:p>
          <a:p>
            <a:r>
              <a:rPr lang="en-GB" sz="2400" b="1" dirty="0">
                <a:solidFill>
                  <a:srgbClr val="00B050"/>
                </a:solidFill>
              </a:rPr>
              <a:t>     This will be the volume of the key.</a:t>
            </a:r>
            <a:r>
              <a:rPr lang="en-GB" sz="2400" dirty="0"/>
              <a:t>	</a:t>
            </a:r>
          </a:p>
        </p:txBody>
      </p:sp>
      <p:pic>
        <p:nvPicPr>
          <p:cNvPr id="5" name="Picture 4" descr="Image result for change of state diagram">
            <a:extLst>
              <a:ext uri="{FF2B5EF4-FFF2-40B4-BE49-F238E27FC236}">
                <a16:creationId xmlns:a16="http://schemas.microsoft.com/office/drawing/2014/main" id="{44719C27-B3DB-49EC-9E46-D412BD55F943}"/>
              </a:ext>
            </a:extLst>
          </p:cNvPr>
          <p:cNvPicPr/>
          <p:nvPr/>
        </p:nvPicPr>
        <p:blipFill rotWithShape="1">
          <a:blip r:embed="rId4">
            <a:extLst>
              <a:ext uri="{28A0092B-C50C-407E-A947-70E740481C1C}">
                <a14:useLocalDpi xmlns:a14="http://schemas.microsoft.com/office/drawing/2010/main" val="0"/>
              </a:ext>
            </a:extLst>
          </a:blip>
          <a:srcRect l="9498" t="9188" r="9498" b="9188"/>
          <a:stretch/>
        </p:blipFill>
        <p:spPr bwMode="auto">
          <a:xfrm>
            <a:off x="5580754" y="2276872"/>
            <a:ext cx="3501419" cy="1800200"/>
          </a:xfrm>
          <a:prstGeom prst="rect">
            <a:avLst/>
          </a:prstGeom>
          <a:noFill/>
          <a:ln>
            <a:noFill/>
          </a:ln>
        </p:spPr>
      </p:pic>
      <p:pic>
        <p:nvPicPr>
          <p:cNvPr id="7" name="Picture 6">
            <a:extLst>
              <a:ext uri="{FF2B5EF4-FFF2-40B4-BE49-F238E27FC236}">
                <a16:creationId xmlns:a16="http://schemas.microsoft.com/office/drawing/2014/main" id="{1938C68B-5933-498D-BCF8-A0967E56AE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186254" y="5472649"/>
            <a:ext cx="1440160" cy="683693"/>
          </a:xfrm>
          <a:prstGeom prst="rect">
            <a:avLst/>
          </a:prstGeom>
        </p:spPr>
      </p:pic>
      <p:pic>
        <p:nvPicPr>
          <p:cNvPr id="8" name="Audio 7">
            <a:hlinkClick r:id="" action="ppaction://media"/>
            <a:extLst>
              <a:ext uri="{FF2B5EF4-FFF2-40B4-BE49-F238E27FC236}">
                <a16:creationId xmlns:a16="http://schemas.microsoft.com/office/drawing/2014/main" id="{506FFE7F-6299-4188-93DA-CC5F0FBCFB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44612959"/>
      </p:ext>
    </p:extLst>
  </p:cSld>
  <p:clrMapOvr>
    <a:masterClrMapping/>
  </p:clrMapOvr>
  <mc:AlternateContent xmlns:mc="http://schemas.openxmlformats.org/markup-compatibility/2006">
    <mc:Choice xmlns:p14="http://schemas.microsoft.com/office/powerpoint/2010/main" Requires="p14">
      <p:transition spd="slow" p14:dur="2000" advTm="74088"/>
    </mc:Choice>
    <mc:Fallback>
      <p:transition spd="slow" advTm="74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149087" y="629355"/>
            <a:ext cx="4355976" cy="6093976"/>
          </a:xfrm>
          <a:prstGeom prst="rect">
            <a:avLst/>
          </a:prstGeom>
          <a:noFill/>
        </p:spPr>
        <p:txBody>
          <a:bodyPr wrap="square" rtlCol="0">
            <a:spAutoFit/>
          </a:bodyPr>
          <a:lstStyle/>
          <a:p>
            <a:r>
              <a:rPr lang="en-GB" sz="7200" b="1" dirty="0">
                <a:latin typeface="+mj-lt"/>
                <a:ea typeface="Beirut" charset="-78"/>
                <a:cs typeface="Beirut" charset="-78"/>
              </a:rPr>
              <a:t>LearnIT!</a:t>
            </a:r>
          </a:p>
          <a:p>
            <a:r>
              <a:rPr lang="en-GB" sz="7200" b="1" dirty="0">
                <a:latin typeface="+mj-lt"/>
                <a:ea typeface="Beirut" charset="-78"/>
                <a:cs typeface="Beirut" charset="-78"/>
              </a:rPr>
              <a:t>KnowIT!</a:t>
            </a:r>
          </a:p>
          <a:p>
            <a:r>
              <a:rPr lang="en-GB" sz="3600" b="1" dirty="0">
                <a:solidFill>
                  <a:schemeClr val="tx1">
                    <a:lumMod val="50000"/>
                    <a:lumOff val="50000"/>
                  </a:schemeClr>
                </a:solidFill>
              </a:rPr>
              <a:t>Internal energy and energy transfers</a:t>
            </a:r>
          </a:p>
          <a:p>
            <a:pPr marL="457200" indent="-457200">
              <a:lnSpc>
                <a:spcPct val="150000"/>
              </a:lnSpc>
              <a:buFont typeface="Arial" charset="0"/>
              <a:buChar char="•"/>
            </a:pPr>
            <a:r>
              <a:rPr lang="en-GB" sz="2400" b="1" dirty="0">
                <a:solidFill>
                  <a:schemeClr val="tx1">
                    <a:lumMod val="50000"/>
                    <a:lumOff val="50000"/>
                  </a:schemeClr>
                </a:solidFill>
              </a:rPr>
              <a:t>Internal energy</a:t>
            </a:r>
          </a:p>
          <a:p>
            <a:pPr marL="457200" indent="-457200">
              <a:buFont typeface="Arial" charset="0"/>
              <a:buChar char="•"/>
            </a:pPr>
            <a:r>
              <a:rPr lang="en-GB" sz="2400" b="1" dirty="0">
                <a:solidFill>
                  <a:schemeClr val="tx1">
                    <a:lumMod val="50000"/>
                    <a:lumOff val="50000"/>
                  </a:schemeClr>
                </a:solidFill>
              </a:rPr>
              <a:t>Temperature change in a system and specific heat capacity</a:t>
            </a:r>
          </a:p>
          <a:p>
            <a:pPr marL="457200" indent="-457200">
              <a:buFont typeface="Arial" charset="0"/>
              <a:buChar char="•"/>
            </a:pPr>
            <a:r>
              <a:rPr lang="en-GB" sz="2400" b="1" dirty="0">
                <a:solidFill>
                  <a:schemeClr val="tx1">
                    <a:lumMod val="50000"/>
                    <a:lumOff val="50000"/>
                  </a:schemeClr>
                </a:solidFill>
              </a:rPr>
              <a:t>Changes of heat and specific latent heat</a:t>
            </a:r>
          </a:p>
          <a:p>
            <a:endParaRPr lang="en-GB" dirty="0"/>
          </a:p>
        </p:txBody>
      </p:sp>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3635896" y="796180"/>
            <a:ext cx="5577678" cy="5760326"/>
          </a:xfrm>
          <a:prstGeom prst="rect">
            <a:avLst/>
          </a:prstGeom>
        </p:spPr>
      </p:pic>
      <p:pic>
        <p:nvPicPr>
          <p:cNvPr id="3" name="Audio 2">
            <a:hlinkClick r:id="" action="ppaction://media"/>
            <a:extLst>
              <a:ext uri="{FF2B5EF4-FFF2-40B4-BE49-F238E27FC236}">
                <a16:creationId xmlns:a16="http://schemas.microsoft.com/office/drawing/2014/main" id="{E5754290-1660-4F36-A80B-7D68181291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86293317"/>
      </p:ext>
    </p:extLst>
  </p:cSld>
  <p:clrMapOvr>
    <a:masterClrMapping/>
  </p:clrMapOvr>
  <mc:AlternateContent xmlns:mc="http://schemas.openxmlformats.org/markup-compatibility/2006">
    <mc:Choice xmlns:p14="http://schemas.microsoft.com/office/powerpoint/2010/main" Requires="p14">
      <p:transition spd="slow" p14:dur="2000" advTm="29579"/>
    </mc:Choice>
    <mc:Fallback>
      <p:transition spd="slow" advTm="29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35655"/>
            <a:ext cx="8388424" cy="657041"/>
          </a:xfrm>
        </p:spPr>
        <p:txBody>
          <a:bodyPr>
            <a:noAutofit/>
          </a:bodyPr>
          <a:lstStyle/>
          <a:p>
            <a:pPr marL="342900" marR="0" lvl="1" algn="l"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Internal energy and energy transfers – Internal energy</a:t>
            </a:r>
            <a:r>
              <a:rPr kumimoji="0" lang="en-US" sz="2400" b="1" i="0" u="none" strike="noStrike" kern="1200" cap="none" spc="0" normalizeH="0" baseline="0" noProof="0" dirty="0">
                <a:ln>
                  <a:noFill/>
                </a:ln>
                <a:solidFill>
                  <a:schemeClr val="accent6"/>
                </a:solidFill>
                <a:effectLst/>
                <a:uLnTx/>
                <a:uFillTx/>
                <a:latin typeface="Calibri"/>
                <a:ea typeface=""/>
                <a:cs typeface="News Gothic MT"/>
              </a:rPr>
              <a:t> </a:t>
            </a:r>
          </a:p>
        </p:txBody>
      </p:sp>
      <p:sp>
        <p:nvSpPr>
          <p:cNvPr id="3" name="TextBox 2">
            <a:extLst>
              <a:ext uri="{FF2B5EF4-FFF2-40B4-BE49-F238E27FC236}">
                <a16:creationId xmlns:a16="http://schemas.microsoft.com/office/drawing/2014/main" id="{A621CD3F-723B-4907-B77F-A18B40303F70}"/>
              </a:ext>
            </a:extLst>
          </p:cNvPr>
          <p:cNvSpPr txBox="1"/>
          <p:nvPr/>
        </p:nvSpPr>
        <p:spPr>
          <a:xfrm>
            <a:off x="611560" y="874826"/>
            <a:ext cx="7776864" cy="830997"/>
          </a:xfrm>
          <a:prstGeom prst="rect">
            <a:avLst/>
          </a:prstGeom>
          <a:solidFill>
            <a:schemeClr val="accent6">
              <a:lumMod val="60000"/>
              <a:lumOff val="40000"/>
            </a:schemeClr>
          </a:solidFill>
          <a:ln w="25400">
            <a:solidFill>
              <a:schemeClr val="accent6">
                <a:lumMod val="75000"/>
              </a:schemeClr>
            </a:solidFill>
          </a:ln>
        </p:spPr>
        <p:txBody>
          <a:bodyPr wrap="square" rtlCol="0">
            <a:spAutoFit/>
          </a:bodyPr>
          <a:lstStyle/>
          <a:p>
            <a:pPr algn="ctr"/>
            <a:r>
              <a:rPr lang="en-GB" sz="2400" dirty="0"/>
              <a:t>Internal energy is the energy stored in a system by the atoms and molecules that make up that system.</a:t>
            </a:r>
          </a:p>
        </p:txBody>
      </p:sp>
      <p:pic>
        <p:nvPicPr>
          <p:cNvPr id="5" name="Picture 4">
            <a:extLst>
              <a:ext uri="{FF2B5EF4-FFF2-40B4-BE49-F238E27FC236}">
                <a16:creationId xmlns:a16="http://schemas.microsoft.com/office/drawing/2014/main" id="{41EB1181-B187-40ED-A902-41D37402D3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18" y="1772816"/>
            <a:ext cx="2731782" cy="2262008"/>
          </a:xfrm>
          <a:prstGeom prst="rect">
            <a:avLst/>
          </a:prstGeom>
        </p:spPr>
      </p:pic>
      <p:sp>
        <p:nvSpPr>
          <p:cNvPr id="6" name="Oval 5">
            <a:extLst>
              <a:ext uri="{FF2B5EF4-FFF2-40B4-BE49-F238E27FC236}">
                <a16:creationId xmlns:a16="http://schemas.microsoft.com/office/drawing/2014/main" id="{5E8DC46D-1037-45C2-8666-CE562B246812}"/>
              </a:ext>
            </a:extLst>
          </p:cNvPr>
          <p:cNvSpPr/>
          <p:nvPr/>
        </p:nvSpPr>
        <p:spPr>
          <a:xfrm>
            <a:off x="1331640" y="3140968"/>
            <a:ext cx="144016" cy="144016"/>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E4BD53AD-2775-407E-BFA5-92E94AB1B180}"/>
              </a:ext>
            </a:extLst>
          </p:cNvPr>
          <p:cNvSpPr/>
          <p:nvPr/>
        </p:nvSpPr>
        <p:spPr>
          <a:xfrm>
            <a:off x="2483768" y="2363760"/>
            <a:ext cx="1080120" cy="108012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E1028786-554C-46B5-A219-6DC2A4D0CD26}"/>
              </a:ext>
            </a:extLst>
          </p:cNvPr>
          <p:cNvCxnSpPr>
            <a:cxnSpLocks/>
            <a:stCxn id="6" idx="1"/>
            <a:endCxn id="7" idx="1"/>
          </p:cNvCxnSpPr>
          <p:nvPr/>
        </p:nvCxnSpPr>
        <p:spPr>
          <a:xfrm flipV="1">
            <a:off x="1352731" y="2521940"/>
            <a:ext cx="1289217" cy="640119"/>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A141FC8E-79C5-42BB-920A-30CBEBD1822D}"/>
              </a:ext>
            </a:extLst>
          </p:cNvPr>
          <p:cNvCxnSpPr>
            <a:stCxn id="6" idx="4"/>
            <a:endCxn id="7" idx="4"/>
          </p:cNvCxnSpPr>
          <p:nvPr/>
        </p:nvCxnSpPr>
        <p:spPr>
          <a:xfrm>
            <a:off x="1403648" y="3284984"/>
            <a:ext cx="1620180" cy="158896"/>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B6887CC8-2A6F-40AE-B84D-33F3A67EAA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3039" y="2656641"/>
            <a:ext cx="746709" cy="494358"/>
          </a:xfrm>
          <a:prstGeom prst="rect">
            <a:avLst/>
          </a:prstGeom>
        </p:spPr>
      </p:pic>
      <p:sp>
        <p:nvSpPr>
          <p:cNvPr id="16" name="TextBox 15">
            <a:extLst>
              <a:ext uri="{FF2B5EF4-FFF2-40B4-BE49-F238E27FC236}">
                <a16:creationId xmlns:a16="http://schemas.microsoft.com/office/drawing/2014/main" id="{8D53AF6B-2684-4379-AFEA-59304EF38579}"/>
              </a:ext>
            </a:extLst>
          </p:cNvPr>
          <p:cNvSpPr txBox="1"/>
          <p:nvPr/>
        </p:nvSpPr>
        <p:spPr>
          <a:xfrm>
            <a:off x="3772985" y="1965876"/>
            <a:ext cx="5057129" cy="1938992"/>
          </a:xfrm>
          <a:prstGeom prst="rect">
            <a:avLst/>
          </a:prstGeom>
          <a:noFill/>
          <a:ln w="25400">
            <a:solidFill>
              <a:schemeClr val="accent6">
                <a:lumMod val="75000"/>
              </a:schemeClr>
            </a:solidFill>
          </a:ln>
        </p:spPr>
        <p:txBody>
          <a:bodyPr wrap="square" rtlCol="0">
            <a:spAutoFit/>
          </a:bodyPr>
          <a:lstStyle/>
          <a:p>
            <a:r>
              <a:rPr lang="en-GB" sz="2400" dirty="0"/>
              <a:t>The molecules of water have kinetic (movement) energy and some potential energy. The total </a:t>
            </a:r>
            <a:r>
              <a:rPr lang="en-GB" sz="2400" b="1" dirty="0">
                <a:solidFill>
                  <a:schemeClr val="accent6">
                    <a:lumMod val="75000"/>
                  </a:schemeClr>
                </a:solidFill>
              </a:rPr>
              <a:t>kinetic (</a:t>
            </a:r>
            <a:r>
              <a:rPr lang="en-GB" sz="2400" b="1" dirty="0" err="1">
                <a:solidFill>
                  <a:schemeClr val="accent6">
                    <a:lumMod val="75000"/>
                  </a:schemeClr>
                </a:solidFill>
              </a:rPr>
              <a:t>E</a:t>
            </a:r>
            <a:r>
              <a:rPr lang="en-GB" sz="2400" b="1" baseline="-25000" dirty="0" err="1">
                <a:solidFill>
                  <a:schemeClr val="accent6">
                    <a:lumMod val="75000"/>
                  </a:schemeClr>
                </a:solidFill>
              </a:rPr>
              <a:t>k</a:t>
            </a:r>
            <a:r>
              <a:rPr lang="en-GB" sz="2400" b="1" dirty="0">
                <a:solidFill>
                  <a:schemeClr val="accent6">
                    <a:lumMod val="75000"/>
                  </a:schemeClr>
                </a:solidFill>
              </a:rPr>
              <a:t>)</a:t>
            </a:r>
            <a:r>
              <a:rPr lang="en-GB" sz="2400" dirty="0"/>
              <a:t> and </a:t>
            </a:r>
            <a:r>
              <a:rPr lang="en-GB" sz="2400" b="1" dirty="0">
                <a:solidFill>
                  <a:schemeClr val="accent6">
                    <a:lumMod val="75000"/>
                  </a:schemeClr>
                </a:solidFill>
              </a:rPr>
              <a:t>potential (E</a:t>
            </a:r>
            <a:r>
              <a:rPr lang="en-GB" sz="2400" b="1" baseline="-25000" dirty="0">
                <a:solidFill>
                  <a:schemeClr val="accent6">
                    <a:lumMod val="75000"/>
                  </a:schemeClr>
                </a:solidFill>
              </a:rPr>
              <a:t>p</a:t>
            </a:r>
            <a:r>
              <a:rPr lang="en-GB" sz="2400" b="1" dirty="0">
                <a:solidFill>
                  <a:schemeClr val="accent6">
                    <a:lumMod val="75000"/>
                  </a:schemeClr>
                </a:solidFill>
              </a:rPr>
              <a:t>)</a:t>
            </a:r>
            <a:r>
              <a:rPr lang="en-GB" sz="2400" dirty="0"/>
              <a:t> energy in the system make up the </a:t>
            </a:r>
            <a:r>
              <a:rPr lang="en-GB" sz="2400" b="1" dirty="0">
                <a:solidFill>
                  <a:schemeClr val="accent6">
                    <a:lumMod val="75000"/>
                  </a:schemeClr>
                </a:solidFill>
              </a:rPr>
              <a:t>internal energy (U).</a:t>
            </a:r>
            <a:endParaRPr lang="en-GB" b="1" dirty="0">
              <a:solidFill>
                <a:schemeClr val="accent6">
                  <a:lumMod val="75000"/>
                </a:schemeClr>
              </a:solidFill>
            </a:endParaRPr>
          </a:p>
        </p:txBody>
      </p:sp>
      <p:pic>
        <p:nvPicPr>
          <p:cNvPr id="8" name="Picture 7">
            <a:extLst>
              <a:ext uri="{FF2B5EF4-FFF2-40B4-BE49-F238E27FC236}">
                <a16:creationId xmlns:a16="http://schemas.microsoft.com/office/drawing/2014/main" id="{0C023085-23C1-459D-B1B7-982E84280C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0152" y="4164921"/>
            <a:ext cx="2857500" cy="2085975"/>
          </a:xfrm>
          <a:prstGeom prst="rect">
            <a:avLst/>
          </a:prstGeom>
        </p:spPr>
      </p:pic>
      <p:sp>
        <p:nvSpPr>
          <p:cNvPr id="10" name="TextBox 9">
            <a:extLst>
              <a:ext uri="{FF2B5EF4-FFF2-40B4-BE49-F238E27FC236}">
                <a16:creationId xmlns:a16="http://schemas.microsoft.com/office/drawing/2014/main" id="{C4D59BBE-8AD1-4DD7-8701-5E88208D014B}"/>
              </a:ext>
            </a:extLst>
          </p:cNvPr>
          <p:cNvSpPr txBox="1"/>
          <p:nvPr/>
        </p:nvSpPr>
        <p:spPr>
          <a:xfrm>
            <a:off x="611560" y="4157749"/>
            <a:ext cx="4680520" cy="2308324"/>
          </a:xfrm>
          <a:prstGeom prst="rect">
            <a:avLst/>
          </a:prstGeom>
          <a:noFill/>
          <a:ln w="25400">
            <a:solidFill>
              <a:schemeClr val="accent6">
                <a:lumMod val="75000"/>
              </a:schemeClr>
            </a:solidFill>
          </a:ln>
        </p:spPr>
        <p:txBody>
          <a:bodyPr wrap="square" rtlCol="0">
            <a:spAutoFit/>
          </a:bodyPr>
          <a:lstStyle/>
          <a:p>
            <a:r>
              <a:rPr lang="en-GB" sz="2400" dirty="0"/>
              <a:t>The particles inside a</a:t>
            </a:r>
            <a:r>
              <a:rPr lang="en-GB" sz="2400" b="1" dirty="0">
                <a:solidFill>
                  <a:schemeClr val="accent6">
                    <a:lumMod val="75000"/>
                  </a:schemeClr>
                </a:solidFill>
              </a:rPr>
              <a:t> liquid </a:t>
            </a:r>
            <a:r>
              <a:rPr lang="en-GB" sz="2400" dirty="0"/>
              <a:t>or a </a:t>
            </a:r>
            <a:r>
              <a:rPr lang="en-GB" sz="2400" b="1" dirty="0">
                <a:solidFill>
                  <a:schemeClr val="accent6">
                    <a:lumMod val="75000"/>
                  </a:schemeClr>
                </a:solidFill>
              </a:rPr>
              <a:t>gas</a:t>
            </a:r>
            <a:r>
              <a:rPr lang="en-GB" sz="2400" dirty="0"/>
              <a:t> are in </a:t>
            </a:r>
            <a:r>
              <a:rPr lang="en-GB" sz="2400" b="1" dirty="0">
                <a:solidFill>
                  <a:schemeClr val="accent6">
                    <a:lumMod val="75000"/>
                  </a:schemeClr>
                </a:solidFill>
              </a:rPr>
              <a:t>constant motion</a:t>
            </a:r>
            <a:r>
              <a:rPr lang="en-GB" sz="2400" b="1" dirty="0"/>
              <a:t>,</a:t>
            </a:r>
            <a:r>
              <a:rPr lang="en-GB" sz="2400" dirty="0"/>
              <a:t> colliding with each other and the walls of any container they are in. </a:t>
            </a:r>
          </a:p>
          <a:p>
            <a:r>
              <a:rPr lang="en-GB" sz="2400" dirty="0"/>
              <a:t>In a </a:t>
            </a:r>
            <a:r>
              <a:rPr lang="en-GB" sz="2400" b="1" dirty="0">
                <a:solidFill>
                  <a:schemeClr val="accent6">
                    <a:lumMod val="75000"/>
                  </a:schemeClr>
                </a:solidFill>
              </a:rPr>
              <a:t>solid </a:t>
            </a:r>
            <a:r>
              <a:rPr lang="en-GB" sz="2400" dirty="0"/>
              <a:t>the particles are </a:t>
            </a:r>
            <a:r>
              <a:rPr lang="en-GB" sz="2400" b="1" dirty="0">
                <a:solidFill>
                  <a:schemeClr val="accent6">
                    <a:lumMod val="75000"/>
                  </a:schemeClr>
                </a:solidFill>
              </a:rPr>
              <a:t>vibrating</a:t>
            </a:r>
            <a:r>
              <a:rPr lang="en-GB" sz="2400" dirty="0"/>
              <a:t> around a fixed point.</a:t>
            </a:r>
          </a:p>
        </p:txBody>
      </p:sp>
      <p:pic>
        <p:nvPicPr>
          <p:cNvPr id="11" name="Audio 10">
            <a:hlinkClick r:id="" action="ppaction://media"/>
            <a:extLst>
              <a:ext uri="{FF2B5EF4-FFF2-40B4-BE49-F238E27FC236}">
                <a16:creationId xmlns:a16="http://schemas.microsoft.com/office/drawing/2014/main" id="{A5D19F05-BE3B-4FCD-90A4-875CC819D4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34794851"/>
      </p:ext>
    </p:extLst>
  </p:cSld>
  <p:clrMapOvr>
    <a:masterClrMapping/>
  </p:clrMapOvr>
  <mc:AlternateContent xmlns:mc="http://schemas.openxmlformats.org/markup-compatibility/2006">
    <mc:Choice xmlns:p14="http://schemas.microsoft.com/office/powerpoint/2010/main" Requires="p14">
      <p:transition spd="slow" p14:dur="2000" advTm="58860"/>
    </mc:Choice>
    <mc:Fallback>
      <p:transition spd="slow" advTm="58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35655"/>
            <a:ext cx="8388424" cy="657041"/>
          </a:xfrm>
        </p:spPr>
        <p:txBody>
          <a:bodyPr>
            <a:noAutofit/>
          </a:bodyPr>
          <a:lstStyle/>
          <a:p>
            <a:pPr marL="342900" marR="0" lvl="1" algn="l"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Internal energy and energy transfers – Internal energy</a:t>
            </a:r>
            <a:r>
              <a:rPr kumimoji="0" lang="en-US" sz="2400" b="1" i="0" u="none" strike="noStrike" kern="1200" cap="none" spc="0" normalizeH="0" baseline="0" noProof="0" dirty="0">
                <a:ln>
                  <a:noFill/>
                </a:ln>
                <a:solidFill>
                  <a:schemeClr val="accent6"/>
                </a:solidFill>
                <a:effectLst/>
                <a:uLnTx/>
                <a:uFillTx/>
                <a:latin typeface="Calibri"/>
                <a:ea typeface=""/>
                <a:cs typeface="News Gothic MT"/>
              </a:rPr>
              <a:t> </a:t>
            </a:r>
          </a:p>
        </p:txBody>
      </p:sp>
      <p:sp>
        <p:nvSpPr>
          <p:cNvPr id="3" name="TextBox 2">
            <a:extLst>
              <a:ext uri="{FF2B5EF4-FFF2-40B4-BE49-F238E27FC236}">
                <a16:creationId xmlns:a16="http://schemas.microsoft.com/office/drawing/2014/main" id="{C2E9F94F-0ED3-49B5-9206-D535894D4189}"/>
              </a:ext>
            </a:extLst>
          </p:cNvPr>
          <p:cNvSpPr txBox="1"/>
          <p:nvPr/>
        </p:nvSpPr>
        <p:spPr>
          <a:xfrm>
            <a:off x="683568" y="959937"/>
            <a:ext cx="8235607" cy="830997"/>
          </a:xfrm>
          <a:prstGeom prst="rect">
            <a:avLst/>
          </a:prstGeom>
          <a:solidFill>
            <a:schemeClr val="accent6">
              <a:lumMod val="60000"/>
              <a:lumOff val="40000"/>
            </a:schemeClr>
          </a:solidFill>
          <a:ln w="25400">
            <a:solidFill>
              <a:schemeClr val="accent6">
                <a:lumMod val="75000"/>
              </a:schemeClr>
            </a:solidFill>
          </a:ln>
        </p:spPr>
        <p:txBody>
          <a:bodyPr wrap="square" rtlCol="0">
            <a:spAutoFit/>
          </a:bodyPr>
          <a:lstStyle/>
          <a:p>
            <a:r>
              <a:rPr lang="en-GB" sz="2400" dirty="0"/>
              <a:t>When heat is added to a system the </a:t>
            </a:r>
            <a:r>
              <a:rPr lang="en-GB" sz="2400" b="1" dirty="0"/>
              <a:t>internal energy </a:t>
            </a:r>
            <a:r>
              <a:rPr lang="en-GB" sz="2400" dirty="0"/>
              <a:t>of the particles increases. This can result in the material </a:t>
            </a:r>
            <a:r>
              <a:rPr lang="en-GB" sz="2400" b="1" dirty="0"/>
              <a:t>changing state</a:t>
            </a:r>
            <a:r>
              <a:rPr lang="en-GB" sz="2400" dirty="0"/>
              <a:t>.</a:t>
            </a:r>
          </a:p>
        </p:txBody>
      </p:sp>
      <p:pic>
        <p:nvPicPr>
          <p:cNvPr id="4" name="Picture 3" descr="Image result for particles in solids, liquids and gases">
            <a:extLst>
              <a:ext uri="{FF2B5EF4-FFF2-40B4-BE49-F238E27FC236}">
                <a16:creationId xmlns:a16="http://schemas.microsoft.com/office/drawing/2014/main" id="{AFACA1DC-7D49-4FBA-831C-45C67F8124C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385210" y="2872392"/>
            <a:ext cx="5145668" cy="2592288"/>
          </a:xfrm>
          <a:prstGeom prst="rect">
            <a:avLst/>
          </a:prstGeom>
          <a:noFill/>
          <a:ln>
            <a:noFill/>
          </a:ln>
        </p:spPr>
      </p:pic>
      <p:sp>
        <p:nvSpPr>
          <p:cNvPr id="6" name="TextBox 5">
            <a:extLst>
              <a:ext uri="{FF2B5EF4-FFF2-40B4-BE49-F238E27FC236}">
                <a16:creationId xmlns:a16="http://schemas.microsoft.com/office/drawing/2014/main" id="{F94D1BEA-6930-4478-A492-DDFB8D24C7D7}"/>
              </a:ext>
            </a:extLst>
          </p:cNvPr>
          <p:cNvSpPr txBox="1"/>
          <p:nvPr/>
        </p:nvSpPr>
        <p:spPr>
          <a:xfrm>
            <a:off x="2078415" y="2058176"/>
            <a:ext cx="6912768" cy="4078039"/>
          </a:xfrm>
          <a:prstGeom prst="rect">
            <a:avLst/>
          </a:prstGeom>
          <a:noFill/>
          <a:ln w="25400">
            <a:solidFill>
              <a:schemeClr val="accent6">
                <a:lumMod val="75000"/>
              </a:schemeClr>
            </a:solidFill>
          </a:ln>
        </p:spPr>
        <p:txBody>
          <a:bodyPr wrap="square" rtlCol="0">
            <a:spAutoFit/>
          </a:bodyPr>
          <a:lstStyle/>
          <a:p>
            <a:r>
              <a:rPr lang="en-GB" sz="2200" dirty="0"/>
              <a:t>In a </a:t>
            </a:r>
            <a:r>
              <a:rPr lang="en-GB" sz="2200" b="1" dirty="0">
                <a:solidFill>
                  <a:schemeClr val="accent6">
                    <a:lumMod val="75000"/>
                  </a:schemeClr>
                </a:solidFill>
              </a:rPr>
              <a:t>solid</a:t>
            </a:r>
            <a:r>
              <a:rPr lang="en-GB" sz="2200" dirty="0"/>
              <a:t>, particles can only </a:t>
            </a:r>
            <a:r>
              <a:rPr lang="en-GB" sz="2200" b="1" dirty="0">
                <a:solidFill>
                  <a:schemeClr val="accent6">
                    <a:lumMod val="75000"/>
                  </a:schemeClr>
                </a:solidFill>
              </a:rPr>
              <a:t>vibrate</a:t>
            </a:r>
            <a:r>
              <a:rPr lang="en-GB" sz="2200" dirty="0"/>
              <a:t> so they cannot move relative to each other. When the solid is heated the particles gain kinetic energy and vibrate faster and faster.</a:t>
            </a:r>
          </a:p>
          <a:p>
            <a:endParaRPr lang="en-GB" sz="2200" dirty="0"/>
          </a:p>
          <a:p>
            <a:endParaRPr lang="en-GB" sz="1100" dirty="0"/>
          </a:p>
          <a:p>
            <a:r>
              <a:rPr lang="en-GB" sz="2200" dirty="0"/>
              <a:t>In a</a:t>
            </a:r>
            <a:r>
              <a:rPr lang="en-GB" sz="2200" b="1" dirty="0">
                <a:solidFill>
                  <a:schemeClr val="accent6">
                    <a:lumMod val="75000"/>
                  </a:schemeClr>
                </a:solidFill>
              </a:rPr>
              <a:t> liquid</a:t>
            </a:r>
            <a:r>
              <a:rPr lang="en-GB" sz="2200" dirty="0"/>
              <a:t>, the particles are </a:t>
            </a:r>
            <a:r>
              <a:rPr lang="en-GB" sz="2200" b="1" dirty="0">
                <a:solidFill>
                  <a:schemeClr val="accent6">
                    <a:lumMod val="75000"/>
                  </a:schemeClr>
                </a:solidFill>
              </a:rPr>
              <a:t>moving</a:t>
            </a:r>
            <a:r>
              <a:rPr lang="en-GB" sz="2200" dirty="0"/>
              <a:t> fast enough to break free from the solid. They are free to move relative to each other but are held within a container.</a:t>
            </a:r>
          </a:p>
          <a:p>
            <a:endParaRPr lang="en-GB" sz="2800" dirty="0"/>
          </a:p>
          <a:p>
            <a:r>
              <a:rPr lang="en-GB" sz="2200" dirty="0"/>
              <a:t>In a</a:t>
            </a:r>
            <a:r>
              <a:rPr lang="en-GB" sz="2200" b="1" dirty="0">
                <a:solidFill>
                  <a:schemeClr val="accent6">
                    <a:lumMod val="75000"/>
                  </a:schemeClr>
                </a:solidFill>
              </a:rPr>
              <a:t> gas</a:t>
            </a:r>
            <a:r>
              <a:rPr lang="en-GB" sz="2200" dirty="0"/>
              <a:t>, the particles have sufficient energy to </a:t>
            </a:r>
            <a:r>
              <a:rPr lang="en-GB" sz="2200" b="1" dirty="0">
                <a:solidFill>
                  <a:schemeClr val="accent6">
                    <a:lumMod val="75000"/>
                  </a:schemeClr>
                </a:solidFill>
              </a:rPr>
              <a:t>break free </a:t>
            </a:r>
            <a:r>
              <a:rPr lang="en-GB" sz="2200" dirty="0"/>
              <a:t>from their container. Gas particles can move away from their container and away from other gas particles.</a:t>
            </a:r>
            <a:endParaRPr lang="en-GB" sz="2400" dirty="0"/>
          </a:p>
        </p:txBody>
      </p:sp>
      <p:pic>
        <p:nvPicPr>
          <p:cNvPr id="7" name="Audio 6">
            <a:hlinkClick r:id="" action="ppaction://media"/>
            <a:extLst>
              <a:ext uri="{FF2B5EF4-FFF2-40B4-BE49-F238E27FC236}">
                <a16:creationId xmlns:a16="http://schemas.microsoft.com/office/drawing/2014/main" id="{635315A8-E9A1-449C-8EDB-644719308B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266302"/>
      </p:ext>
    </p:extLst>
  </p:cSld>
  <p:clrMapOvr>
    <a:masterClrMapping/>
  </p:clrMapOvr>
  <mc:AlternateContent xmlns:mc="http://schemas.openxmlformats.org/markup-compatibility/2006">
    <mc:Choice xmlns:p14="http://schemas.microsoft.com/office/powerpoint/2010/main" Requires="p14">
      <p:transition spd="slow" p14:dur="2000" advTm="95181"/>
    </mc:Choice>
    <mc:Fallback>
      <p:transition spd="slow" advTm="95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14C147-2AC8-43C9-A67D-977D0D7D4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855" y="1933074"/>
            <a:ext cx="2676525" cy="1688765"/>
          </a:xfrm>
          <a:prstGeom prst="rect">
            <a:avLst/>
          </a:prstGeom>
        </p:spPr>
      </p:pic>
      <p:pic>
        <p:nvPicPr>
          <p:cNvPr id="7" name="Picture 6">
            <a:extLst>
              <a:ext uri="{FF2B5EF4-FFF2-40B4-BE49-F238E27FC236}">
                <a16:creationId xmlns:a16="http://schemas.microsoft.com/office/drawing/2014/main" id="{BC3E4D4D-ECEA-4F55-AF00-AA8F8B35016F}"/>
              </a:ext>
            </a:extLst>
          </p:cNvPr>
          <p:cNvPicPr>
            <a:picLocks noChangeAspect="1"/>
          </p:cNvPicPr>
          <p:nvPr/>
        </p:nvPicPr>
        <p:blipFill rotWithShape="1">
          <a:blip r:embed="rId5">
            <a:extLst>
              <a:ext uri="{28A0092B-C50C-407E-A947-70E740481C1C}">
                <a14:useLocalDpi xmlns:a14="http://schemas.microsoft.com/office/drawing/2010/main" val="0"/>
              </a:ext>
            </a:extLst>
          </a:blip>
          <a:srcRect l="-1575" t="-7525" r="1575" b="-2996"/>
          <a:stretch/>
        </p:blipFill>
        <p:spPr>
          <a:xfrm>
            <a:off x="1932336" y="3410094"/>
            <a:ext cx="1739561" cy="1671075"/>
          </a:xfrm>
          <a:prstGeom prst="rect">
            <a:avLst/>
          </a:prstGeom>
        </p:spPr>
      </p:pic>
      <p:sp>
        <p:nvSpPr>
          <p:cNvPr id="2" name="Title 1"/>
          <p:cNvSpPr>
            <a:spLocks noGrp="1"/>
          </p:cNvSpPr>
          <p:nvPr>
            <p:ph type="ctrTitle"/>
          </p:nvPr>
        </p:nvSpPr>
        <p:spPr>
          <a:xfrm>
            <a:off x="971600" y="35655"/>
            <a:ext cx="8172400" cy="657041"/>
          </a:xfrm>
        </p:spPr>
        <p:txBody>
          <a:bodyPr>
            <a:noAutofit/>
          </a:bodyPr>
          <a:lstStyle/>
          <a:p>
            <a:pPr marL="342900" marR="0" lvl="1" algn="l" defTabSz="342900" rtl="0" eaLnBrk="1" fontAlgn="auto" latinLnBrk="0" hangingPunct="1">
              <a:lnSpc>
                <a:spcPct val="100000"/>
              </a:lnSpc>
              <a:spcBef>
                <a:spcPct val="20000"/>
              </a:spcBef>
              <a:spcAft>
                <a:spcPts val="0"/>
              </a:spcAft>
              <a:buClrTx/>
              <a:buSzTx/>
              <a:tabLst/>
              <a:defRPr/>
            </a:pPr>
            <a:r>
              <a:rPr lang="en-US" sz="2100" b="1" dirty="0">
                <a:solidFill>
                  <a:schemeClr val="accent6"/>
                </a:solidFill>
              </a:rPr>
              <a:t>Internal energy and energy transfers – </a:t>
            </a:r>
            <a:br>
              <a:rPr lang="en-US" sz="2100" b="1" dirty="0">
                <a:solidFill>
                  <a:schemeClr val="accent6"/>
                </a:solidFill>
              </a:rPr>
            </a:br>
            <a:r>
              <a:rPr lang="en-US" sz="2100" b="1" dirty="0">
                <a:solidFill>
                  <a:schemeClr val="accent6"/>
                </a:solidFill>
              </a:rPr>
              <a:t>Temperature change in a system and specific heat capacity</a:t>
            </a:r>
            <a:r>
              <a:rPr kumimoji="0" lang="en-US" sz="2100" b="1" i="0" u="none" strike="noStrike" kern="1200" cap="none" spc="0" normalizeH="0" baseline="0" noProof="0" dirty="0">
                <a:ln>
                  <a:noFill/>
                </a:ln>
                <a:solidFill>
                  <a:schemeClr val="accent6"/>
                </a:solidFill>
                <a:effectLst/>
                <a:uLnTx/>
                <a:uFillTx/>
                <a:latin typeface="Calibri"/>
                <a:ea typeface=""/>
                <a:cs typeface="News Gothic MT"/>
              </a:rPr>
              <a:t> </a:t>
            </a:r>
          </a:p>
        </p:txBody>
      </p:sp>
      <p:sp>
        <p:nvSpPr>
          <p:cNvPr id="3" name="TextBox 2">
            <a:extLst>
              <a:ext uri="{FF2B5EF4-FFF2-40B4-BE49-F238E27FC236}">
                <a16:creationId xmlns:a16="http://schemas.microsoft.com/office/drawing/2014/main" id="{517838B1-F549-4A08-A828-0F64B7B59FFD}"/>
              </a:ext>
            </a:extLst>
          </p:cNvPr>
          <p:cNvSpPr txBox="1"/>
          <p:nvPr/>
        </p:nvSpPr>
        <p:spPr>
          <a:xfrm>
            <a:off x="683568" y="908720"/>
            <a:ext cx="7848872" cy="648072"/>
          </a:xfrm>
          <a:prstGeom prst="rect">
            <a:avLst/>
          </a:prstGeom>
          <a:noFill/>
        </p:spPr>
        <p:txBody>
          <a:bodyPr wrap="square" rtlCol="0">
            <a:spAutoFit/>
          </a:bodyPr>
          <a:lstStyle/>
          <a:p>
            <a:endParaRPr lang="en-GB"/>
          </a:p>
        </p:txBody>
      </p:sp>
      <p:sp>
        <p:nvSpPr>
          <p:cNvPr id="8" name="TextBox 7">
            <a:extLst>
              <a:ext uri="{FF2B5EF4-FFF2-40B4-BE49-F238E27FC236}">
                <a16:creationId xmlns:a16="http://schemas.microsoft.com/office/drawing/2014/main" id="{BA8B4CD5-D3DA-45B6-ABF1-E5775CFCACD4}"/>
              </a:ext>
            </a:extLst>
          </p:cNvPr>
          <p:cNvSpPr txBox="1"/>
          <p:nvPr/>
        </p:nvSpPr>
        <p:spPr>
          <a:xfrm>
            <a:off x="467544" y="908720"/>
            <a:ext cx="8424936" cy="830997"/>
          </a:xfrm>
          <a:prstGeom prst="rect">
            <a:avLst/>
          </a:prstGeom>
          <a:noFill/>
          <a:ln w="25400">
            <a:solidFill>
              <a:schemeClr val="accent6">
                <a:lumMod val="75000"/>
              </a:schemeClr>
            </a:solidFill>
          </a:ln>
        </p:spPr>
        <p:txBody>
          <a:bodyPr wrap="square" rtlCol="0">
            <a:spAutoFit/>
          </a:bodyPr>
          <a:lstStyle/>
          <a:p>
            <a:r>
              <a:rPr lang="en-GB" sz="2400" dirty="0"/>
              <a:t>The temperature increase of an object depends on what it is made of, the mass of the object and the amount of energy put into it.</a:t>
            </a:r>
          </a:p>
        </p:txBody>
      </p:sp>
      <p:sp>
        <p:nvSpPr>
          <p:cNvPr id="9" name="Arrow: Right 8">
            <a:extLst>
              <a:ext uri="{FF2B5EF4-FFF2-40B4-BE49-F238E27FC236}">
                <a16:creationId xmlns:a16="http://schemas.microsoft.com/office/drawing/2014/main" id="{0858066E-4065-4F34-BD82-309F001D5F3D}"/>
              </a:ext>
            </a:extLst>
          </p:cNvPr>
          <p:cNvSpPr/>
          <p:nvPr/>
        </p:nvSpPr>
        <p:spPr>
          <a:xfrm rot="16200000">
            <a:off x="1873459" y="4105847"/>
            <a:ext cx="864097" cy="199732"/>
          </a:xfrm>
          <a:prstGeom prst="rightArrow">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E7FC0972-55BD-43B7-8AF6-1DDF07055883}"/>
              </a:ext>
            </a:extLst>
          </p:cNvPr>
          <p:cNvSpPr/>
          <p:nvPr/>
        </p:nvSpPr>
        <p:spPr>
          <a:xfrm>
            <a:off x="1347265" y="2556867"/>
            <a:ext cx="864097" cy="199732"/>
          </a:xfrm>
          <a:prstGeom prst="rightArrow">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C4E6A714-52EA-42A4-BDD8-6664D82317F7}"/>
              </a:ext>
            </a:extLst>
          </p:cNvPr>
          <p:cNvSpPr/>
          <p:nvPr/>
        </p:nvSpPr>
        <p:spPr>
          <a:xfrm rot="8910744">
            <a:off x="3332219" y="2292034"/>
            <a:ext cx="864097" cy="214796"/>
          </a:xfrm>
          <a:prstGeom prst="rightArrow">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8312EBE7-7203-4E9E-A468-A330D55AD60B}"/>
              </a:ext>
            </a:extLst>
          </p:cNvPr>
          <p:cNvSpPr txBox="1"/>
          <p:nvPr/>
        </p:nvSpPr>
        <p:spPr>
          <a:xfrm>
            <a:off x="243016" y="2067381"/>
            <a:ext cx="1080120" cy="923330"/>
          </a:xfrm>
          <a:prstGeom prst="rect">
            <a:avLst/>
          </a:prstGeom>
          <a:noFill/>
        </p:spPr>
        <p:txBody>
          <a:bodyPr wrap="square" rtlCol="0">
            <a:spAutoFit/>
          </a:bodyPr>
          <a:lstStyle/>
          <a:p>
            <a:pPr algn="ctr"/>
            <a:r>
              <a:rPr lang="en-GB" b="1" dirty="0"/>
              <a:t>Mass of system</a:t>
            </a:r>
          </a:p>
          <a:p>
            <a:pPr algn="ctr"/>
            <a:r>
              <a:rPr lang="en-GB" b="1" dirty="0"/>
              <a:t>(kg)</a:t>
            </a:r>
          </a:p>
        </p:txBody>
      </p:sp>
      <p:sp>
        <p:nvSpPr>
          <p:cNvPr id="13" name="TextBox 12">
            <a:extLst>
              <a:ext uri="{FF2B5EF4-FFF2-40B4-BE49-F238E27FC236}">
                <a16:creationId xmlns:a16="http://schemas.microsoft.com/office/drawing/2014/main" id="{5B082EE6-83A2-469A-9697-45548FBF67B2}"/>
              </a:ext>
            </a:extLst>
          </p:cNvPr>
          <p:cNvSpPr txBox="1"/>
          <p:nvPr/>
        </p:nvSpPr>
        <p:spPr>
          <a:xfrm>
            <a:off x="923797" y="3716529"/>
            <a:ext cx="1124268" cy="1200329"/>
          </a:xfrm>
          <a:prstGeom prst="rect">
            <a:avLst/>
          </a:prstGeom>
          <a:noFill/>
        </p:spPr>
        <p:txBody>
          <a:bodyPr wrap="square" rtlCol="0">
            <a:spAutoFit/>
          </a:bodyPr>
          <a:lstStyle/>
          <a:p>
            <a:pPr algn="ctr"/>
            <a:r>
              <a:rPr lang="en-GB" b="1" dirty="0"/>
              <a:t>Energy input (thermal)</a:t>
            </a:r>
          </a:p>
          <a:p>
            <a:pPr algn="ctr"/>
            <a:r>
              <a:rPr lang="en-GB" b="1" dirty="0"/>
              <a:t>(J)</a:t>
            </a:r>
          </a:p>
        </p:txBody>
      </p:sp>
      <p:sp>
        <p:nvSpPr>
          <p:cNvPr id="14" name="TextBox 13">
            <a:extLst>
              <a:ext uri="{FF2B5EF4-FFF2-40B4-BE49-F238E27FC236}">
                <a16:creationId xmlns:a16="http://schemas.microsoft.com/office/drawing/2014/main" id="{8AEF4FA3-B23B-4AF0-9CB8-50CEF8B1CE8B}"/>
              </a:ext>
            </a:extLst>
          </p:cNvPr>
          <p:cNvSpPr txBox="1"/>
          <p:nvPr/>
        </p:nvSpPr>
        <p:spPr>
          <a:xfrm>
            <a:off x="4140380" y="1933074"/>
            <a:ext cx="4824108" cy="369332"/>
          </a:xfrm>
          <a:prstGeom prst="rect">
            <a:avLst/>
          </a:prstGeom>
          <a:noFill/>
        </p:spPr>
        <p:txBody>
          <a:bodyPr wrap="square" rtlCol="0">
            <a:spAutoFit/>
          </a:bodyPr>
          <a:lstStyle/>
          <a:p>
            <a:r>
              <a:rPr lang="en-GB" b="1" dirty="0"/>
              <a:t>Type of material (specific heat capacity) (J/kg </a:t>
            </a:r>
            <a:r>
              <a:rPr lang="en-GB" sz="2000" b="1" baseline="30000" dirty="0" err="1"/>
              <a:t>o</a:t>
            </a:r>
            <a:r>
              <a:rPr lang="en-GB" b="1" dirty="0" err="1"/>
              <a:t>C</a:t>
            </a:r>
            <a:r>
              <a:rPr lang="en-GB" b="1" dirty="0"/>
              <a:t>)</a:t>
            </a:r>
          </a:p>
        </p:txBody>
      </p:sp>
      <p:sp>
        <p:nvSpPr>
          <p:cNvPr id="15" name="TextBox 14">
            <a:extLst>
              <a:ext uri="{FF2B5EF4-FFF2-40B4-BE49-F238E27FC236}">
                <a16:creationId xmlns:a16="http://schemas.microsoft.com/office/drawing/2014/main" id="{B5A10B2D-DC13-48FC-8F1E-20BEEB958A1B}"/>
              </a:ext>
            </a:extLst>
          </p:cNvPr>
          <p:cNvSpPr txBox="1"/>
          <p:nvPr/>
        </p:nvSpPr>
        <p:spPr>
          <a:xfrm>
            <a:off x="3988116" y="2672569"/>
            <a:ext cx="4918991" cy="2677656"/>
          </a:xfrm>
          <a:prstGeom prst="rect">
            <a:avLst/>
          </a:prstGeom>
          <a:noFill/>
          <a:ln w="25400">
            <a:solidFill>
              <a:schemeClr val="accent6">
                <a:lumMod val="75000"/>
              </a:schemeClr>
            </a:solidFill>
          </a:ln>
        </p:spPr>
        <p:txBody>
          <a:bodyPr wrap="square" rtlCol="0">
            <a:spAutoFit/>
          </a:bodyPr>
          <a:lstStyle/>
          <a:p>
            <a:r>
              <a:rPr lang="en-GB" sz="2400" dirty="0"/>
              <a:t>To calculate the temperature change, the formula for </a:t>
            </a:r>
            <a:r>
              <a:rPr lang="en-GB" sz="2400" b="1" dirty="0">
                <a:solidFill>
                  <a:schemeClr val="accent6">
                    <a:lumMod val="75000"/>
                  </a:schemeClr>
                </a:solidFill>
              </a:rPr>
              <a:t>specific heat capacity </a:t>
            </a:r>
            <a:r>
              <a:rPr lang="en-GB" sz="2400" dirty="0"/>
              <a:t>has to be re-arranged.</a:t>
            </a:r>
          </a:p>
          <a:p>
            <a:r>
              <a:rPr lang="en-GB" sz="2400" dirty="0"/>
              <a:t>Remember, specific heat capacity (</a:t>
            </a:r>
            <a:r>
              <a:rPr lang="en-GB" sz="2400" b="1" i="1" dirty="0"/>
              <a:t>c</a:t>
            </a:r>
            <a:r>
              <a:rPr lang="en-GB" sz="2400" dirty="0"/>
              <a:t>) is the energy required to raise the temperature of 1 kg of a substance by 1</a:t>
            </a:r>
            <a:r>
              <a:rPr lang="en-GB" sz="2400" b="1" baseline="30000" dirty="0"/>
              <a:t>o</a:t>
            </a:r>
            <a:r>
              <a:rPr lang="en-GB" sz="2400" dirty="0"/>
              <a:t>C.</a:t>
            </a:r>
          </a:p>
        </p:txBody>
      </p:sp>
      <p:sp>
        <p:nvSpPr>
          <p:cNvPr id="16" name="TextBox 15">
            <a:extLst>
              <a:ext uri="{FF2B5EF4-FFF2-40B4-BE49-F238E27FC236}">
                <a16:creationId xmlns:a16="http://schemas.microsoft.com/office/drawing/2014/main" id="{F5BAC16D-A832-44B6-8AC4-F34AD3E39E0C}"/>
              </a:ext>
            </a:extLst>
          </p:cNvPr>
          <p:cNvSpPr txBox="1"/>
          <p:nvPr/>
        </p:nvSpPr>
        <p:spPr>
          <a:xfrm>
            <a:off x="1100995" y="5532188"/>
            <a:ext cx="7158033" cy="707886"/>
          </a:xfrm>
          <a:prstGeom prst="rect">
            <a:avLst/>
          </a:prstGeom>
          <a:noFill/>
          <a:ln w="25400">
            <a:solidFill>
              <a:schemeClr val="accent6">
                <a:lumMod val="75000"/>
              </a:schemeClr>
            </a:solidFill>
          </a:ln>
        </p:spPr>
        <p:txBody>
          <a:bodyPr wrap="square" rtlCol="0">
            <a:spAutoFit/>
          </a:bodyPr>
          <a:lstStyle/>
          <a:p>
            <a:r>
              <a:rPr lang="en-GB" sz="2000" dirty="0"/>
              <a:t>Temperature change (</a:t>
            </a:r>
            <a:r>
              <a:rPr lang="el-GR" sz="2000" b="1" dirty="0"/>
              <a:t>Δθ</a:t>
            </a:r>
            <a:r>
              <a:rPr lang="en-GB" sz="2000" dirty="0"/>
              <a:t>) =     ___</a:t>
            </a:r>
            <a:r>
              <a:rPr lang="en-GB" sz="2000" u="sng" dirty="0"/>
              <a:t>change in thermal energy (</a:t>
            </a:r>
            <a:r>
              <a:rPr lang="el-GR" sz="2000" b="1" u="sng" dirty="0"/>
              <a:t>Δ</a:t>
            </a:r>
            <a:r>
              <a:rPr lang="en-GB" sz="2000" b="1" u="sng" dirty="0"/>
              <a:t>E</a:t>
            </a:r>
            <a:r>
              <a:rPr lang="en-GB" sz="2000" u="sng" dirty="0"/>
              <a:t>)</a:t>
            </a:r>
            <a:r>
              <a:rPr lang="en-GB" u="sng" dirty="0"/>
              <a:t>__</a:t>
            </a:r>
          </a:p>
          <a:p>
            <a:r>
              <a:rPr lang="en-GB" sz="2000" dirty="0"/>
              <a:t>		                      mass (</a:t>
            </a:r>
            <a:r>
              <a:rPr lang="en-GB" sz="2000" b="1" dirty="0"/>
              <a:t>m</a:t>
            </a:r>
            <a:r>
              <a:rPr lang="en-GB" sz="2000" dirty="0"/>
              <a:t>) x specific heat capacity (</a:t>
            </a:r>
            <a:r>
              <a:rPr lang="en-GB" sz="2000" b="1" i="1" dirty="0"/>
              <a:t>C</a:t>
            </a:r>
            <a:r>
              <a:rPr lang="en-GB" dirty="0"/>
              <a:t> )</a:t>
            </a:r>
          </a:p>
        </p:txBody>
      </p:sp>
      <p:pic>
        <p:nvPicPr>
          <p:cNvPr id="6" name="Audio 5">
            <a:hlinkClick r:id="" action="ppaction://media"/>
            <a:extLst>
              <a:ext uri="{FF2B5EF4-FFF2-40B4-BE49-F238E27FC236}">
                <a16:creationId xmlns:a16="http://schemas.microsoft.com/office/drawing/2014/main" id="{53FDF276-B5C4-41F5-9940-345DD0CEF0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6193316"/>
      </p:ext>
    </p:extLst>
  </p:cSld>
  <p:clrMapOvr>
    <a:masterClrMapping/>
  </p:clrMapOvr>
  <mc:AlternateContent xmlns:mc="http://schemas.openxmlformats.org/markup-compatibility/2006">
    <mc:Choice xmlns:p14="http://schemas.microsoft.com/office/powerpoint/2010/main" Requires="p14">
      <p:transition spd="slow" p14:dur="2000" advTm="87368"/>
    </mc:Choice>
    <mc:Fallback>
      <p:transition spd="slow" advTm="87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1600" y="35655"/>
            <a:ext cx="8172400" cy="657041"/>
          </a:xfrm>
        </p:spPr>
        <p:txBody>
          <a:bodyPr>
            <a:noAutofit/>
          </a:bodyPr>
          <a:lstStyle/>
          <a:p>
            <a:pPr marL="342900" marR="0" lvl="1" algn="l" defTabSz="342900" rtl="0" eaLnBrk="1" fontAlgn="auto" latinLnBrk="0" hangingPunct="1">
              <a:lnSpc>
                <a:spcPct val="100000"/>
              </a:lnSpc>
              <a:spcBef>
                <a:spcPct val="20000"/>
              </a:spcBef>
              <a:spcAft>
                <a:spcPts val="0"/>
              </a:spcAft>
              <a:buClrTx/>
              <a:buSzTx/>
              <a:tabLst/>
              <a:defRPr/>
            </a:pPr>
            <a:r>
              <a:rPr lang="en-US" sz="2100" b="1" dirty="0">
                <a:solidFill>
                  <a:schemeClr val="accent6"/>
                </a:solidFill>
              </a:rPr>
              <a:t>Internal energy and energy transfers – </a:t>
            </a:r>
            <a:br>
              <a:rPr lang="en-US" sz="2100" b="1" dirty="0">
                <a:solidFill>
                  <a:schemeClr val="accent6"/>
                </a:solidFill>
              </a:rPr>
            </a:br>
            <a:r>
              <a:rPr lang="en-US" sz="2100" b="1" dirty="0">
                <a:solidFill>
                  <a:schemeClr val="accent6"/>
                </a:solidFill>
              </a:rPr>
              <a:t>Temperature change in a system and specific heat capacity</a:t>
            </a:r>
            <a:r>
              <a:rPr lang="en-US" sz="2100" b="1" kern="1200" dirty="0">
                <a:solidFill>
                  <a:schemeClr val="accent6"/>
                </a:solidFill>
                <a:latin typeface="Calibri"/>
                <a:ea typeface=""/>
                <a:cs typeface="News Gothic MT"/>
              </a:rPr>
              <a:t> </a:t>
            </a:r>
            <a:endParaRPr kumimoji="0" lang="en-US" sz="2100" b="1" i="0" u="none" strike="noStrike" kern="1200" cap="none" spc="0" normalizeH="0" baseline="0" noProof="0" dirty="0">
              <a:ln>
                <a:noFill/>
              </a:ln>
              <a:solidFill>
                <a:schemeClr val="accent6"/>
              </a:solidFill>
              <a:effectLst/>
              <a:uLnTx/>
              <a:uFillTx/>
              <a:latin typeface="Calibri"/>
              <a:ea typeface=""/>
              <a:cs typeface="News Gothic MT"/>
            </a:endParaRPr>
          </a:p>
        </p:txBody>
      </p:sp>
      <p:pic>
        <p:nvPicPr>
          <p:cNvPr id="4" name="Picture 3">
            <a:extLst>
              <a:ext uri="{FF2B5EF4-FFF2-40B4-BE49-F238E27FC236}">
                <a16:creationId xmlns:a16="http://schemas.microsoft.com/office/drawing/2014/main" id="{2AC5EFD0-4AF6-44B4-9388-0E3260DAFF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2200" y="1304765"/>
            <a:ext cx="2232248" cy="2232248"/>
          </a:xfrm>
          <a:prstGeom prst="rect">
            <a:avLst/>
          </a:prstGeom>
        </p:spPr>
      </p:pic>
      <p:sp>
        <p:nvSpPr>
          <p:cNvPr id="5" name="TextBox 4">
            <a:extLst>
              <a:ext uri="{FF2B5EF4-FFF2-40B4-BE49-F238E27FC236}">
                <a16:creationId xmlns:a16="http://schemas.microsoft.com/office/drawing/2014/main" id="{906EFB5A-F920-400B-883C-25D75F243095}"/>
              </a:ext>
            </a:extLst>
          </p:cNvPr>
          <p:cNvSpPr txBox="1"/>
          <p:nvPr/>
        </p:nvSpPr>
        <p:spPr>
          <a:xfrm>
            <a:off x="611560" y="980728"/>
            <a:ext cx="4248472" cy="461665"/>
          </a:xfrm>
          <a:prstGeom prst="rect">
            <a:avLst/>
          </a:prstGeom>
          <a:solidFill>
            <a:schemeClr val="accent6">
              <a:lumMod val="75000"/>
            </a:schemeClr>
          </a:solidFill>
        </p:spPr>
        <p:txBody>
          <a:bodyPr wrap="square" rtlCol="0">
            <a:spAutoFit/>
          </a:bodyPr>
          <a:lstStyle/>
          <a:p>
            <a:r>
              <a:rPr lang="en-GB" sz="2400" dirty="0"/>
              <a:t>Calculating temperature change</a:t>
            </a:r>
          </a:p>
        </p:txBody>
      </p:sp>
      <p:sp>
        <p:nvSpPr>
          <p:cNvPr id="6" name="TextBox 5">
            <a:extLst>
              <a:ext uri="{FF2B5EF4-FFF2-40B4-BE49-F238E27FC236}">
                <a16:creationId xmlns:a16="http://schemas.microsoft.com/office/drawing/2014/main" id="{8FBA93CF-C1E6-4E57-9010-3FFE5A310E7A}"/>
              </a:ext>
            </a:extLst>
          </p:cNvPr>
          <p:cNvSpPr txBox="1"/>
          <p:nvPr/>
        </p:nvSpPr>
        <p:spPr>
          <a:xfrm>
            <a:off x="541421" y="1935068"/>
            <a:ext cx="5686763" cy="1477328"/>
          </a:xfrm>
          <a:prstGeom prst="rect">
            <a:avLst/>
          </a:prstGeom>
          <a:noFill/>
        </p:spPr>
        <p:txBody>
          <a:bodyPr wrap="square" rtlCol="0">
            <a:spAutoFit/>
          </a:bodyPr>
          <a:lstStyle/>
          <a:p>
            <a:r>
              <a:rPr lang="en-GB" sz="2400" dirty="0"/>
              <a:t>A kettle contains 1400 g of water at 12 </a:t>
            </a:r>
            <a:r>
              <a:rPr lang="en-GB" sz="2400" b="1" baseline="30000" dirty="0"/>
              <a:t>o</a:t>
            </a:r>
            <a:r>
              <a:rPr lang="en-GB" sz="2400" dirty="0"/>
              <a:t>C.</a:t>
            </a:r>
          </a:p>
          <a:p>
            <a:r>
              <a:rPr lang="en-GB" sz="2400" dirty="0"/>
              <a:t>If 400 kJ of heat energy is supplied to the water, how much will the temperature rise?</a:t>
            </a:r>
          </a:p>
          <a:p>
            <a:endParaRPr lang="en-GB" dirty="0"/>
          </a:p>
        </p:txBody>
      </p:sp>
      <p:sp>
        <p:nvSpPr>
          <p:cNvPr id="7" name="TextBox 6">
            <a:extLst>
              <a:ext uri="{FF2B5EF4-FFF2-40B4-BE49-F238E27FC236}">
                <a16:creationId xmlns:a16="http://schemas.microsoft.com/office/drawing/2014/main" id="{D9E0EB77-1FD9-410A-8770-CD4CDB5526FA}"/>
              </a:ext>
            </a:extLst>
          </p:cNvPr>
          <p:cNvSpPr txBox="1"/>
          <p:nvPr/>
        </p:nvSpPr>
        <p:spPr>
          <a:xfrm>
            <a:off x="611560" y="3781727"/>
            <a:ext cx="7776864" cy="2677656"/>
          </a:xfrm>
          <a:prstGeom prst="rect">
            <a:avLst/>
          </a:prstGeom>
          <a:noFill/>
          <a:ln w="25400">
            <a:solidFill>
              <a:schemeClr val="accent6">
                <a:lumMod val="75000"/>
              </a:schemeClr>
            </a:solidFill>
          </a:ln>
        </p:spPr>
        <p:txBody>
          <a:bodyPr wrap="square" rtlCol="0">
            <a:spAutoFit/>
          </a:bodyPr>
          <a:lstStyle/>
          <a:p>
            <a:r>
              <a:rPr lang="en-GB" sz="2000" dirty="0"/>
              <a:t>Temperature change (</a:t>
            </a:r>
            <a:r>
              <a:rPr lang="el-GR" sz="2000" b="1" dirty="0"/>
              <a:t>Δθ</a:t>
            </a:r>
            <a:r>
              <a:rPr lang="en-GB" sz="2000" dirty="0"/>
              <a:t>) =     change in thermal energy (</a:t>
            </a:r>
            <a:r>
              <a:rPr lang="el-GR" sz="2000" b="1" dirty="0"/>
              <a:t>Δ</a:t>
            </a:r>
            <a:r>
              <a:rPr lang="en-GB" sz="2000" b="1" dirty="0"/>
              <a:t>E</a:t>
            </a:r>
            <a:r>
              <a:rPr lang="en-GB" sz="2000" dirty="0"/>
              <a:t>)</a:t>
            </a:r>
            <a:r>
              <a:rPr lang="en-GB" dirty="0"/>
              <a:t> </a:t>
            </a:r>
            <a:r>
              <a:rPr lang="en-GB" sz="2000" dirty="0"/>
              <a:t>		                      			  mass (</a:t>
            </a:r>
            <a:r>
              <a:rPr lang="en-GB" sz="2000" b="1" dirty="0"/>
              <a:t>m</a:t>
            </a:r>
            <a:r>
              <a:rPr lang="en-GB" sz="2000" dirty="0"/>
              <a:t>) x specific heat capacity </a:t>
            </a:r>
            <a:r>
              <a:rPr lang="en-GB" sz="2000" b="1" dirty="0"/>
              <a:t>(</a:t>
            </a:r>
            <a:r>
              <a:rPr lang="en-GB" sz="2000" b="1" i="1" dirty="0"/>
              <a:t>C</a:t>
            </a:r>
            <a:r>
              <a:rPr lang="en-GB" sz="2000" b="1" dirty="0"/>
              <a:t>) </a:t>
            </a:r>
          </a:p>
          <a:p>
            <a:endParaRPr lang="en-GB" sz="2000" b="1" dirty="0"/>
          </a:p>
          <a:p>
            <a:r>
              <a:rPr lang="el-GR" sz="2000" b="1" dirty="0"/>
              <a:t>Δθ</a:t>
            </a:r>
            <a:r>
              <a:rPr lang="en-GB" sz="2000" dirty="0"/>
              <a:t> =  </a:t>
            </a:r>
            <a:r>
              <a:rPr lang="el-GR" sz="2000" b="1" dirty="0"/>
              <a:t>Δ</a:t>
            </a:r>
            <a:r>
              <a:rPr lang="en-GB" sz="2000" b="1" dirty="0"/>
              <a:t>E           </a:t>
            </a:r>
            <a:r>
              <a:rPr lang="en-GB" sz="2000" dirty="0"/>
              <a:t>=      400 000       =   </a:t>
            </a:r>
            <a:r>
              <a:rPr lang="en-GB" sz="2000" b="1" dirty="0"/>
              <a:t>68 </a:t>
            </a:r>
            <a:r>
              <a:rPr lang="en-GB" sz="2000" b="1" baseline="30000" dirty="0"/>
              <a:t>o</a:t>
            </a:r>
            <a:r>
              <a:rPr lang="en-GB" sz="2000" b="1" dirty="0"/>
              <a:t>C</a:t>
            </a:r>
          </a:p>
          <a:p>
            <a:r>
              <a:rPr lang="en-GB" sz="2000" b="1" dirty="0"/>
              <a:t>        m x </a:t>
            </a:r>
            <a:r>
              <a:rPr lang="en-GB" sz="2000" b="1" i="1" dirty="0"/>
              <a:t>C               </a:t>
            </a:r>
            <a:r>
              <a:rPr lang="en-GB" sz="2000" dirty="0"/>
              <a:t>1.4 x 4200</a:t>
            </a:r>
          </a:p>
          <a:p>
            <a:endParaRPr lang="en-GB" sz="2000" dirty="0"/>
          </a:p>
          <a:p>
            <a:r>
              <a:rPr lang="en-GB" sz="2400" dirty="0"/>
              <a:t>The temperature rise will be 68 </a:t>
            </a:r>
            <a:r>
              <a:rPr lang="en-GB" sz="2400" b="1" baseline="30000" dirty="0"/>
              <a:t>o</a:t>
            </a:r>
            <a:r>
              <a:rPr lang="en-GB" sz="2400" dirty="0"/>
              <a:t>C.</a:t>
            </a:r>
          </a:p>
          <a:p>
            <a:r>
              <a:rPr lang="en-GB" sz="2400" dirty="0"/>
              <a:t>The new temperature of the water will be 68 + 12 = 80 </a:t>
            </a:r>
            <a:r>
              <a:rPr lang="en-GB" sz="2400" b="1" baseline="30000" dirty="0"/>
              <a:t>o</a:t>
            </a:r>
            <a:r>
              <a:rPr lang="en-GB" sz="2400" dirty="0"/>
              <a:t>C.</a:t>
            </a:r>
          </a:p>
        </p:txBody>
      </p:sp>
      <p:cxnSp>
        <p:nvCxnSpPr>
          <p:cNvPr id="9" name="Straight Connector 8">
            <a:extLst>
              <a:ext uri="{FF2B5EF4-FFF2-40B4-BE49-F238E27FC236}">
                <a16:creationId xmlns:a16="http://schemas.microsoft.com/office/drawing/2014/main" id="{57A96BB6-5EFA-4A52-B204-C9F9A93D9659}"/>
              </a:ext>
            </a:extLst>
          </p:cNvPr>
          <p:cNvCxnSpPr/>
          <p:nvPr/>
        </p:nvCxnSpPr>
        <p:spPr>
          <a:xfrm>
            <a:off x="1115616" y="5085184"/>
            <a:ext cx="57606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FBC1C46-879D-4164-B073-0008E5F4947A}"/>
              </a:ext>
            </a:extLst>
          </p:cNvPr>
          <p:cNvCxnSpPr/>
          <p:nvPr/>
        </p:nvCxnSpPr>
        <p:spPr>
          <a:xfrm>
            <a:off x="3563888" y="4149080"/>
            <a:ext cx="363640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41DF724-5C23-403F-B416-55141F409064}"/>
              </a:ext>
            </a:extLst>
          </p:cNvPr>
          <p:cNvCxnSpPr>
            <a:cxnSpLocks/>
          </p:cNvCxnSpPr>
          <p:nvPr/>
        </p:nvCxnSpPr>
        <p:spPr>
          <a:xfrm flipH="1" flipV="1">
            <a:off x="2627784" y="5081010"/>
            <a:ext cx="936104" cy="417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2F570145-04BF-4672-8EE4-EDE8058FC0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26146901"/>
      </p:ext>
    </p:extLst>
  </p:cSld>
  <p:clrMapOvr>
    <a:masterClrMapping/>
  </p:clrMapOvr>
  <mc:AlternateContent xmlns:mc="http://schemas.openxmlformats.org/markup-compatibility/2006">
    <mc:Choice xmlns:p14="http://schemas.microsoft.com/office/powerpoint/2010/main" Requires="p14">
      <p:transition spd="slow" p14:dur="2000" advTm="39912"/>
    </mc:Choice>
    <mc:Fallback>
      <p:transition spd="slow" advTm="39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22696" y="675435"/>
            <a:ext cx="4572000" cy="5509200"/>
          </a:xfrm>
          <a:prstGeom prst="rect">
            <a:avLst/>
          </a:prstGeom>
          <a:noFill/>
        </p:spPr>
        <p:txBody>
          <a:bodyPr wrap="square" rtlCol="0">
            <a:spAutoFit/>
          </a:bodyPr>
          <a:lstStyle/>
          <a:p>
            <a:r>
              <a:rPr lang="en-GB" sz="7200" b="1" dirty="0">
                <a:latin typeface="+mj-lt"/>
                <a:ea typeface="Beirut" charset="-78"/>
                <a:cs typeface="Beirut" charset="-78"/>
              </a:rPr>
              <a:t>LearnIT!</a:t>
            </a:r>
          </a:p>
          <a:p>
            <a:r>
              <a:rPr lang="en-GB" sz="7200" b="1" dirty="0">
                <a:latin typeface="+mj-lt"/>
                <a:ea typeface="Beirut" charset="-78"/>
                <a:cs typeface="Beirut" charset="-78"/>
              </a:rPr>
              <a:t>KnowIT!</a:t>
            </a:r>
          </a:p>
          <a:p>
            <a:endParaRPr lang="en-GB" dirty="0"/>
          </a:p>
          <a:p>
            <a:r>
              <a:rPr lang="en-GB" sz="3600" b="1" dirty="0">
                <a:solidFill>
                  <a:schemeClr val="tx1">
                    <a:lumMod val="50000"/>
                    <a:lumOff val="50000"/>
                  </a:schemeClr>
                </a:solidFill>
              </a:rPr>
              <a:t>Changes of state and the particle model </a:t>
            </a:r>
          </a:p>
          <a:p>
            <a:endParaRPr lang="en-GB" sz="2800" dirty="0">
              <a:solidFill>
                <a:schemeClr val="tx1">
                  <a:lumMod val="50000"/>
                  <a:lumOff val="50000"/>
                </a:schemeClr>
              </a:solidFill>
            </a:endParaRPr>
          </a:p>
          <a:p>
            <a:pPr marL="457200" indent="-457200">
              <a:lnSpc>
                <a:spcPct val="150000"/>
              </a:lnSpc>
              <a:buFont typeface="Arial" charset="0"/>
              <a:buChar char="•"/>
            </a:pPr>
            <a:r>
              <a:rPr lang="en-GB" sz="2400" b="1" dirty="0">
                <a:solidFill>
                  <a:schemeClr val="tx1">
                    <a:lumMod val="50000"/>
                    <a:lumOff val="50000"/>
                  </a:schemeClr>
                </a:solidFill>
              </a:rPr>
              <a:t>Density of materials</a:t>
            </a:r>
          </a:p>
          <a:p>
            <a:pPr marL="457200" indent="-457200">
              <a:lnSpc>
                <a:spcPct val="150000"/>
              </a:lnSpc>
              <a:buFont typeface="Arial" charset="0"/>
              <a:buChar char="•"/>
            </a:pPr>
            <a:r>
              <a:rPr lang="en-GB" sz="2400" b="1" dirty="0">
                <a:solidFill>
                  <a:schemeClr val="tx1">
                    <a:lumMod val="50000"/>
                    <a:lumOff val="50000"/>
                  </a:schemeClr>
                </a:solidFill>
              </a:rPr>
              <a:t>Changes of state</a:t>
            </a:r>
          </a:p>
          <a:p>
            <a:endParaRPr lang="en-GB" dirty="0"/>
          </a:p>
        </p:txBody>
      </p:sp>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3419872" y="0"/>
            <a:ext cx="5760640" cy="6525344"/>
          </a:xfrm>
          <a:prstGeom prst="rect">
            <a:avLst/>
          </a:prstGeom>
        </p:spPr>
      </p:pic>
      <p:pic>
        <p:nvPicPr>
          <p:cNvPr id="3" name="Audio 2">
            <a:hlinkClick r:id="" action="ppaction://media"/>
            <a:extLst>
              <a:ext uri="{FF2B5EF4-FFF2-40B4-BE49-F238E27FC236}">
                <a16:creationId xmlns:a16="http://schemas.microsoft.com/office/drawing/2014/main" id="{989A43A8-E00B-4461-A9BD-E27BCCB397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32385037"/>
      </p:ext>
    </p:extLst>
  </p:cSld>
  <p:clrMapOvr>
    <a:masterClrMapping/>
  </p:clrMapOvr>
  <mc:AlternateContent xmlns:mc="http://schemas.openxmlformats.org/markup-compatibility/2006">
    <mc:Choice xmlns:p14="http://schemas.microsoft.com/office/powerpoint/2010/main" Requires="p14">
      <p:transition spd="slow" p14:dur="2000" advTm="72089"/>
    </mc:Choice>
    <mc:Fallback>
      <p:transition spd="slow" advTm="72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35655"/>
            <a:ext cx="8388424" cy="657041"/>
          </a:xfrm>
        </p:spPr>
        <p:txBody>
          <a:bodyPr>
            <a:noAutofit/>
          </a:bodyPr>
          <a:lstStyle/>
          <a:p>
            <a:pPr marL="342900" marR="0" lvl="1" algn="l" defTabSz="342900" rtl="0" eaLnBrk="1" fontAlgn="auto" latinLnBrk="0" hangingPunct="1">
              <a:lnSpc>
                <a:spcPct val="100000"/>
              </a:lnSpc>
              <a:spcBef>
                <a:spcPct val="20000"/>
              </a:spcBef>
              <a:spcAft>
                <a:spcPts val="0"/>
              </a:spcAft>
              <a:buClrTx/>
              <a:buSzTx/>
              <a:tabLst/>
              <a:defRPr/>
            </a:pPr>
            <a:r>
              <a:rPr lang="en-US" sz="2100" b="1" dirty="0">
                <a:solidFill>
                  <a:schemeClr val="accent6"/>
                </a:solidFill>
              </a:rPr>
              <a:t>   Internal energy and energy transfers – </a:t>
            </a:r>
            <a:br>
              <a:rPr lang="en-US" sz="2100" b="1" dirty="0">
                <a:solidFill>
                  <a:schemeClr val="accent6"/>
                </a:solidFill>
              </a:rPr>
            </a:br>
            <a:r>
              <a:rPr lang="en-US" sz="2100" b="1" dirty="0">
                <a:solidFill>
                  <a:schemeClr val="accent6"/>
                </a:solidFill>
              </a:rPr>
              <a:t>								Changes of heat and specific latent heat</a:t>
            </a:r>
            <a:endParaRPr kumimoji="0" lang="en-US" sz="2100" b="1" i="0" u="none" strike="noStrike" kern="1200" cap="none" spc="0" normalizeH="0" baseline="0" noProof="0" dirty="0">
              <a:ln>
                <a:noFill/>
              </a:ln>
              <a:solidFill>
                <a:schemeClr val="accent6"/>
              </a:solidFill>
              <a:effectLst/>
              <a:uLnTx/>
              <a:uFillTx/>
              <a:latin typeface="Calibri"/>
              <a:ea typeface=""/>
              <a:cs typeface="News Gothic MT"/>
            </a:endParaRPr>
          </a:p>
        </p:txBody>
      </p:sp>
      <p:sp>
        <p:nvSpPr>
          <p:cNvPr id="3" name="TextBox 2">
            <a:extLst>
              <a:ext uri="{FF2B5EF4-FFF2-40B4-BE49-F238E27FC236}">
                <a16:creationId xmlns:a16="http://schemas.microsoft.com/office/drawing/2014/main" id="{E6CA3B38-978A-4D04-A501-3302E4A4D580}"/>
              </a:ext>
            </a:extLst>
          </p:cNvPr>
          <p:cNvSpPr txBox="1"/>
          <p:nvPr/>
        </p:nvSpPr>
        <p:spPr>
          <a:xfrm>
            <a:off x="539552" y="1052736"/>
            <a:ext cx="8208912" cy="1569660"/>
          </a:xfrm>
          <a:prstGeom prst="rect">
            <a:avLst/>
          </a:prstGeom>
          <a:solidFill>
            <a:schemeClr val="accent6">
              <a:lumMod val="60000"/>
              <a:lumOff val="40000"/>
            </a:schemeClr>
          </a:solidFill>
        </p:spPr>
        <p:txBody>
          <a:bodyPr wrap="square" rtlCol="0">
            <a:spAutoFit/>
          </a:bodyPr>
          <a:lstStyle/>
          <a:p>
            <a:r>
              <a:rPr lang="en-GB" sz="2400" b="1" dirty="0">
                <a:solidFill>
                  <a:schemeClr val="accent6">
                    <a:lumMod val="75000"/>
                  </a:schemeClr>
                </a:solidFill>
              </a:rPr>
              <a:t>Latent heat </a:t>
            </a:r>
            <a:r>
              <a:rPr lang="en-GB" sz="2400" dirty="0"/>
              <a:t>is the energy needed to </a:t>
            </a:r>
            <a:r>
              <a:rPr lang="en-GB" sz="2400" b="1" dirty="0">
                <a:solidFill>
                  <a:schemeClr val="accent6">
                    <a:lumMod val="75000"/>
                  </a:schemeClr>
                </a:solidFill>
              </a:rPr>
              <a:t>change the state </a:t>
            </a:r>
            <a:r>
              <a:rPr lang="en-GB" sz="2400" dirty="0"/>
              <a:t>of a substance without a change in temperature. </a:t>
            </a:r>
          </a:p>
          <a:p>
            <a:r>
              <a:rPr lang="en-GB" sz="2400" dirty="0"/>
              <a:t>The energy supplied is used to change the </a:t>
            </a:r>
            <a:r>
              <a:rPr lang="en-GB" sz="2400" b="1" dirty="0">
                <a:solidFill>
                  <a:schemeClr val="accent6">
                    <a:lumMod val="75000"/>
                  </a:schemeClr>
                </a:solidFill>
              </a:rPr>
              <a:t>internal energy store </a:t>
            </a:r>
            <a:r>
              <a:rPr lang="en-GB" sz="2400" dirty="0"/>
              <a:t>of the substance.</a:t>
            </a:r>
          </a:p>
        </p:txBody>
      </p:sp>
      <p:pic>
        <p:nvPicPr>
          <p:cNvPr id="6" name="Picture 5">
            <a:extLst>
              <a:ext uri="{FF2B5EF4-FFF2-40B4-BE49-F238E27FC236}">
                <a16:creationId xmlns:a16="http://schemas.microsoft.com/office/drawing/2014/main" id="{28DA27DB-C71A-4116-999E-26CDB771CC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83" b="4483"/>
          <a:stretch/>
        </p:blipFill>
        <p:spPr>
          <a:xfrm>
            <a:off x="1763688" y="4135085"/>
            <a:ext cx="1444365" cy="1083274"/>
          </a:xfrm>
          <a:prstGeom prst="rect">
            <a:avLst/>
          </a:prstGeom>
        </p:spPr>
      </p:pic>
      <p:pic>
        <p:nvPicPr>
          <p:cNvPr id="10" name="Picture 9">
            <a:extLst>
              <a:ext uri="{FF2B5EF4-FFF2-40B4-BE49-F238E27FC236}">
                <a16:creationId xmlns:a16="http://schemas.microsoft.com/office/drawing/2014/main" id="{05E19A75-E49F-4432-A833-5E969E60B7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1" y="3858555"/>
            <a:ext cx="1445146" cy="1445146"/>
          </a:xfrm>
          <a:prstGeom prst="rect">
            <a:avLst/>
          </a:prstGeom>
        </p:spPr>
      </p:pic>
      <p:sp>
        <p:nvSpPr>
          <p:cNvPr id="11" name="Arrow: Right 10">
            <a:extLst>
              <a:ext uri="{FF2B5EF4-FFF2-40B4-BE49-F238E27FC236}">
                <a16:creationId xmlns:a16="http://schemas.microsoft.com/office/drawing/2014/main" id="{5DF8E48F-934A-420E-A619-6DF888236AAD}"/>
              </a:ext>
            </a:extLst>
          </p:cNvPr>
          <p:cNvSpPr/>
          <p:nvPr/>
        </p:nvSpPr>
        <p:spPr>
          <a:xfrm>
            <a:off x="3637998" y="4293096"/>
            <a:ext cx="1152128" cy="576064"/>
          </a:xfrm>
          <a:prstGeom prst="rightArrow">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E5A60CE8-D992-40F7-A149-B33FC9737363}"/>
              </a:ext>
            </a:extLst>
          </p:cNvPr>
          <p:cNvSpPr txBox="1"/>
          <p:nvPr/>
        </p:nvSpPr>
        <p:spPr>
          <a:xfrm>
            <a:off x="1583668" y="3658500"/>
            <a:ext cx="6120680" cy="400110"/>
          </a:xfrm>
          <a:prstGeom prst="rect">
            <a:avLst/>
          </a:prstGeom>
          <a:noFill/>
        </p:spPr>
        <p:txBody>
          <a:bodyPr wrap="square" rtlCol="0">
            <a:spAutoFit/>
          </a:bodyPr>
          <a:lstStyle/>
          <a:p>
            <a:r>
              <a:rPr lang="en-GB" sz="2000" dirty="0"/>
              <a:t>1kg of ice at 0</a:t>
            </a:r>
            <a:r>
              <a:rPr lang="en-GB" sz="2000" b="1" baseline="30000" dirty="0"/>
              <a:t>o</a:t>
            </a:r>
            <a:r>
              <a:rPr lang="en-GB" sz="2000" dirty="0"/>
              <a:t>C                                1kg water at 0</a:t>
            </a:r>
            <a:r>
              <a:rPr lang="en-GB" sz="2000" b="1" baseline="30000" dirty="0"/>
              <a:t>o</a:t>
            </a:r>
            <a:r>
              <a:rPr lang="en-GB" sz="2000" dirty="0"/>
              <a:t>C  </a:t>
            </a:r>
          </a:p>
        </p:txBody>
      </p:sp>
      <p:sp>
        <p:nvSpPr>
          <p:cNvPr id="15" name="TextBox 14">
            <a:extLst>
              <a:ext uri="{FF2B5EF4-FFF2-40B4-BE49-F238E27FC236}">
                <a16:creationId xmlns:a16="http://schemas.microsoft.com/office/drawing/2014/main" id="{2A4C2ED6-2EDB-43A1-8AFA-AF8D03D8F732}"/>
              </a:ext>
            </a:extLst>
          </p:cNvPr>
          <p:cNvSpPr txBox="1"/>
          <p:nvPr/>
        </p:nvSpPr>
        <p:spPr>
          <a:xfrm>
            <a:off x="539552" y="2780928"/>
            <a:ext cx="8208912" cy="707886"/>
          </a:xfrm>
          <a:prstGeom prst="rect">
            <a:avLst/>
          </a:prstGeom>
          <a:noFill/>
        </p:spPr>
        <p:txBody>
          <a:bodyPr wrap="square" rtlCol="0">
            <a:spAutoFit/>
          </a:bodyPr>
          <a:lstStyle/>
          <a:p>
            <a:r>
              <a:rPr lang="en-GB" sz="2000" dirty="0"/>
              <a:t>Latent heat for melting is called </a:t>
            </a:r>
            <a:r>
              <a:rPr lang="en-GB" sz="2000" b="1" dirty="0">
                <a:solidFill>
                  <a:schemeClr val="accent6">
                    <a:lumMod val="75000"/>
                  </a:schemeClr>
                </a:solidFill>
              </a:rPr>
              <a:t>specific latent heat of fusion </a:t>
            </a:r>
            <a:r>
              <a:rPr lang="en-GB" sz="2000" dirty="0"/>
              <a:t>(</a:t>
            </a:r>
            <a:r>
              <a:rPr lang="en-GB" sz="2000" dirty="0" err="1"/>
              <a:t>L</a:t>
            </a:r>
            <a:r>
              <a:rPr lang="en-GB" sz="2000" b="1" baseline="-25000" dirty="0" err="1"/>
              <a:t>f</a:t>
            </a:r>
            <a:r>
              <a:rPr lang="en-GB" sz="2000" dirty="0"/>
              <a:t>) </a:t>
            </a:r>
          </a:p>
          <a:p>
            <a:r>
              <a:rPr lang="en-GB" sz="2000" dirty="0"/>
              <a:t>Latent heat for evaporating is called </a:t>
            </a:r>
            <a:r>
              <a:rPr lang="en-GB" sz="2000" b="1" dirty="0">
                <a:solidFill>
                  <a:schemeClr val="accent6">
                    <a:lumMod val="75000"/>
                  </a:schemeClr>
                </a:solidFill>
              </a:rPr>
              <a:t>specific latent heat of vaporisation </a:t>
            </a:r>
            <a:r>
              <a:rPr lang="en-GB" sz="2000" dirty="0"/>
              <a:t>(</a:t>
            </a:r>
            <a:r>
              <a:rPr lang="en-GB" sz="2000" dirty="0" err="1"/>
              <a:t>L</a:t>
            </a:r>
            <a:r>
              <a:rPr lang="en-GB" sz="2000" b="1" baseline="-25000" dirty="0" err="1"/>
              <a:t>v</a:t>
            </a:r>
            <a:r>
              <a:rPr lang="en-GB" sz="2000" dirty="0"/>
              <a:t>)</a:t>
            </a:r>
          </a:p>
        </p:txBody>
      </p:sp>
      <p:sp>
        <p:nvSpPr>
          <p:cNvPr id="16" name="TextBox 15">
            <a:extLst>
              <a:ext uri="{FF2B5EF4-FFF2-40B4-BE49-F238E27FC236}">
                <a16:creationId xmlns:a16="http://schemas.microsoft.com/office/drawing/2014/main" id="{E250C38A-E146-4DCC-BB8A-68497864DE72}"/>
              </a:ext>
            </a:extLst>
          </p:cNvPr>
          <p:cNvSpPr txBox="1"/>
          <p:nvPr/>
        </p:nvSpPr>
        <p:spPr>
          <a:xfrm>
            <a:off x="755576" y="5218359"/>
            <a:ext cx="7776864" cy="1015663"/>
          </a:xfrm>
          <a:prstGeom prst="rect">
            <a:avLst/>
          </a:prstGeom>
          <a:noFill/>
        </p:spPr>
        <p:txBody>
          <a:bodyPr wrap="square" rtlCol="0">
            <a:spAutoFit/>
          </a:bodyPr>
          <a:lstStyle/>
          <a:p>
            <a:r>
              <a:rPr lang="en-GB" sz="2000" b="1" dirty="0"/>
              <a:t>Specific latent heat of fusion for water = 336 000 J/kg</a:t>
            </a:r>
          </a:p>
          <a:p>
            <a:r>
              <a:rPr lang="en-GB" sz="2000" b="1" dirty="0"/>
              <a:t>This means 336 000 J of energy are needed to turn 1 kg of ice into 1 kg of water with no temperature change.</a:t>
            </a:r>
          </a:p>
        </p:txBody>
      </p:sp>
      <p:pic>
        <p:nvPicPr>
          <p:cNvPr id="5" name="Audio 4">
            <a:hlinkClick r:id="" action="ppaction://media"/>
            <a:extLst>
              <a:ext uri="{FF2B5EF4-FFF2-40B4-BE49-F238E27FC236}">
                <a16:creationId xmlns:a16="http://schemas.microsoft.com/office/drawing/2014/main" id="{9F43DD23-DDFD-4638-A4E8-72D78BC82B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23000470"/>
      </p:ext>
    </p:extLst>
  </p:cSld>
  <p:clrMapOvr>
    <a:masterClrMapping/>
  </p:clrMapOvr>
  <mc:AlternateContent xmlns:mc="http://schemas.openxmlformats.org/markup-compatibility/2006">
    <mc:Choice xmlns:p14="http://schemas.microsoft.com/office/powerpoint/2010/main" Requires="p14">
      <p:transition spd="slow" p14:dur="2000" advTm="33808"/>
    </mc:Choice>
    <mc:Fallback>
      <p:transition spd="slow" advTm="33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35655"/>
            <a:ext cx="8388424" cy="657041"/>
          </a:xfrm>
        </p:spPr>
        <p:txBody>
          <a:bodyPr>
            <a:noAutofit/>
          </a:bodyPr>
          <a:lstStyle/>
          <a:p>
            <a:pPr marL="342900" marR="0" lvl="1" algn="l" defTabSz="342900" rtl="0" eaLnBrk="1" fontAlgn="auto" latinLnBrk="0" hangingPunct="1">
              <a:lnSpc>
                <a:spcPct val="100000"/>
              </a:lnSpc>
              <a:spcBef>
                <a:spcPct val="20000"/>
              </a:spcBef>
              <a:spcAft>
                <a:spcPts val="0"/>
              </a:spcAft>
              <a:buClrTx/>
              <a:buSzTx/>
              <a:tabLst/>
              <a:defRPr/>
            </a:pPr>
            <a:r>
              <a:rPr lang="en-US" sz="2100" b="1" dirty="0">
                <a:solidFill>
                  <a:schemeClr val="accent6"/>
                </a:solidFill>
              </a:rPr>
              <a:t>     Internal energy and energy transfers – </a:t>
            </a:r>
            <a:br>
              <a:rPr lang="en-US" sz="2100" b="1" dirty="0">
                <a:solidFill>
                  <a:schemeClr val="accent6"/>
                </a:solidFill>
              </a:rPr>
            </a:br>
            <a:r>
              <a:rPr lang="en-US" sz="2100" b="1" dirty="0">
                <a:solidFill>
                  <a:schemeClr val="accent6"/>
                </a:solidFill>
              </a:rPr>
              <a:t>								Changes of heat and specific latent heat</a:t>
            </a:r>
            <a:endParaRPr kumimoji="0" lang="en-US" sz="2100" b="1" i="0" u="none" strike="noStrike" kern="1200" cap="none" spc="0" normalizeH="0" baseline="0" noProof="0" dirty="0">
              <a:ln>
                <a:noFill/>
              </a:ln>
              <a:solidFill>
                <a:schemeClr val="accent6"/>
              </a:solidFill>
              <a:effectLst/>
              <a:uLnTx/>
              <a:uFillTx/>
              <a:latin typeface="Calibri"/>
              <a:ea typeface=""/>
              <a:cs typeface="News Gothic MT"/>
            </a:endParaRPr>
          </a:p>
        </p:txBody>
      </p:sp>
      <p:pic>
        <p:nvPicPr>
          <p:cNvPr id="4" name="Picture 3">
            <a:extLst>
              <a:ext uri="{FF2B5EF4-FFF2-40B4-BE49-F238E27FC236}">
                <a16:creationId xmlns:a16="http://schemas.microsoft.com/office/drawing/2014/main" id="{3EEEAFBB-B0B7-4F74-83CA-948807780D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567" y="1124744"/>
            <a:ext cx="3549361" cy="2369880"/>
          </a:xfrm>
          <a:prstGeom prst="rect">
            <a:avLst/>
          </a:prstGeom>
        </p:spPr>
      </p:pic>
      <p:sp>
        <p:nvSpPr>
          <p:cNvPr id="5" name="TextBox 4">
            <a:extLst>
              <a:ext uri="{FF2B5EF4-FFF2-40B4-BE49-F238E27FC236}">
                <a16:creationId xmlns:a16="http://schemas.microsoft.com/office/drawing/2014/main" id="{A7799C17-D703-4104-9690-62893B7CEBDD}"/>
              </a:ext>
            </a:extLst>
          </p:cNvPr>
          <p:cNvSpPr txBox="1"/>
          <p:nvPr/>
        </p:nvSpPr>
        <p:spPr>
          <a:xfrm>
            <a:off x="3923928" y="1124744"/>
            <a:ext cx="4968552" cy="2369880"/>
          </a:xfrm>
          <a:prstGeom prst="rect">
            <a:avLst/>
          </a:prstGeom>
          <a:noFill/>
          <a:ln w="25400">
            <a:solidFill>
              <a:schemeClr val="accent6">
                <a:lumMod val="75000"/>
              </a:schemeClr>
            </a:solidFill>
          </a:ln>
        </p:spPr>
        <p:txBody>
          <a:bodyPr wrap="square" rtlCol="0">
            <a:spAutoFit/>
          </a:bodyPr>
          <a:lstStyle/>
          <a:p>
            <a:r>
              <a:rPr lang="en-GB" sz="2400" dirty="0"/>
              <a:t>5 g of gold is being melted to make a ring.</a:t>
            </a:r>
          </a:p>
          <a:p>
            <a:r>
              <a:rPr lang="en-GB" sz="2400" dirty="0"/>
              <a:t>Once the gold reaches its melting temperature, how much heat energy is needed to melt the gold?</a:t>
            </a:r>
          </a:p>
          <a:p>
            <a:endParaRPr lang="en-GB" sz="1000" dirty="0"/>
          </a:p>
          <a:p>
            <a:r>
              <a:rPr lang="en-GB" b="1" dirty="0"/>
              <a:t>Specific latent heat of fusion for gold = 64 400 J/kg</a:t>
            </a:r>
          </a:p>
        </p:txBody>
      </p:sp>
      <p:sp>
        <p:nvSpPr>
          <p:cNvPr id="6" name="TextBox 5">
            <a:extLst>
              <a:ext uri="{FF2B5EF4-FFF2-40B4-BE49-F238E27FC236}">
                <a16:creationId xmlns:a16="http://schemas.microsoft.com/office/drawing/2014/main" id="{2E9A8C38-311F-4BF5-9175-9E08D559451D}"/>
              </a:ext>
            </a:extLst>
          </p:cNvPr>
          <p:cNvSpPr txBox="1"/>
          <p:nvPr/>
        </p:nvSpPr>
        <p:spPr>
          <a:xfrm>
            <a:off x="0" y="3717032"/>
            <a:ext cx="9143999" cy="1261884"/>
          </a:xfrm>
          <a:prstGeom prst="rect">
            <a:avLst/>
          </a:prstGeom>
          <a:noFill/>
        </p:spPr>
        <p:txBody>
          <a:bodyPr wrap="square" rtlCol="0">
            <a:spAutoFit/>
          </a:bodyPr>
          <a:lstStyle/>
          <a:p>
            <a:pPr algn="ctr"/>
            <a:r>
              <a:rPr lang="en-GB" sz="2400" b="1" dirty="0"/>
              <a:t>Energy to change state (J) = mass (kg) x specific latent heat (J/kg)</a:t>
            </a:r>
          </a:p>
          <a:p>
            <a:pPr algn="ctr"/>
            <a:endParaRPr lang="en-GB" sz="1200" b="1" dirty="0"/>
          </a:p>
          <a:p>
            <a:pPr algn="ctr"/>
            <a:r>
              <a:rPr lang="en-GB" sz="2000" b="1" dirty="0"/>
              <a:t>Remember there are two latent heats for each substance –</a:t>
            </a:r>
            <a:r>
              <a:rPr lang="en-GB" sz="2000" b="1" dirty="0">
                <a:solidFill>
                  <a:schemeClr val="accent6">
                    <a:lumMod val="75000"/>
                  </a:schemeClr>
                </a:solidFill>
              </a:rPr>
              <a:t> fusion </a:t>
            </a:r>
            <a:r>
              <a:rPr lang="en-GB" sz="2000" b="1" dirty="0"/>
              <a:t>and </a:t>
            </a:r>
            <a:r>
              <a:rPr lang="en-GB" sz="2000" b="1" dirty="0">
                <a:solidFill>
                  <a:schemeClr val="accent6">
                    <a:lumMod val="75000"/>
                  </a:schemeClr>
                </a:solidFill>
              </a:rPr>
              <a:t>vaporisation</a:t>
            </a:r>
            <a:r>
              <a:rPr lang="en-GB" sz="2000" b="1" dirty="0"/>
              <a:t>.</a:t>
            </a:r>
          </a:p>
          <a:p>
            <a:pPr algn="ctr"/>
            <a:r>
              <a:rPr lang="en-GB" sz="2000" b="1" dirty="0">
                <a:solidFill>
                  <a:schemeClr val="accent6">
                    <a:lumMod val="75000"/>
                  </a:schemeClr>
                </a:solidFill>
              </a:rPr>
              <a:t>Fusion</a:t>
            </a:r>
            <a:r>
              <a:rPr lang="en-GB" sz="2000" b="1" dirty="0"/>
              <a:t> – melting and freezing  </a:t>
            </a:r>
            <a:r>
              <a:rPr lang="en-GB" sz="2000" b="1" dirty="0">
                <a:solidFill>
                  <a:schemeClr val="accent6">
                    <a:lumMod val="75000"/>
                  </a:schemeClr>
                </a:solidFill>
              </a:rPr>
              <a:t>Vaporisation</a:t>
            </a:r>
            <a:r>
              <a:rPr lang="en-GB" sz="2000" b="1" dirty="0"/>
              <a:t> – evaporating and condensing</a:t>
            </a:r>
          </a:p>
        </p:txBody>
      </p:sp>
      <p:sp>
        <p:nvSpPr>
          <p:cNvPr id="7" name="TextBox 6">
            <a:extLst>
              <a:ext uri="{FF2B5EF4-FFF2-40B4-BE49-F238E27FC236}">
                <a16:creationId xmlns:a16="http://schemas.microsoft.com/office/drawing/2014/main" id="{093B1C51-4E71-45DC-B137-C87283DCF247}"/>
              </a:ext>
            </a:extLst>
          </p:cNvPr>
          <p:cNvSpPr txBox="1"/>
          <p:nvPr/>
        </p:nvSpPr>
        <p:spPr>
          <a:xfrm>
            <a:off x="539551" y="5229200"/>
            <a:ext cx="8064896" cy="1200329"/>
          </a:xfrm>
          <a:prstGeom prst="rect">
            <a:avLst/>
          </a:prstGeom>
          <a:noFill/>
          <a:ln w="25400">
            <a:solidFill>
              <a:schemeClr val="accent6">
                <a:lumMod val="75000"/>
              </a:schemeClr>
            </a:solidFill>
          </a:ln>
        </p:spPr>
        <p:txBody>
          <a:bodyPr wrap="square" rtlCol="0">
            <a:spAutoFit/>
          </a:bodyPr>
          <a:lstStyle/>
          <a:p>
            <a:pPr algn="ctr"/>
            <a:r>
              <a:rPr lang="en-GB" sz="2400" dirty="0"/>
              <a:t>Energy = 0.0005 kg x 64,400 J/kg = 322 J</a:t>
            </a:r>
          </a:p>
          <a:p>
            <a:pPr algn="ctr"/>
            <a:endParaRPr lang="en-GB" sz="2400" dirty="0"/>
          </a:p>
          <a:p>
            <a:pPr algn="ctr"/>
            <a:r>
              <a:rPr lang="en-GB" sz="2400" dirty="0"/>
              <a:t>322 J of heat energy is needed to melt 5 g of gold</a:t>
            </a:r>
          </a:p>
        </p:txBody>
      </p:sp>
      <p:pic>
        <p:nvPicPr>
          <p:cNvPr id="8" name="Audio 7">
            <a:hlinkClick r:id="" action="ppaction://media"/>
            <a:extLst>
              <a:ext uri="{FF2B5EF4-FFF2-40B4-BE49-F238E27FC236}">
                <a16:creationId xmlns:a16="http://schemas.microsoft.com/office/drawing/2014/main" id="{E094F9F4-AF97-4FA2-A5F1-60EF8C8ECD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6856631"/>
      </p:ext>
    </p:extLst>
  </p:cSld>
  <p:clrMapOvr>
    <a:masterClrMapping/>
  </p:clrMapOvr>
  <mc:AlternateContent xmlns:mc="http://schemas.openxmlformats.org/markup-compatibility/2006">
    <mc:Choice xmlns:p14="http://schemas.microsoft.com/office/powerpoint/2010/main" Requires="p14">
      <p:transition spd="slow" p14:dur="2000" advTm="18176"/>
    </mc:Choice>
    <mc:Fallback>
      <p:transition spd="slow" advTm="18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35655"/>
            <a:ext cx="8388424" cy="657041"/>
          </a:xfrm>
        </p:spPr>
        <p:txBody>
          <a:bodyPr>
            <a:noAutofit/>
          </a:bodyPr>
          <a:lstStyle/>
          <a:p>
            <a:pPr marL="342900" marR="0" lvl="1" algn="l" defTabSz="342900" rtl="0" eaLnBrk="1" fontAlgn="auto" latinLnBrk="0" hangingPunct="1">
              <a:lnSpc>
                <a:spcPct val="100000"/>
              </a:lnSpc>
              <a:spcBef>
                <a:spcPct val="20000"/>
              </a:spcBef>
              <a:spcAft>
                <a:spcPts val="0"/>
              </a:spcAft>
              <a:buClrTx/>
              <a:buSzTx/>
              <a:tabLst/>
              <a:defRPr/>
            </a:pPr>
            <a:r>
              <a:rPr lang="en-US" sz="2100" b="1" dirty="0">
                <a:solidFill>
                  <a:schemeClr val="accent6"/>
                </a:solidFill>
              </a:rPr>
              <a:t>     Internal energy and energy transfers – </a:t>
            </a:r>
            <a:br>
              <a:rPr lang="en-US" sz="2100" b="1" dirty="0">
                <a:solidFill>
                  <a:schemeClr val="accent6"/>
                </a:solidFill>
              </a:rPr>
            </a:br>
            <a:r>
              <a:rPr lang="en-US" sz="2100" b="1" dirty="0">
                <a:solidFill>
                  <a:schemeClr val="accent6"/>
                </a:solidFill>
              </a:rPr>
              <a:t>								Changes of heat and specific latent heat</a:t>
            </a:r>
            <a:endParaRPr kumimoji="0" lang="en-US" sz="2100" b="1" i="0" u="none" strike="noStrike" kern="1200" cap="none" spc="0" normalizeH="0" baseline="0" noProof="0" dirty="0">
              <a:ln>
                <a:noFill/>
              </a:ln>
              <a:solidFill>
                <a:schemeClr val="accent6"/>
              </a:solidFill>
              <a:effectLst/>
              <a:uLnTx/>
              <a:uFillTx/>
              <a:latin typeface="Calibri"/>
              <a:ea typeface=""/>
              <a:cs typeface="News Gothic MT"/>
            </a:endParaRPr>
          </a:p>
        </p:txBody>
      </p:sp>
      <p:sp>
        <p:nvSpPr>
          <p:cNvPr id="3" name="TextBox 2">
            <a:extLst>
              <a:ext uri="{FF2B5EF4-FFF2-40B4-BE49-F238E27FC236}">
                <a16:creationId xmlns:a16="http://schemas.microsoft.com/office/drawing/2014/main" id="{35EC6E93-B336-4DBA-8FB2-C06CC7A6BC6D}"/>
              </a:ext>
            </a:extLst>
          </p:cNvPr>
          <p:cNvSpPr txBox="1"/>
          <p:nvPr/>
        </p:nvSpPr>
        <p:spPr>
          <a:xfrm>
            <a:off x="3059832" y="908720"/>
            <a:ext cx="3672408" cy="461665"/>
          </a:xfrm>
          <a:prstGeom prst="rect">
            <a:avLst/>
          </a:prstGeom>
          <a:solidFill>
            <a:schemeClr val="accent6">
              <a:lumMod val="60000"/>
              <a:lumOff val="40000"/>
            </a:schemeClr>
          </a:solidFill>
        </p:spPr>
        <p:txBody>
          <a:bodyPr wrap="square" rtlCol="0">
            <a:spAutoFit/>
          </a:bodyPr>
          <a:lstStyle/>
          <a:p>
            <a:r>
              <a:rPr lang="en-GB" sz="2400" dirty="0"/>
              <a:t>Heating and cooling graphs</a:t>
            </a:r>
          </a:p>
        </p:txBody>
      </p:sp>
      <p:pic>
        <p:nvPicPr>
          <p:cNvPr id="10" name="Picture 9">
            <a:extLst>
              <a:ext uri="{FF2B5EF4-FFF2-40B4-BE49-F238E27FC236}">
                <a16:creationId xmlns:a16="http://schemas.microsoft.com/office/drawing/2014/main" id="{84A6F5B7-FD59-4399-B899-F6723A5A0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00" y="1370384"/>
            <a:ext cx="5513757" cy="4722912"/>
          </a:xfrm>
          <a:prstGeom prst="rect">
            <a:avLst/>
          </a:prstGeom>
        </p:spPr>
      </p:pic>
      <p:sp>
        <p:nvSpPr>
          <p:cNvPr id="12" name="TextBox 11">
            <a:extLst>
              <a:ext uri="{FF2B5EF4-FFF2-40B4-BE49-F238E27FC236}">
                <a16:creationId xmlns:a16="http://schemas.microsoft.com/office/drawing/2014/main" id="{72C2C7DA-D936-43A2-978C-17CAEE7D31AE}"/>
              </a:ext>
            </a:extLst>
          </p:cNvPr>
          <p:cNvSpPr txBox="1"/>
          <p:nvPr/>
        </p:nvSpPr>
        <p:spPr>
          <a:xfrm>
            <a:off x="5528253" y="1384315"/>
            <a:ext cx="3600401" cy="4708981"/>
          </a:xfrm>
          <a:prstGeom prst="rect">
            <a:avLst/>
          </a:prstGeom>
          <a:noFill/>
        </p:spPr>
        <p:txBody>
          <a:bodyPr wrap="square" rtlCol="0">
            <a:spAutoFit/>
          </a:bodyPr>
          <a:lstStyle/>
          <a:p>
            <a:r>
              <a:rPr lang="en-GB" sz="2000" dirty="0"/>
              <a:t>As heat energy is added to a solid, the temperature rises until it reaches its </a:t>
            </a:r>
            <a:r>
              <a:rPr lang="en-GB" sz="2000" b="1" dirty="0">
                <a:solidFill>
                  <a:schemeClr val="accent6">
                    <a:lumMod val="75000"/>
                  </a:schemeClr>
                </a:solidFill>
              </a:rPr>
              <a:t>melting point.</a:t>
            </a:r>
          </a:p>
          <a:p>
            <a:r>
              <a:rPr lang="en-GB" sz="2000" dirty="0"/>
              <a:t>As the substance melts, all the heat energy added is used to </a:t>
            </a:r>
            <a:r>
              <a:rPr lang="en-GB" sz="2000" b="1" dirty="0">
                <a:solidFill>
                  <a:schemeClr val="accent6">
                    <a:lumMod val="75000"/>
                  </a:schemeClr>
                </a:solidFill>
              </a:rPr>
              <a:t>change the state </a:t>
            </a:r>
            <a:r>
              <a:rPr lang="en-GB" sz="2000" dirty="0"/>
              <a:t>of the substance with no temperature change.</a:t>
            </a:r>
          </a:p>
          <a:p>
            <a:r>
              <a:rPr lang="en-GB" sz="2000" dirty="0"/>
              <a:t>When all the substance is melted, the temperature will then rise until the </a:t>
            </a:r>
            <a:r>
              <a:rPr lang="en-GB" sz="2000" b="1" dirty="0">
                <a:solidFill>
                  <a:schemeClr val="accent6">
                    <a:lumMod val="75000"/>
                  </a:schemeClr>
                </a:solidFill>
              </a:rPr>
              <a:t>boiling point </a:t>
            </a:r>
            <a:r>
              <a:rPr lang="en-GB" sz="2000" dirty="0"/>
              <a:t>is reached.</a:t>
            </a:r>
          </a:p>
          <a:p>
            <a:r>
              <a:rPr lang="en-GB" sz="2000" dirty="0"/>
              <a:t>Again, heat energy is now required to </a:t>
            </a:r>
            <a:r>
              <a:rPr lang="en-GB" sz="2000" b="1" dirty="0">
                <a:solidFill>
                  <a:schemeClr val="accent6">
                    <a:lumMod val="75000"/>
                  </a:schemeClr>
                </a:solidFill>
              </a:rPr>
              <a:t>change the state </a:t>
            </a:r>
            <a:r>
              <a:rPr lang="en-GB" sz="2000" dirty="0"/>
              <a:t>to a gas with no temperature change.</a:t>
            </a:r>
          </a:p>
        </p:txBody>
      </p:sp>
      <p:cxnSp>
        <p:nvCxnSpPr>
          <p:cNvPr id="5" name="Straight Connector 4">
            <a:extLst>
              <a:ext uri="{FF2B5EF4-FFF2-40B4-BE49-F238E27FC236}">
                <a16:creationId xmlns:a16="http://schemas.microsoft.com/office/drawing/2014/main" id="{D7159376-DC63-41BF-B3F4-DA5FBEC89AE9}"/>
              </a:ext>
            </a:extLst>
          </p:cNvPr>
          <p:cNvCxnSpPr/>
          <p:nvPr/>
        </p:nvCxnSpPr>
        <p:spPr>
          <a:xfrm flipV="1">
            <a:off x="251520" y="4005064"/>
            <a:ext cx="0" cy="1368152"/>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E0415D6F-140A-4D31-AF75-43A6E29E209D}"/>
              </a:ext>
            </a:extLst>
          </p:cNvPr>
          <p:cNvCxnSpPr/>
          <p:nvPr/>
        </p:nvCxnSpPr>
        <p:spPr>
          <a:xfrm flipV="1">
            <a:off x="274259" y="1988840"/>
            <a:ext cx="0" cy="129614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A2A419D5-BF5B-4DAA-8E00-DE35568CB7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91998042"/>
      </p:ext>
    </p:extLst>
  </p:cSld>
  <p:clrMapOvr>
    <a:masterClrMapping/>
  </p:clrMapOvr>
  <mc:AlternateContent xmlns:mc="http://schemas.openxmlformats.org/markup-compatibility/2006">
    <mc:Choice xmlns:p14="http://schemas.microsoft.com/office/powerpoint/2010/main" Requires="p14">
      <p:transition spd="slow" p14:dur="2000" advTm="51520"/>
    </mc:Choice>
    <mc:Fallback>
      <p:transition spd="slow" advTm="51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5170646"/>
          </a:xfrm>
          <a:prstGeom prst="rect">
            <a:avLst/>
          </a:prstGeom>
          <a:noFill/>
        </p:spPr>
        <p:txBody>
          <a:bodyPr wrap="square" rtlCol="0">
            <a:spAutoFit/>
          </a:bodyPr>
          <a:lstStyle/>
          <a:p>
            <a:r>
              <a:rPr lang="en-GB" sz="7200" b="1" dirty="0">
                <a:latin typeface="+mj-lt"/>
                <a:ea typeface="Beirut" charset="-78"/>
                <a:cs typeface="Beirut" charset="-78"/>
              </a:rPr>
              <a:t>QuestionIT!</a:t>
            </a:r>
          </a:p>
          <a:p>
            <a:endParaRPr lang="en-GB" dirty="0"/>
          </a:p>
          <a:p>
            <a:endParaRPr lang="en-GB" dirty="0"/>
          </a:p>
          <a:p>
            <a:r>
              <a:rPr lang="en-GB" sz="3600" b="1" dirty="0">
                <a:solidFill>
                  <a:schemeClr val="tx1">
                    <a:lumMod val="50000"/>
                    <a:lumOff val="50000"/>
                  </a:schemeClr>
                </a:solidFill>
              </a:rPr>
              <a:t>Internal energy and energy transfers</a:t>
            </a:r>
          </a:p>
          <a:p>
            <a:pPr marL="457200" indent="-457200">
              <a:lnSpc>
                <a:spcPct val="150000"/>
              </a:lnSpc>
              <a:buFont typeface="Arial" charset="0"/>
              <a:buChar char="•"/>
            </a:pPr>
            <a:r>
              <a:rPr lang="en-GB" sz="2400" b="1" dirty="0">
                <a:solidFill>
                  <a:schemeClr val="tx1">
                    <a:lumMod val="50000"/>
                    <a:lumOff val="50000"/>
                  </a:schemeClr>
                </a:solidFill>
              </a:rPr>
              <a:t>Internal energy</a:t>
            </a:r>
          </a:p>
          <a:p>
            <a:pPr marL="457200" indent="-457200">
              <a:buFont typeface="Arial" charset="0"/>
              <a:buChar char="•"/>
            </a:pPr>
            <a:r>
              <a:rPr lang="en-GB" sz="2400" b="1" dirty="0">
                <a:solidFill>
                  <a:schemeClr val="tx1">
                    <a:lumMod val="50000"/>
                    <a:lumOff val="50000"/>
                  </a:schemeClr>
                </a:solidFill>
              </a:rPr>
              <a:t>Temperature change in a system and specific heat capacity</a:t>
            </a:r>
          </a:p>
          <a:p>
            <a:pPr marL="457200" indent="-457200">
              <a:buFont typeface="Arial" charset="0"/>
              <a:buChar char="•"/>
            </a:pPr>
            <a:r>
              <a:rPr lang="en-GB" sz="2400" b="1" dirty="0">
                <a:solidFill>
                  <a:schemeClr val="tx1">
                    <a:lumMod val="50000"/>
                    <a:lumOff val="50000"/>
                  </a:schemeClr>
                </a:solidFill>
              </a:rPr>
              <a:t>Changes of heat and specific latent heat</a:t>
            </a:r>
          </a:p>
          <a:p>
            <a:endParaRPr lang="en-GB" dirty="0"/>
          </a:p>
        </p:txBody>
      </p:sp>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4211960" y="886544"/>
            <a:ext cx="4914900" cy="5638800"/>
          </a:xfrm>
          <a:prstGeom prst="rect">
            <a:avLst/>
          </a:prstGeom>
        </p:spPr>
      </p:pic>
      <p:pic>
        <p:nvPicPr>
          <p:cNvPr id="3" name="Audio 2">
            <a:hlinkClick r:id="" action="ppaction://media"/>
            <a:extLst>
              <a:ext uri="{FF2B5EF4-FFF2-40B4-BE49-F238E27FC236}">
                <a16:creationId xmlns:a16="http://schemas.microsoft.com/office/drawing/2014/main" id="{B5090096-B5F5-42D2-92F8-13E796000A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44752612"/>
      </p:ext>
    </p:extLst>
  </p:cSld>
  <p:clrMapOvr>
    <a:masterClrMapping/>
  </p:clrMapOvr>
  <mc:AlternateContent xmlns:mc="http://schemas.openxmlformats.org/markup-compatibility/2006">
    <mc:Choice xmlns:p14="http://schemas.microsoft.com/office/powerpoint/2010/main" Requires="p14">
      <p:transition spd="slow" p14:dur="2000" advTm="29254"/>
    </mc:Choice>
    <mc:Fallback>
      <p:transition spd="slow" advTm="29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39" y="33832"/>
            <a:ext cx="7812360" cy="657041"/>
          </a:xfrm>
        </p:spPr>
        <p:txBody>
          <a:bodyPr>
            <a:noAutofit/>
          </a:bodyPr>
          <a:lstStyle/>
          <a:p>
            <a:pPr marL="342900" lvl="1" algn="r" defTabSz="342900" rtl="0">
              <a:spcBef>
                <a:spcPct val="20000"/>
              </a:spcBef>
            </a:pPr>
            <a:r>
              <a:rPr lang="en-US" sz="2400" b="1" dirty="0">
                <a:solidFill>
                  <a:schemeClr val="accent6"/>
                </a:solidFill>
              </a:rPr>
              <a:t>Internal energy and energy transfers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22120" y="802524"/>
            <a:ext cx="8911218" cy="5209118"/>
          </a:xfrm>
          <a:prstGeom prst="rect">
            <a:avLst/>
          </a:prstGeom>
          <a:noFill/>
        </p:spPr>
        <p:txBody>
          <a:bodyPr wrap="square" rtlCol="0">
            <a:spAutoFit/>
          </a:bodyPr>
          <a:lstStyle/>
          <a:p>
            <a:pPr marL="457200" indent="-457200">
              <a:lnSpc>
                <a:spcPct val="150000"/>
              </a:lnSpc>
              <a:buAutoNum type="arabicPeriod"/>
            </a:pPr>
            <a:r>
              <a:rPr lang="en-GB" sz="2300" dirty="0"/>
              <a:t>Define internal energy.</a:t>
            </a:r>
          </a:p>
          <a:p>
            <a:r>
              <a:rPr lang="en-GB" sz="2300" dirty="0"/>
              <a:t>      </a:t>
            </a:r>
            <a:r>
              <a:rPr lang="en-GB" sz="2300" b="1" dirty="0">
                <a:solidFill>
                  <a:srgbClr val="00B050"/>
                </a:solidFill>
              </a:rPr>
              <a:t> </a:t>
            </a:r>
          </a:p>
          <a:p>
            <a:endParaRPr lang="en-GB" sz="2300" b="1" dirty="0">
              <a:solidFill>
                <a:srgbClr val="00B050"/>
              </a:solidFill>
            </a:endParaRPr>
          </a:p>
          <a:p>
            <a:pPr>
              <a:lnSpc>
                <a:spcPct val="150000"/>
              </a:lnSpc>
            </a:pPr>
            <a:r>
              <a:rPr lang="en-US" sz="2400" dirty="0"/>
              <a:t> 2. Which of the following will change the internal energy of a stone?</a:t>
            </a:r>
          </a:p>
          <a:p>
            <a:r>
              <a:rPr lang="en-US" sz="2400" dirty="0"/>
              <a:t>	A. Lifting it to the top of a building.  </a:t>
            </a:r>
          </a:p>
          <a:p>
            <a:r>
              <a:rPr lang="en-US" sz="2400" dirty="0"/>
              <a:t>	B. Heating it. </a:t>
            </a:r>
          </a:p>
          <a:p>
            <a:r>
              <a:rPr lang="en-US" sz="2400" dirty="0"/>
              <a:t>	C. Firing it from a catapult.</a:t>
            </a:r>
          </a:p>
          <a:p>
            <a:r>
              <a:rPr lang="en-US" sz="2400" dirty="0"/>
              <a:t>	</a:t>
            </a:r>
          </a:p>
          <a:p>
            <a:r>
              <a:rPr lang="en-US" sz="2400" dirty="0"/>
              <a:t>3.  Water and the chemical isooctane both boil at 100 </a:t>
            </a:r>
            <a:r>
              <a:rPr lang="en-US" sz="2400" b="1" baseline="30000" dirty="0" err="1"/>
              <a:t>o</a:t>
            </a:r>
            <a:r>
              <a:rPr lang="en-US" sz="2400" dirty="0" err="1"/>
              <a:t>C.</a:t>
            </a:r>
            <a:r>
              <a:rPr lang="en-US" sz="2400" dirty="0"/>
              <a:t> When the</a:t>
            </a:r>
          </a:p>
          <a:p>
            <a:r>
              <a:rPr lang="en-US" sz="2400" dirty="0"/>
              <a:t>     same mass of each substance is placed on a heater, the</a:t>
            </a:r>
          </a:p>
          <a:p>
            <a:r>
              <a:rPr lang="en-US" sz="2400" dirty="0"/>
              <a:t>     isooctane boils first. Explain why this happens.</a:t>
            </a:r>
          </a:p>
          <a:p>
            <a:r>
              <a:rPr lang="en-GB" sz="2400" dirty="0"/>
              <a:t>	</a:t>
            </a:r>
          </a:p>
          <a:p>
            <a:endParaRPr lang="en-GB" sz="2400" b="1" dirty="0">
              <a:solidFill>
                <a:srgbClr val="00B050"/>
              </a:solidFill>
            </a:endParaRPr>
          </a:p>
        </p:txBody>
      </p:sp>
      <p:pic>
        <p:nvPicPr>
          <p:cNvPr id="5" name="Audio 4">
            <a:hlinkClick r:id="" action="ppaction://media"/>
            <a:extLst>
              <a:ext uri="{FF2B5EF4-FFF2-40B4-BE49-F238E27FC236}">
                <a16:creationId xmlns:a16="http://schemas.microsoft.com/office/drawing/2014/main" id="{E20215AA-5EC9-4E23-BA97-9CBC7D8BFC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5284517"/>
      </p:ext>
    </p:extLst>
  </p:cSld>
  <p:clrMapOvr>
    <a:masterClrMapping/>
  </p:clrMapOvr>
  <mc:AlternateContent xmlns:mc="http://schemas.openxmlformats.org/markup-compatibility/2006">
    <mc:Choice xmlns:p14="http://schemas.microsoft.com/office/powerpoint/2010/main" Requires="p14">
      <p:transition spd="slow" p14:dur="2000" advTm="300000"/>
    </mc:Choice>
    <mc:Fallback>
      <p:transition spd="slow" advTm="3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39" y="33832"/>
            <a:ext cx="7812360" cy="657041"/>
          </a:xfrm>
        </p:spPr>
        <p:txBody>
          <a:bodyPr>
            <a:noAutofit/>
          </a:bodyPr>
          <a:lstStyle/>
          <a:p>
            <a:pPr marL="342900" lvl="1" algn="r" defTabSz="342900" rtl="0">
              <a:spcBef>
                <a:spcPct val="20000"/>
              </a:spcBef>
            </a:pPr>
            <a:r>
              <a:rPr lang="en-US" sz="2400" b="1" dirty="0">
                <a:solidFill>
                  <a:schemeClr val="accent6"/>
                </a:solidFill>
              </a:rPr>
              <a:t>Internal energy and energy transfers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690480"/>
            <a:ext cx="8994912" cy="5401479"/>
          </a:xfrm>
          <a:prstGeom prst="rect">
            <a:avLst/>
          </a:prstGeom>
          <a:noFill/>
        </p:spPr>
        <p:txBody>
          <a:bodyPr wrap="square" rtlCol="0">
            <a:spAutoFit/>
          </a:bodyPr>
          <a:lstStyle/>
          <a:p>
            <a:r>
              <a:rPr lang="en-GB" sz="2300" dirty="0"/>
              <a:t>4. A hot stone is placed into a glass of water containing 200 g</a:t>
            </a:r>
          </a:p>
          <a:p>
            <a:r>
              <a:rPr lang="en-GB" sz="2300" dirty="0"/>
              <a:t>     of cold water. The stone transfers 25 200 J of energy to</a:t>
            </a:r>
          </a:p>
          <a:p>
            <a:r>
              <a:rPr lang="en-GB" sz="2300" dirty="0"/>
              <a:t>     the water. How much will the temperature of the water rise?</a:t>
            </a:r>
          </a:p>
          <a:p>
            <a:r>
              <a:rPr lang="en-GB" sz="2300" dirty="0"/>
              <a:t>      </a:t>
            </a:r>
            <a:r>
              <a:rPr lang="en-GB" sz="2000" b="1" dirty="0"/>
              <a:t>Specific heat capacity of water = 4200 J/kg </a:t>
            </a:r>
            <a:r>
              <a:rPr lang="en-GB" sz="2000" b="1" baseline="30000" dirty="0"/>
              <a:t>o</a:t>
            </a:r>
            <a:r>
              <a:rPr lang="en-GB" sz="2000" b="1" dirty="0"/>
              <a:t>C            </a:t>
            </a:r>
            <a:r>
              <a:rPr lang="el-GR" sz="2000" b="1" dirty="0"/>
              <a:t>Δ</a:t>
            </a:r>
            <a:r>
              <a:rPr lang="en-GB" sz="2000" b="1" dirty="0"/>
              <a:t>E = m </a:t>
            </a:r>
            <a:r>
              <a:rPr lang="en-GB" sz="2000" b="1" i="1" dirty="0"/>
              <a:t>c </a:t>
            </a:r>
            <a:r>
              <a:rPr lang="el-GR" sz="2000" b="1" dirty="0"/>
              <a:t>Δθ</a:t>
            </a:r>
            <a:endParaRPr lang="en-GB" sz="2000" b="1" dirty="0"/>
          </a:p>
          <a:p>
            <a:r>
              <a:rPr lang="en-GB" sz="2300" dirty="0"/>
              <a:t>	</a:t>
            </a:r>
            <a:endParaRPr lang="en-GB" sz="2300" b="1" dirty="0">
              <a:solidFill>
                <a:srgbClr val="00B050"/>
              </a:solidFill>
            </a:endParaRPr>
          </a:p>
          <a:p>
            <a:endParaRPr lang="en-GB" sz="2300" b="1" dirty="0">
              <a:solidFill>
                <a:srgbClr val="00B050"/>
              </a:solidFill>
            </a:endParaRPr>
          </a:p>
          <a:p>
            <a:r>
              <a:rPr lang="en-GB" sz="2300" dirty="0"/>
              <a:t>5. What is specific latent heat?</a:t>
            </a:r>
          </a:p>
          <a:p>
            <a:r>
              <a:rPr lang="en-GB" sz="2300" dirty="0"/>
              <a:t>	</a:t>
            </a:r>
            <a:endParaRPr lang="en-GB" sz="2300" b="1" dirty="0">
              <a:solidFill>
                <a:srgbClr val="00B050"/>
              </a:solidFill>
            </a:endParaRPr>
          </a:p>
          <a:p>
            <a:endParaRPr lang="en-GB" sz="2300" dirty="0"/>
          </a:p>
          <a:p>
            <a:r>
              <a:rPr lang="en-GB" sz="2300" dirty="0"/>
              <a:t>6. Explain the difference between latent heat of fusion and latent heat of</a:t>
            </a:r>
          </a:p>
          <a:p>
            <a:r>
              <a:rPr lang="en-GB" sz="2300" dirty="0"/>
              <a:t>    vaporisation.</a:t>
            </a:r>
          </a:p>
          <a:p>
            <a:r>
              <a:rPr lang="en-GB" sz="2300" dirty="0"/>
              <a:t>	</a:t>
            </a:r>
          </a:p>
          <a:p>
            <a:endParaRPr lang="en-GB" sz="2300" b="1" dirty="0">
              <a:solidFill>
                <a:srgbClr val="00B050"/>
              </a:solidFill>
            </a:endParaRPr>
          </a:p>
          <a:p>
            <a:endParaRPr lang="en-GB" sz="2300" b="1" dirty="0">
              <a:solidFill>
                <a:srgbClr val="00B050"/>
              </a:solidFill>
            </a:endParaRPr>
          </a:p>
          <a:p>
            <a:endParaRPr lang="en-GB" sz="2300" b="1" dirty="0">
              <a:solidFill>
                <a:srgbClr val="00B050"/>
              </a:solidFill>
            </a:endParaRPr>
          </a:p>
        </p:txBody>
      </p:sp>
      <p:pic>
        <p:nvPicPr>
          <p:cNvPr id="5" name="Picture 4">
            <a:extLst>
              <a:ext uri="{FF2B5EF4-FFF2-40B4-BE49-F238E27FC236}">
                <a16:creationId xmlns:a16="http://schemas.microsoft.com/office/drawing/2014/main" id="{6A6A2C41-63A1-4F3A-8FD8-581B1A30DBAC}"/>
              </a:ext>
            </a:extLst>
          </p:cNvPr>
          <p:cNvPicPr>
            <a:picLocks noChangeAspect="1"/>
          </p:cNvPicPr>
          <p:nvPr/>
        </p:nvPicPr>
        <p:blipFill rotWithShape="1">
          <a:blip r:embed="rId4">
            <a:extLst>
              <a:ext uri="{28A0092B-C50C-407E-A947-70E740481C1C}">
                <a14:useLocalDpi xmlns:a14="http://schemas.microsoft.com/office/drawing/2010/main" val="0"/>
              </a:ext>
            </a:extLst>
          </a:blip>
          <a:srcRect t="14867" b="5405"/>
          <a:stretch/>
        </p:blipFill>
        <p:spPr>
          <a:xfrm>
            <a:off x="7786124" y="876939"/>
            <a:ext cx="1080120" cy="1235171"/>
          </a:xfrm>
          <a:prstGeom prst="rect">
            <a:avLst/>
          </a:prstGeom>
        </p:spPr>
      </p:pic>
      <p:pic>
        <p:nvPicPr>
          <p:cNvPr id="8" name="Picture 7">
            <a:extLst>
              <a:ext uri="{FF2B5EF4-FFF2-40B4-BE49-F238E27FC236}">
                <a16:creationId xmlns:a16="http://schemas.microsoft.com/office/drawing/2014/main" id="{BE0AAA1F-090A-4931-94EB-08FDADC708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5565" y="1494525"/>
            <a:ext cx="321239" cy="298762"/>
          </a:xfrm>
          <a:prstGeom prst="rect">
            <a:avLst/>
          </a:prstGeom>
        </p:spPr>
      </p:pic>
      <p:pic>
        <p:nvPicPr>
          <p:cNvPr id="7" name="Audio 6">
            <a:hlinkClick r:id="" action="ppaction://media"/>
            <a:extLst>
              <a:ext uri="{FF2B5EF4-FFF2-40B4-BE49-F238E27FC236}">
                <a16:creationId xmlns:a16="http://schemas.microsoft.com/office/drawing/2014/main" id="{1B18ABE7-04D2-429E-BF48-73F5238256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20217249"/>
      </p:ext>
    </p:extLst>
  </p:cSld>
  <p:clrMapOvr>
    <a:masterClrMapping/>
  </p:clrMapOvr>
  <mc:AlternateContent xmlns:mc="http://schemas.openxmlformats.org/markup-compatibility/2006">
    <mc:Choice xmlns:p14="http://schemas.microsoft.com/office/powerpoint/2010/main" Requires="p14">
      <p:transition spd="slow" p14:dur="2000" advTm="300000"/>
    </mc:Choice>
    <mc:Fallback>
      <p:transition spd="slow" advTm="3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39" y="33832"/>
            <a:ext cx="7812360" cy="657041"/>
          </a:xfrm>
        </p:spPr>
        <p:txBody>
          <a:bodyPr>
            <a:noAutofit/>
          </a:bodyPr>
          <a:lstStyle/>
          <a:p>
            <a:pPr marL="342900" lvl="1" algn="r" defTabSz="342900" rtl="0">
              <a:spcBef>
                <a:spcPct val="20000"/>
              </a:spcBef>
            </a:pPr>
            <a:r>
              <a:rPr lang="en-US" sz="2400" b="1" dirty="0">
                <a:solidFill>
                  <a:schemeClr val="accent6"/>
                </a:solidFill>
              </a:rPr>
              <a:t>Internal energy and energy transfers – </a:t>
            </a:r>
            <a:r>
              <a:rPr kumimoji="0" lang="en-US" sz="2400" b="1" i="0" u="none" strike="noStrike" kern="1200" cap="none" spc="0" normalizeH="0" baseline="0" noProof="0" dirty="0" err="1">
                <a:ln>
                  <a:noFill/>
                </a:ln>
                <a:solidFill>
                  <a:schemeClr val="tx1"/>
                </a:solidFill>
                <a:effectLst/>
                <a:uLnTx/>
                <a:uFillTx/>
                <a:latin typeface="Calibri"/>
                <a:ea typeface=""/>
                <a:cs typeface="News Gothic MT"/>
              </a:rPr>
              <a:t>AnswerIT</a:t>
            </a:r>
            <a:endParaRPr kumimoji="0" lang="en-US" sz="2400" b="1" i="0" u="none" strike="noStrike" kern="1200" cap="none" spc="0" normalizeH="0" baseline="0" noProof="0" dirty="0">
              <a:ln>
                <a:noFill/>
              </a:ln>
              <a:solidFill>
                <a:schemeClr val="tx1"/>
              </a:solidFill>
              <a:effectLst/>
              <a:uLnTx/>
              <a:uFillTx/>
              <a:latin typeface="Calibri"/>
              <a:ea typeface=""/>
              <a:cs typeface="News Gothic MT"/>
            </a:endParaRP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1234" y="690480"/>
            <a:ext cx="9155233" cy="5755422"/>
          </a:xfrm>
          <a:prstGeom prst="rect">
            <a:avLst/>
          </a:prstGeom>
          <a:noFill/>
        </p:spPr>
        <p:txBody>
          <a:bodyPr wrap="square" rtlCol="0">
            <a:spAutoFit/>
          </a:bodyPr>
          <a:lstStyle/>
          <a:p>
            <a:r>
              <a:rPr lang="en-GB" sz="2300" dirty="0"/>
              <a:t>7. A boiler is being used to heat water. The graph shows the temperature of</a:t>
            </a:r>
          </a:p>
          <a:p>
            <a:r>
              <a:rPr lang="en-GB" sz="2300" dirty="0"/>
              <a:t>    the water every 5 minutes.</a:t>
            </a:r>
          </a:p>
          <a:p>
            <a:r>
              <a:rPr lang="en-GB" sz="2300" dirty="0"/>
              <a:t>				a. What state is the water in between points </a:t>
            </a:r>
          </a:p>
          <a:p>
            <a:r>
              <a:rPr lang="en-GB" sz="2300" dirty="0"/>
              <a:t>                                                           Q and R?</a:t>
            </a:r>
          </a:p>
          <a:p>
            <a:r>
              <a:rPr lang="en-GB" sz="2300" dirty="0"/>
              <a:t>				      	</a:t>
            </a:r>
          </a:p>
          <a:p>
            <a:r>
              <a:rPr lang="en-GB" sz="2300" dirty="0"/>
              <a:t>				b. At which point does the water begin </a:t>
            </a:r>
          </a:p>
          <a:p>
            <a:r>
              <a:rPr lang="en-GB" sz="2300" dirty="0"/>
              <a:t>                                                            to boil?</a:t>
            </a:r>
          </a:p>
          <a:p>
            <a:r>
              <a:rPr lang="en-GB" sz="2300" dirty="0"/>
              <a:t>				      </a:t>
            </a:r>
            <a:r>
              <a:rPr lang="en-GB" sz="2300" b="1" dirty="0">
                <a:solidFill>
                  <a:srgbClr val="00B050"/>
                </a:solidFill>
              </a:rPr>
              <a:t> </a:t>
            </a:r>
            <a:endParaRPr lang="en-GB" sz="2300" dirty="0"/>
          </a:p>
          <a:p>
            <a:r>
              <a:rPr lang="en-GB" sz="2300" dirty="0"/>
              <a:t>				c. What state is the water in at 110 </a:t>
            </a:r>
            <a:r>
              <a:rPr lang="en-GB" sz="2300" b="1" baseline="30000" dirty="0"/>
              <a:t>o</a:t>
            </a:r>
            <a:r>
              <a:rPr lang="en-GB" sz="2300" dirty="0"/>
              <a:t>C?</a:t>
            </a:r>
          </a:p>
          <a:p>
            <a:r>
              <a:rPr lang="en-GB" sz="2300" dirty="0"/>
              <a:t>				      </a:t>
            </a:r>
            <a:r>
              <a:rPr lang="en-GB" sz="2300" b="1" dirty="0">
                <a:solidFill>
                  <a:srgbClr val="00B050"/>
                </a:solidFill>
              </a:rPr>
              <a:t> </a:t>
            </a:r>
            <a:endParaRPr lang="en-GB" sz="2300" dirty="0"/>
          </a:p>
          <a:p>
            <a:pPr marL="457200" indent="-457200">
              <a:buAutoNum type="arabicPeriod" startAt="8"/>
            </a:pPr>
            <a:r>
              <a:rPr lang="en-GB" sz="2300" dirty="0"/>
              <a:t>Candle wax has a latent heat of fusion of 200 000 J/kg. If the candle is at its melting temperature, how much heat energy is needed to melt a</a:t>
            </a:r>
          </a:p>
          <a:p>
            <a:r>
              <a:rPr lang="en-GB" sz="2300" dirty="0"/>
              <a:t>       250 g candle?  		</a:t>
            </a:r>
          </a:p>
          <a:p>
            <a:pPr algn="ctr"/>
            <a:r>
              <a:rPr lang="en-GB" sz="2300" b="1" dirty="0"/>
              <a:t>E = m </a:t>
            </a:r>
            <a:r>
              <a:rPr lang="en-GB" sz="2300" b="1" dirty="0" err="1"/>
              <a:t>L</a:t>
            </a:r>
            <a:r>
              <a:rPr lang="en-GB" sz="2400" b="1" baseline="-25000" dirty="0" err="1"/>
              <a:t>f</a:t>
            </a:r>
            <a:endParaRPr lang="en-GB" sz="2400" b="1" baseline="-25000" dirty="0"/>
          </a:p>
          <a:p>
            <a:r>
              <a:rPr lang="en-GB" sz="2300" dirty="0"/>
              <a:t>	</a:t>
            </a:r>
          </a:p>
          <a:p>
            <a:r>
              <a:rPr lang="en-GB" sz="2300" dirty="0"/>
              <a:t>	</a:t>
            </a:r>
            <a:endParaRPr lang="en-GB" sz="2300" b="1" dirty="0">
              <a:solidFill>
                <a:srgbClr val="00B050"/>
              </a:solidFill>
            </a:endParaRPr>
          </a:p>
        </p:txBody>
      </p:sp>
      <p:pic>
        <p:nvPicPr>
          <p:cNvPr id="7" name="Picture 6">
            <a:extLst>
              <a:ext uri="{FF2B5EF4-FFF2-40B4-BE49-F238E27FC236}">
                <a16:creationId xmlns:a16="http://schemas.microsoft.com/office/drawing/2014/main" id="{861FE921-F17D-4A95-9CF7-990F50ADE5F2}"/>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500"/>
                    </a14:imgEffect>
                  </a14:imgLayer>
                </a14:imgProps>
              </a:ext>
              <a:ext uri="{28A0092B-C50C-407E-A947-70E740481C1C}">
                <a14:useLocalDpi xmlns:a14="http://schemas.microsoft.com/office/drawing/2010/main" val="0"/>
              </a:ext>
            </a:extLst>
          </a:blip>
          <a:stretch>
            <a:fillRect/>
          </a:stretch>
        </p:blipFill>
        <p:spPr>
          <a:xfrm>
            <a:off x="-79704" y="1484785"/>
            <a:ext cx="3787608" cy="2808312"/>
          </a:xfrm>
          <a:prstGeom prst="rect">
            <a:avLst/>
          </a:prstGeom>
        </p:spPr>
      </p:pic>
      <p:pic>
        <p:nvPicPr>
          <p:cNvPr id="5" name="Audio 4">
            <a:hlinkClick r:id="" action="ppaction://media"/>
            <a:extLst>
              <a:ext uri="{FF2B5EF4-FFF2-40B4-BE49-F238E27FC236}">
                <a16:creationId xmlns:a16="http://schemas.microsoft.com/office/drawing/2014/main" id="{7C54CCD5-6EA7-4083-8B24-182C3B9772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74844873"/>
      </p:ext>
    </p:extLst>
  </p:cSld>
  <p:clrMapOvr>
    <a:masterClrMapping/>
  </p:clrMapOvr>
  <mc:AlternateContent xmlns:mc="http://schemas.openxmlformats.org/markup-compatibility/2006">
    <mc:Choice xmlns:p14="http://schemas.microsoft.com/office/powerpoint/2010/main" Requires="p14">
      <p:transition spd="slow" p14:dur="2000" advTm="300000"/>
    </mc:Choice>
    <mc:Fallback>
      <p:transition spd="slow" advTm="3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6278642"/>
          </a:xfrm>
          <a:prstGeom prst="rect">
            <a:avLst/>
          </a:prstGeom>
          <a:noFill/>
        </p:spPr>
        <p:txBody>
          <a:bodyPr wrap="square" rtlCol="0">
            <a:spAutoFit/>
          </a:bodyPr>
          <a:lstStyle/>
          <a:p>
            <a:r>
              <a:rPr lang="en-GB" sz="7200" b="1" dirty="0">
                <a:latin typeface="+mj-lt"/>
                <a:ea typeface="Beirut" charset="-78"/>
                <a:cs typeface="Beirut" charset="-78"/>
              </a:rPr>
              <a:t>AnswerIT!</a:t>
            </a:r>
          </a:p>
          <a:p>
            <a:endParaRPr lang="en-GB" dirty="0"/>
          </a:p>
          <a:p>
            <a:endParaRPr lang="en-GB" dirty="0"/>
          </a:p>
          <a:p>
            <a:r>
              <a:rPr lang="en-GB" sz="3600" b="1" dirty="0">
                <a:solidFill>
                  <a:schemeClr val="tx1">
                    <a:lumMod val="50000"/>
                    <a:lumOff val="50000"/>
                  </a:schemeClr>
                </a:solidFill>
              </a:rPr>
              <a:t>Internal energy and energy transfers</a:t>
            </a:r>
          </a:p>
          <a:p>
            <a:pPr marL="457200" indent="-457200">
              <a:lnSpc>
                <a:spcPct val="150000"/>
              </a:lnSpc>
              <a:buFont typeface="Arial" charset="0"/>
              <a:buChar char="•"/>
            </a:pPr>
            <a:r>
              <a:rPr lang="en-GB" sz="2400" b="1" dirty="0">
                <a:solidFill>
                  <a:schemeClr val="tx1">
                    <a:lumMod val="50000"/>
                    <a:lumOff val="50000"/>
                  </a:schemeClr>
                </a:solidFill>
              </a:rPr>
              <a:t>Internal energy</a:t>
            </a:r>
          </a:p>
          <a:p>
            <a:pPr marL="457200" indent="-457200">
              <a:buFont typeface="Arial" charset="0"/>
              <a:buChar char="•"/>
            </a:pPr>
            <a:r>
              <a:rPr lang="en-GB" sz="2400" b="1" dirty="0">
                <a:solidFill>
                  <a:schemeClr val="tx1">
                    <a:lumMod val="50000"/>
                    <a:lumOff val="50000"/>
                  </a:schemeClr>
                </a:solidFill>
              </a:rPr>
              <a:t>Temperature change in a system and specific heat capacity</a:t>
            </a:r>
          </a:p>
          <a:p>
            <a:pPr marL="457200" indent="-457200">
              <a:buFont typeface="Arial" charset="0"/>
              <a:buChar char="•"/>
            </a:pPr>
            <a:r>
              <a:rPr lang="en-GB" sz="2400" b="1" dirty="0">
                <a:solidFill>
                  <a:schemeClr val="tx1">
                    <a:lumMod val="50000"/>
                    <a:lumOff val="50000"/>
                  </a:schemeClr>
                </a:solidFill>
              </a:rPr>
              <a:t>Changes of heat and specific latent heat</a:t>
            </a:r>
          </a:p>
          <a:p>
            <a:pPr marL="457200" indent="-457200">
              <a:lnSpc>
                <a:spcPct val="150000"/>
              </a:lnSpc>
              <a:buFont typeface="Arial" charset="0"/>
              <a:buChar char="•"/>
            </a:pPr>
            <a:endParaRPr lang="en-GB" sz="2400" b="1" dirty="0">
              <a:solidFill>
                <a:schemeClr val="tx1">
                  <a:lumMod val="50000"/>
                  <a:lumOff val="50000"/>
                </a:schemeClr>
              </a:solidFill>
            </a:endParaRPr>
          </a:p>
          <a:p>
            <a:pPr marL="457200" indent="-457200">
              <a:lnSpc>
                <a:spcPct val="150000"/>
              </a:lnSpc>
              <a:buFont typeface="Arial" charset="0"/>
              <a:buChar char="•"/>
            </a:pPr>
            <a:endParaRPr lang="en-GB" sz="2400" b="1" dirty="0">
              <a:solidFill>
                <a:schemeClr val="tx1">
                  <a:lumMod val="50000"/>
                  <a:lumOff val="50000"/>
                </a:schemeClr>
              </a:solidFill>
            </a:endParaRPr>
          </a:p>
          <a:p>
            <a:endParaRPr lang="en-GB"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016" y="548680"/>
            <a:ext cx="4427984" cy="5257800"/>
          </a:xfrm>
          <a:prstGeom prst="rect">
            <a:avLst/>
          </a:prstGeom>
        </p:spPr>
      </p:pic>
      <p:pic>
        <p:nvPicPr>
          <p:cNvPr id="3" name="Audio 2">
            <a:hlinkClick r:id="" action="ppaction://media"/>
            <a:extLst>
              <a:ext uri="{FF2B5EF4-FFF2-40B4-BE49-F238E27FC236}">
                <a16:creationId xmlns:a16="http://schemas.microsoft.com/office/drawing/2014/main" id="{9C09DBE2-DB8E-4481-A18A-8846EAFC38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87479044"/>
      </p:ext>
    </p:extLst>
  </p:cSld>
  <p:clrMapOvr>
    <a:masterClrMapping/>
  </p:clrMapOvr>
  <mc:AlternateContent xmlns:mc="http://schemas.openxmlformats.org/markup-compatibility/2006">
    <mc:Choice xmlns:p14="http://schemas.microsoft.com/office/powerpoint/2010/main" Requires="p14">
      <p:transition spd="slow" p14:dur="2000" advTm="16262"/>
    </mc:Choice>
    <mc:Fallback>
      <p:transition spd="slow" advTm="16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39" y="33832"/>
            <a:ext cx="7812360" cy="657041"/>
          </a:xfrm>
        </p:spPr>
        <p:txBody>
          <a:bodyPr>
            <a:noAutofit/>
          </a:bodyPr>
          <a:lstStyle/>
          <a:p>
            <a:pPr marL="342900" lvl="1" algn="r" defTabSz="342900" rtl="0">
              <a:spcBef>
                <a:spcPct val="20000"/>
              </a:spcBef>
            </a:pPr>
            <a:r>
              <a:rPr lang="en-US" sz="2400" b="1" dirty="0">
                <a:solidFill>
                  <a:schemeClr val="accent6"/>
                </a:solidFill>
              </a:rPr>
              <a:t>Internal energy and energy transfers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22120" y="802524"/>
            <a:ext cx="8911218" cy="5578450"/>
          </a:xfrm>
          <a:prstGeom prst="rect">
            <a:avLst/>
          </a:prstGeom>
          <a:noFill/>
        </p:spPr>
        <p:txBody>
          <a:bodyPr wrap="square" rtlCol="0">
            <a:spAutoFit/>
          </a:bodyPr>
          <a:lstStyle/>
          <a:p>
            <a:pPr marL="457200" indent="-457200">
              <a:lnSpc>
                <a:spcPct val="150000"/>
              </a:lnSpc>
              <a:buAutoNum type="arabicPeriod"/>
            </a:pPr>
            <a:r>
              <a:rPr lang="en-GB" sz="2300" dirty="0"/>
              <a:t>Define internal energy?</a:t>
            </a:r>
          </a:p>
          <a:p>
            <a:r>
              <a:rPr lang="en-GB" sz="2300" dirty="0"/>
              <a:t>      </a:t>
            </a:r>
            <a:r>
              <a:rPr lang="en-GB" sz="2300" b="1" dirty="0">
                <a:solidFill>
                  <a:srgbClr val="00B050"/>
                </a:solidFill>
              </a:rPr>
              <a:t>The total kinetic and potential energy of all the particles within a  </a:t>
            </a:r>
          </a:p>
          <a:p>
            <a:r>
              <a:rPr lang="en-GB" sz="2300" b="1" dirty="0">
                <a:solidFill>
                  <a:srgbClr val="00B050"/>
                </a:solidFill>
              </a:rPr>
              <a:t>       system</a:t>
            </a:r>
          </a:p>
          <a:p>
            <a:pPr>
              <a:lnSpc>
                <a:spcPct val="150000"/>
              </a:lnSpc>
            </a:pPr>
            <a:r>
              <a:rPr lang="en-US" sz="2400" dirty="0"/>
              <a:t> 2. Which of the following will change the internal energy of a stone?</a:t>
            </a:r>
          </a:p>
          <a:p>
            <a:r>
              <a:rPr lang="en-US" sz="2400" dirty="0"/>
              <a:t>	A. Lifting it to the top of a building  </a:t>
            </a:r>
          </a:p>
          <a:p>
            <a:r>
              <a:rPr lang="en-US" sz="2400" dirty="0"/>
              <a:t>	B. Heating it </a:t>
            </a:r>
          </a:p>
          <a:p>
            <a:r>
              <a:rPr lang="en-US" sz="2400" dirty="0"/>
              <a:t>	C. Firing it from a catapult</a:t>
            </a:r>
          </a:p>
          <a:p>
            <a:r>
              <a:rPr lang="en-US" sz="2400" dirty="0"/>
              <a:t>	</a:t>
            </a:r>
            <a:r>
              <a:rPr lang="en-US" sz="2400" b="1" dirty="0">
                <a:solidFill>
                  <a:srgbClr val="00B050"/>
                </a:solidFill>
              </a:rPr>
              <a:t>Heating it.</a:t>
            </a:r>
          </a:p>
          <a:p>
            <a:r>
              <a:rPr lang="en-US" sz="2400" dirty="0"/>
              <a:t>3.  Water and the chemical isooctane both boil at 100 </a:t>
            </a:r>
            <a:r>
              <a:rPr lang="en-US" sz="2400" b="1" baseline="30000" dirty="0" err="1"/>
              <a:t>o</a:t>
            </a:r>
            <a:r>
              <a:rPr lang="en-US" sz="2400" dirty="0" err="1"/>
              <a:t>C.</a:t>
            </a:r>
            <a:r>
              <a:rPr lang="en-US" sz="2400" dirty="0"/>
              <a:t> When the</a:t>
            </a:r>
          </a:p>
          <a:p>
            <a:r>
              <a:rPr lang="en-US" sz="2400" dirty="0"/>
              <a:t>     same amount of each substance is placed on a heater, the</a:t>
            </a:r>
          </a:p>
          <a:p>
            <a:r>
              <a:rPr lang="en-US" sz="2400" dirty="0"/>
              <a:t>     isooctane boils first. Explain why this happens.</a:t>
            </a:r>
          </a:p>
          <a:p>
            <a:r>
              <a:rPr lang="en-GB" sz="2400" dirty="0"/>
              <a:t>	</a:t>
            </a:r>
            <a:r>
              <a:rPr lang="en-GB" sz="2400" b="1" dirty="0">
                <a:solidFill>
                  <a:srgbClr val="00B050"/>
                </a:solidFill>
              </a:rPr>
              <a:t>Isooctane has a lower specific heat capacity than water so 	less heat energy is needed to raise its temperature to its </a:t>
            </a:r>
          </a:p>
          <a:p>
            <a:r>
              <a:rPr lang="en-GB" sz="2400" b="1" dirty="0">
                <a:solidFill>
                  <a:srgbClr val="00B050"/>
                </a:solidFill>
              </a:rPr>
              <a:t>	boiling point.</a:t>
            </a:r>
          </a:p>
        </p:txBody>
      </p:sp>
      <p:pic>
        <p:nvPicPr>
          <p:cNvPr id="5" name="Audio 4">
            <a:hlinkClick r:id="" action="ppaction://media"/>
            <a:extLst>
              <a:ext uri="{FF2B5EF4-FFF2-40B4-BE49-F238E27FC236}">
                <a16:creationId xmlns:a16="http://schemas.microsoft.com/office/drawing/2014/main" id="{EE9474DD-DB5F-436A-A466-5A26CDB322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55459389"/>
      </p:ext>
    </p:extLst>
  </p:cSld>
  <p:clrMapOvr>
    <a:masterClrMapping/>
  </p:clrMapOvr>
  <mc:AlternateContent xmlns:mc="http://schemas.openxmlformats.org/markup-compatibility/2006">
    <mc:Choice xmlns:p14="http://schemas.microsoft.com/office/powerpoint/2010/main" Requires="p14">
      <p:transition spd="slow" p14:dur="2000" advTm="53973"/>
    </mc:Choice>
    <mc:Fallback>
      <p:transition spd="slow" advTm="53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39" y="33832"/>
            <a:ext cx="7812360" cy="657041"/>
          </a:xfrm>
        </p:spPr>
        <p:txBody>
          <a:bodyPr>
            <a:noAutofit/>
          </a:bodyPr>
          <a:lstStyle/>
          <a:p>
            <a:pPr marL="342900" lvl="1" algn="r" defTabSz="342900" rtl="0">
              <a:spcBef>
                <a:spcPct val="20000"/>
              </a:spcBef>
            </a:pPr>
            <a:r>
              <a:rPr lang="en-US" sz="2400" b="1" dirty="0">
                <a:solidFill>
                  <a:schemeClr val="accent6"/>
                </a:solidFill>
              </a:rPr>
              <a:t>Internal energy and energy transfers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49087" y="690480"/>
            <a:ext cx="8994912" cy="5755422"/>
          </a:xfrm>
          <a:prstGeom prst="rect">
            <a:avLst/>
          </a:prstGeom>
          <a:noFill/>
        </p:spPr>
        <p:txBody>
          <a:bodyPr wrap="square" rtlCol="0">
            <a:spAutoFit/>
          </a:bodyPr>
          <a:lstStyle/>
          <a:p>
            <a:r>
              <a:rPr lang="en-GB" sz="2300" dirty="0"/>
              <a:t>4. A hot stone is placed into a glass of water containing 200 g</a:t>
            </a:r>
          </a:p>
          <a:p>
            <a:r>
              <a:rPr lang="en-GB" sz="2300" dirty="0"/>
              <a:t>     of cold water. If the stone transfers 25 200 J of energy to</a:t>
            </a:r>
          </a:p>
          <a:p>
            <a:r>
              <a:rPr lang="en-GB" sz="2300" dirty="0"/>
              <a:t>     the water, what will the temperature rise of the water be?</a:t>
            </a:r>
          </a:p>
          <a:p>
            <a:r>
              <a:rPr lang="en-GB" sz="2300" dirty="0"/>
              <a:t>      </a:t>
            </a:r>
            <a:r>
              <a:rPr lang="en-GB" sz="2000" b="1" dirty="0"/>
              <a:t>specific heat capacity of water = 4200 J/kg </a:t>
            </a:r>
            <a:r>
              <a:rPr lang="en-GB" sz="2000" b="1" baseline="30000" dirty="0"/>
              <a:t>o</a:t>
            </a:r>
            <a:r>
              <a:rPr lang="en-GB" sz="2000" b="1" dirty="0"/>
              <a:t>C            </a:t>
            </a:r>
            <a:r>
              <a:rPr lang="el-GR" sz="2000" b="1" dirty="0"/>
              <a:t>Δ</a:t>
            </a:r>
            <a:r>
              <a:rPr lang="en-GB" sz="2000" b="1" dirty="0"/>
              <a:t>E = m </a:t>
            </a:r>
            <a:r>
              <a:rPr lang="en-GB" sz="2000" b="1" i="1" dirty="0"/>
              <a:t>c </a:t>
            </a:r>
            <a:r>
              <a:rPr lang="el-GR" sz="2000" b="1" dirty="0"/>
              <a:t>Δθ</a:t>
            </a:r>
            <a:endParaRPr lang="en-GB" sz="2000" b="1" dirty="0"/>
          </a:p>
          <a:p>
            <a:r>
              <a:rPr lang="en-GB" sz="2300" dirty="0"/>
              <a:t>	</a:t>
            </a:r>
            <a:r>
              <a:rPr lang="el-GR" sz="2300" b="1" dirty="0">
                <a:solidFill>
                  <a:srgbClr val="00B050"/>
                </a:solidFill>
              </a:rPr>
              <a:t>Δθ</a:t>
            </a:r>
            <a:r>
              <a:rPr lang="en-GB" sz="2300" b="1" dirty="0">
                <a:solidFill>
                  <a:srgbClr val="00B050"/>
                </a:solidFill>
              </a:rPr>
              <a:t> =  </a:t>
            </a:r>
            <a:r>
              <a:rPr lang="el-GR" sz="2300" b="1" dirty="0">
                <a:solidFill>
                  <a:srgbClr val="00B050"/>
                </a:solidFill>
              </a:rPr>
              <a:t>Δ</a:t>
            </a:r>
            <a:r>
              <a:rPr lang="en-GB" sz="2300" b="1" dirty="0">
                <a:solidFill>
                  <a:srgbClr val="00B050"/>
                </a:solidFill>
              </a:rPr>
              <a:t>E         =    25 200	= 30 </a:t>
            </a:r>
            <a:r>
              <a:rPr lang="en-GB" sz="2300" b="1" baseline="30000" dirty="0">
                <a:solidFill>
                  <a:srgbClr val="00B050"/>
                </a:solidFill>
              </a:rPr>
              <a:t>o</a:t>
            </a:r>
            <a:r>
              <a:rPr lang="en-GB" sz="2300" b="1" dirty="0">
                <a:solidFill>
                  <a:srgbClr val="00B050"/>
                </a:solidFill>
              </a:rPr>
              <a:t>C</a:t>
            </a:r>
          </a:p>
          <a:p>
            <a:r>
              <a:rPr lang="en-GB" sz="2300" b="1" dirty="0">
                <a:solidFill>
                  <a:srgbClr val="00B050"/>
                </a:solidFill>
              </a:rPr>
              <a:t>	        m x </a:t>
            </a:r>
            <a:r>
              <a:rPr lang="en-GB" sz="2300" b="1" i="1" dirty="0">
                <a:solidFill>
                  <a:srgbClr val="00B050"/>
                </a:solidFill>
              </a:rPr>
              <a:t>c          </a:t>
            </a:r>
            <a:r>
              <a:rPr lang="en-GB" sz="2300" b="1" dirty="0">
                <a:solidFill>
                  <a:srgbClr val="00B050"/>
                </a:solidFill>
              </a:rPr>
              <a:t>0.2 x 4200 	</a:t>
            </a:r>
          </a:p>
          <a:p>
            <a:r>
              <a:rPr lang="en-GB" sz="2300" b="1" dirty="0">
                <a:solidFill>
                  <a:srgbClr val="00B050"/>
                </a:solidFill>
              </a:rPr>
              <a:t>	Temperature rise of the water = 30 </a:t>
            </a:r>
            <a:r>
              <a:rPr lang="en-GB" sz="2300" b="1" baseline="30000" dirty="0">
                <a:solidFill>
                  <a:srgbClr val="00B050"/>
                </a:solidFill>
              </a:rPr>
              <a:t>o</a:t>
            </a:r>
            <a:r>
              <a:rPr lang="en-GB" sz="2300" b="1" dirty="0">
                <a:solidFill>
                  <a:srgbClr val="00B050"/>
                </a:solidFill>
              </a:rPr>
              <a:t>C</a:t>
            </a:r>
          </a:p>
          <a:p>
            <a:r>
              <a:rPr lang="en-GB" sz="2300" dirty="0"/>
              <a:t>5. What is latent heat?</a:t>
            </a:r>
          </a:p>
          <a:p>
            <a:r>
              <a:rPr lang="en-GB" sz="2300" dirty="0"/>
              <a:t>	</a:t>
            </a:r>
            <a:r>
              <a:rPr lang="en-GB" sz="2300" b="1" dirty="0">
                <a:solidFill>
                  <a:srgbClr val="00B050"/>
                </a:solidFill>
              </a:rPr>
              <a:t>The energy needed to change the state of a substance without</a:t>
            </a:r>
          </a:p>
          <a:p>
            <a:r>
              <a:rPr lang="en-GB" sz="2300" b="1" dirty="0">
                <a:solidFill>
                  <a:srgbClr val="00B050"/>
                </a:solidFill>
              </a:rPr>
              <a:t>              changing the temperature.</a:t>
            </a:r>
          </a:p>
          <a:p>
            <a:endParaRPr lang="en-GB" sz="2300" dirty="0"/>
          </a:p>
          <a:p>
            <a:r>
              <a:rPr lang="en-GB" sz="2300" dirty="0"/>
              <a:t>6. Explain the difference between latent heat of fusion and latent heat of</a:t>
            </a:r>
          </a:p>
          <a:p>
            <a:r>
              <a:rPr lang="en-GB" sz="2300" dirty="0"/>
              <a:t>    vaporisation.</a:t>
            </a:r>
          </a:p>
          <a:p>
            <a:r>
              <a:rPr lang="en-GB" sz="2300" dirty="0"/>
              <a:t>	</a:t>
            </a:r>
            <a:r>
              <a:rPr lang="en-GB" sz="2300" b="1" dirty="0">
                <a:solidFill>
                  <a:srgbClr val="00B050"/>
                </a:solidFill>
              </a:rPr>
              <a:t>Latent heat of fusion is the energy needed to change between</a:t>
            </a:r>
          </a:p>
          <a:p>
            <a:r>
              <a:rPr lang="en-GB" sz="2300" b="1" dirty="0">
                <a:solidFill>
                  <a:srgbClr val="00B050"/>
                </a:solidFill>
              </a:rPr>
              <a:t>              solid and liquid. Latent heat of vaporisation is the energy needed 	to change state between liquid and gas.</a:t>
            </a:r>
          </a:p>
        </p:txBody>
      </p:sp>
      <p:pic>
        <p:nvPicPr>
          <p:cNvPr id="5" name="Picture 4">
            <a:extLst>
              <a:ext uri="{FF2B5EF4-FFF2-40B4-BE49-F238E27FC236}">
                <a16:creationId xmlns:a16="http://schemas.microsoft.com/office/drawing/2014/main" id="{6A6A2C41-63A1-4F3A-8FD8-581B1A30DBAC}"/>
              </a:ext>
            </a:extLst>
          </p:cNvPr>
          <p:cNvPicPr>
            <a:picLocks noChangeAspect="1"/>
          </p:cNvPicPr>
          <p:nvPr/>
        </p:nvPicPr>
        <p:blipFill rotWithShape="1">
          <a:blip r:embed="rId4">
            <a:extLst>
              <a:ext uri="{28A0092B-C50C-407E-A947-70E740481C1C}">
                <a14:useLocalDpi xmlns:a14="http://schemas.microsoft.com/office/drawing/2010/main" val="0"/>
              </a:ext>
            </a:extLst>
          </a:blip>
          <a:srcRect t="14867" b="5405"/>
          <a:stretch/>
        </p:blipFill>
        <p:spPr>
          <a:xfrm>
            <a:off x="7786124" y="876939"/>
            <a:ext cx="1080120" cy="1235171"/>
          </a:xfrm>
          <a:prstGeom prst="rect">
            <a:avLst/>
          </a:prstGeom>
        </p:spPr>
      </p:pic>
      <p:pic>
        <p:nvPicPr>
          <p:cNvPr id="8" name="Picture 7">
            <a:extLst>
              <a:ext uri="{FF2B5EF4-FFF2-40B4-BE49-F238E27FC236}">
                <a16:creationId xmlns:a16="http://schemas.microsoft.com/office/drawing/2014/main" id="{BE0AAA1F-090A-4931-94EB-08FDADC708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5565" y="1494525"/>
            <a:ext cx="321239" cy="298762"/>
          </a:xfrm>
          <a:prstGeom prst="rect">
            <a:avLst/>
          </a:prstGeom>
        </p:spPr>
      </p:pic>
      <p:cxnSp>
        <p:nvCxnSpPr>
          <p:cNvPr id="7" name="Straight Connector 6">
            <a:extLst>
              <a:ext uri="{FF2B5EF4-FFF2-40B4-BE49-F238E27FC236}">
                <a16:creationId xmlns:a16="http://schemas.microsoft.com/office/drawing/2014/main" id="{D4C27B8F-08D2-40AA-9219-B9656558B201}"/>
              </a:ext>
            </a:extLst>
          </p:cNvPr>
          <p:cNvCxnSpPr/>
          <p:nvPr/>
        </p:nvCxnSpPr>
        <p:spPr>
          <a:xfrm>
            <a:off x="1691680" y="2492896"/>
            <a:ext cx="64807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72EA307-8DD5-4C67-AD0C-F651F3880B0F}"/>
              </a:ext>
            </a:extLst>
          </p:cNvPr>
          <p:cNvCxnSpPr/>
          <p:nvPr/>
        </p:nvCxnSpPr>
        <p:spPr>
          <a:xfrm>
            <a:off x="3059832" y="2492896"/>
            <a:ext cx="108012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63226FE8-F050-4286-8C86-4D1A661C49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39455242"/>
      </p:ext>
    </p:extLst>
  </p:cSld>
  <p:clrMapOvr>
    <a:masterClrMapping/>
  </p:clrMapOvr>
  <mc:AlternateContent xmlns:mc="http://schemas.openxmlformats.org/markup-compatibility/2006">
    <mc:Choice xmlns:p14="http://schemas.microsoft.com/office/powerpoint/2010/main" Requires="p14">
      <p:transition spd="slow" p14:dur="2000" advTm="76437"/>
    </mc:Choice>
    <mc:Fallback>
      <p:transition spd="slow" advTm="76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99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5457"/>
            <a:ext cx="8172400" cy="657041"/>
          </a:xfrm>
        </p:spPr>
        <p:txBody>
          <a:bodyPr>
            <a:noAutofit/>
          </a:bodyPr>
          <a:lstStyle/>
          <a:p>
            <a:pPr marL="342900" marR="0" lvl="1" algn="l" defTabSz="342900" rtl="0" eaLnBrk="1" fontAlgn="auto" latinLnBrk="0" hangingPunct="1">
              <a:lnSpc>
                <a:spcPct val="100000"/>
              </a:lnSpc>
              <a:spcBef>
                <a:spcPct val="20000"/>
              </a:spcBef>
              <a:spcAft>
                <a:spcPts val="0"/>
              </a:spcAft>
              <a:buClrTx/>
              <a:buSzTx/>
              <a:tabLst/>
              <a:defRPr/>
            </a:pPr>
            <a:r>
              <a:rPr lang="en-US" sz="2000" b="1" dirty="0">
                <a:solidFill>
                  <a:schemeClr val="accent6"/>
                </a:solidFill>
              </a:rPr>
              <a:t>Changes of state and the particle model – 	Density of materials</a:t>
            </a:r>
            <a:endParaRPr lang="en-GB" sz="2000" b="1" dirty="0">
              <a:solidFill>
                <a:schemeClr val="accent6"/>
              </a:solidFill>
            </a:endParaRPr>
          </a:p>
        </p:txBody>
      </p:sp>
      <p:sp>
        <p:nvSpPr>
          <p:cNvPr id="8" name="TextBox 7"/>
          <p:cNvSpPr txBox="1"/>
          <p:nvPr/>
        </p:nvSpPr>
        <p:spPr>
          <a:xfrm>
            <a:off x="323528" y="1124744"/>
            <a:ext cx="8352928" cy="461665"/>
          </a:xfrm>
          <a:prstGeom prst="rect">
            <a:avLst/>
          </a:prstGeom>
          <a:solidFill>
            <a:schemeClr val="accent6"/>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400" b="1" dirty="0"/>
              <a:t>Density is the mass of a given volume of a substance</a:t>
            </a:r>
          </a:p>
        </p:txBody>
      </p:sp>
      <p:pic>
        <p:nvPicPr>
          <p:cNvPr id="5" name="Picture 4">
            <a:extLst>
              <a:ext uri="{FF2B5EF4-FFF2-40B4-BE49-F238E27FC236}">
                <a16:creationId xmlns:a16="http://schemas.microsoft.com/office/drawing/2014/main" id="{4D65FE5C-4353-4B57-8042-E9E2227B3CDF}"/>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9776"/>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283968" y="2009341"/>
            <a:ext cx="1338907" cy="1399158"/>
          </a:xfrm>
          <a:prstGeom prst="rect">
            <a:avLst/>
          </a:prstGeom>
          <a:solidFill>
            <a:schemeClr val="accent6">
              <a:lumMod val="75000"/>
              <a:alpha val="69000"/>
            </a:schemeClr>
          </a:solidFill>
        </p:spPr>
      </p:pic>
      <p:sp>
        <p:nvSpPr>
          <p:cNvPr id="6" name="TextBox 5">
            <a:extLst>
              <a:ext uri="{FF2B5EF4-FFF2-40B4-BE49-F238E27FC236}">
                <a16:creationId xmlns:a16="http://schemas.microsoft.com/office/drawing/2014/main" id="{489DC72D-5FDD-4E89-BBD2-D9B19E10741F}"/>
              </a:ext>
            </a:extLst>
          </p:cNvPr>
          <p:cNvSpPr txBox="1"/>
          <p:nvPr/>
        </p:nvSpPr>
        <p:spPr>
          <a:xfrm>
            <a:off x="323528" y="1739424"/>
            <a:ext cx="8327177" cy="1938992"/>
          </a:xfrm>
          <a:prstGeom prst="rect">
            <a:avLst/>
          </a:prstGeom>
          <a:noFill/>
          <a:ln w="25400">
            <a:solidFill>
              <a:schemeClr val="accent6">
                <a:lumMod val="75000"/>
              </a:schemeClr>
            </a:solidFill>
          </a:ln>
        </p:spPr>
        <p:txBody>
          <a:bodyPr wrap="square" rtlCol="0">
            <a:spAutoFit/>
          </a:bodyPr>
          <a:lstStyle/>
          <a:p>
            <a:r>
              <a:rPr lang="en-US" sz="2400" dirty="0"/>
              <a:t>The density of a substance is</a:t>
            </a:r>
          </a:p>
          <a:p>
            <a:r>
              <a:rPr lang="en-US" sz="2400" dirty="0"/>
              <a:t>determined by the mass of                              </a:t>
            </a:r>
          </a:p>
          <a:p>
            <a:r>
              <a:rPr lang="en-US" sz="2400" dirty="0"/>
              <a:t>the atoms it is made from and                                          </a:t>
            </a:r>
          </a:p>
          <a:p>
            <a:r>
              <a:rPr lang="en-US" sz="2400" dirty="0"/>
              <a:t>how closely these atoms are    		    </a:t>
            </a:r>
            <a:r>
              <a:rPr lang="en-US" sz="2400" dirty="0">
                <a:solidFill>
                  <a:schemeClr val="accent6">
                    <a:lumMod val="75000"/>
                  </a:schemeClr>
                </a:solidFill>
              </a:rPr>
              <a:t>mass in kg </a:t>
            </a:r>
            <a:r>
              <a:rPr lang="en-US" sz="2400" dirty="0"/>
              <a:t>                      </a:t>
            </a:r>
          </a:p>
          <a:p>
            <a:r>
              <a:rPr lang="en-US" sz="2400" dirty="0"/>
              <a:t>packed together.                                                      </a:t>
            </a:r>
            <a:r>
              <a:rPr lang="en-US" sz="2400" dirty="0">
                <a:solidFill>
                  <a:schemeClr val="accent6">
                    <a:lumMod val="75000"/>
                  </a:schemeClr>
                </a:solidFill>
              </a:rPr>
              <a:t>volume in m</a:t>
            </a:r>
            <a:r>
              <a:rPr lang="en-US" sz="2800" baseline="30000" dirty="0">
                <a:solidFill>
                  <a:schemeClr val="accent6">
                    <a:lumMod val="75000"/>
                  </a:schemeClr>
                </a:solidFill>
              </a:rPr>
              <a:t>3</a:t>
            </a:r>
          </a:p>
        </p:txBody>
      </p:sp>
      <p:pic>
        <p:nvPicPr>
          <p:cNvPr id="11" name="Picture 10">
            <a:extLst>
              <a:ext uri="{FF2B5EF4-FFF2-40B4-BE49-F238E27FC236}">
                <a16:creationId xmlns:a16="http://schemas.microsoft.com/office/drawing/2014/main" id="{0E796EE6-BE11-4EC2-A554-22DDF64FC0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3341" y="1844824"/>
            <a:ext cx="2791584" cy="1052826"/>
          </a:xfrm>
          <a:prstGeom prst="rect">
            <a:avLst/>
          </a:prstGeom>
          <a:solidFill>
            <a:schemeClr val="accent6">
              <a:lumMod val="60000"/>
              <a:lumOff val="40000"/>
              <a:alpha val="76000"/>
            </a:schemeClr>
          </a:solidFill>
        </p:spPr>
      </p:pic>
      <p:sp>
        <p:nvSpPr>
          <p:cNvPr id="12" name="TextBox 11">
            <a:extLst>
              <a:ext uri="{FF2B5EF4-FFF2-40B4-BE49-F238E27FC236}">
                <a16:creationId xmlns:a16="http://schemas.microsoft.com/office/drawing/2014/main" id="{37C76B79-2211-4E0B-AAC2-1FC953A3B487}"/>
              </a:ext>
            </a:extLst>
          </p:cNvPr>
          <p:cNvSpPr txBox="1"/>
          <p:nvPr/>
        </p:nvSpPr>
        <p:spPr>
          <a:xfrm>
            <a:off x="323528" y="3861048"/>
            <a:ext cx="4752528" cy="2246769"/>
          </a:xfrm>
          <a:prstGeom prst="rect">
            <a:avLst/>
          </a:prstGeom>
          <a:gradFill flip="none" rotWithShape="1">
            <a:gsLst>
              <a:gs pos="0">
                <a:schemeClr val="accent6">
                  <a:lumMod val="0"/>
                  <a:lumOff val="100000"/>
                </a:schemeClr>
              </a:gs>
              <a:gs pos="32000">
                <a:schemeClr val="accent6">
                  <a:lumMod val="0"/>
                  <a:lumOff val="100000"/>
                </a:schemeClr>
              </a:gs>
              <a:gs pos="100000">
                <a:schemeClr val="accent6">
                  <a:lumMod val="100000"/>
                </a:schemeClr>
              </a:gs>
            </a:gsLst>
            <a:path path="circle">
              <a:fillToRect l="50000" t="-80000" r="50000" b="180000"/>
            </a:path>
            <a:tileRect/>
          </a:gradFill>
        </p:spPr>
        <p:txBody>
          <a:bodyPr wrap="square" rtlCol="0">
            <a:spAutoFit/>
          </a:bodyPr>
          <a:lstStyle/>
          <a:p>
            <a:r>
              <a:rPr lang="en-GB" dirty="0"/>
              <a:t>What is the density of a bar of gold if its volume is 350 cm</a:t>
            </a:r>
            <a:r>
              <a:rPr lang="en-GB" b="1" baseline="30000" dirty="0"/>
              <a:t>3</a:t>
            </a:r>
            <a:r>
              <a:rPr lang="en-GB" dirty="0"/>
              <a:t> (0.00035 m</a:t>
            </a:r>
            <a:r>
              <a:rPr lang="en-GB" b="1" baseline="30000" dirty="0"/>
              <a:t>3</a:t>
            </a:r>
            <a:r>
              <a:rPr lang="en-GB" dirty="0"/>
              <a:t>) and its mass is 6.76 kg?</a:t>
            </a:r>
          </a:p>
          <a:p>
            <a:endParaRPr lang="en-GB" dirty="0"/>
          </a:p>
          <a:p>
            <a:r>
              <a:rPr lang="en-GB" dirty="0"/>
              <a:t>Density </a:t>
            </a:r>
            <a:r>
              <a:rPr lang="en-GB" sz="3200" dirty="0"/>
              <a:t>ᵨ </a:t>
            </a:r>
            <a:r>
              <a:rPr lang="en-GB" dirty="0"/>
              <a:t>=   mass (kg)      =         6.76</a:t>
            </a:r>
            <a:endParaRPr lang="en-GB" u="sng" dirty="0"/>
          </a:p>
          <a:p>
            <a:r>
              <a:rPr lang="en-GB" dirty="0"/>
              <a:t>                      volume (m</a:t>
            </a:r>
            <a:r>
              <a:rPr lang="en-GB" sz="2000" baseline="30000" dirty="0"/>
              <a:t>3</a:t>
            </a:r>
            <a:r>
              <a:rPr lang="en-GB" dirty="0"/>
              <a:t>)           0.00035  </a:t>
            </a:r>
          </a:p>
          <a:p>
            <a:endParaRPr lang="en-GB" dirty="0"/>
          </a:p>
          <a:p>
            <a:r>
              <a:rPr lang="en-GB" dirty="0"/>
              <a:t>            Density of gold = 19 314 kg/m</a:t>
            </a:r>
            <a:r>
              <a:rPr lang="en-GB" sz="2000" baseline="30000" dirty="0"/>
              <a:t>3</a:t>
            </a:r>
          </a:p>
        </p:txBody>
      </p:sp>
      <p:graphicFrame>
        <p:nvGraphicFramePr>
          <p:cNvPr id="13" name="Table 12">
            <a:extLst>
              <a:ext uri="{FF2B5EF4-FFF2-40B4-BE49-F238E27FC236}">
                <a16:creationId xmlns:a16="http://schemas.microsoft.com/office/drawing/2014/main" id="{AFF1AE3A-304C-4D2A-B2FA-31398381D642}"/>
              </a:ext>
            </a:extLst>
          </p:cNvPr>
          <p:cNvGraphicFramePr>
            <a:graphicFrameLocks noGrp="1"/>
          </p:cNvGraphicFramePr>
          <p:nvPr>
            <p:extLst>
              <p:ext uri="{D42A27DB-BD31-4B8C-83A1-F6EECF244321}">
                <p14:modId xmlns:p14="http://schemas.microsoft.com/office/powerpoint/2010/main" val="844959420"/>
              </p:ext>
            </p:extLst>
          </p:nvPr>
        </p:nvGraphicFramePr>
        <p:xfrm>
          <a:off x="5266329" y="3861048"/>
          <a:ext cx="3384376" cy="2225040"/>
        </p:xfrm>
        <a:graphic>
          <a:graphicData uri="http://schemas.openxmlformats.org/drawingml/2006/table">
            <a:tbl>
              <a:tblPr firstRow="1" bandRow="1">
                <a:tableStyleId>{5C22544A-7EE6-4342-B048-85BDC9FD1C3A}</a:tableStyleId>
              </a:tblPr>
              <a:tblGrid>
                <a:gridCol w="1897959">
                  <a:extLst>
                    <a:ext uri="{9D8B030D-6E8A-4147-A177-3AD203B41FA5}">
                      <a16:colId xmlns:a16="http://schemas.microsoft.com/office/drawing/2014/main" val="1378892910"/>
                    </a:ext>
                  </a:extLst>
                </a:gridCol>
                <a:gridCol w="1486417">
                  <a:extLst>
                    <a:ext uri="{9D8B030D-6E8A-4147-A177-3AD203B41FA5}">
                      <a16:colId xmlns:a16="http://schemas.microsoft.com/office/drawing/2014/main" val="4105917665"/>
                    </a:ext>
                  </a:extLst>
                </a:gridCol>
              </a:tblGrid>
              <a:tr h="370840">
                <a:tc>
                  <a:txBody>
                    <a:bodyPr/>
                    <a:lstStyle/>
                    <a:p>
                      <a:r>
                        <a:rPr lang="en-GB" dirty="0">
                          <a:solidFill>
                            <a:schemeClr val="tx1"/>
                          </a:solidFill>
                        </a:rPr>
                        <a:t>       Substance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r>
                        <a:rPr lang="en-GB" dirty="0">
                          <a:solidFill>
                            <a:schemeClr val="tx1"/>
                          </a:solidFill>
                        </a:rPr>
                        <a:t>Density (kg/m</a:t>
                      </a:r>
                      <a:r>
                        <a:rPr lang="en-GB" sz="1600" baseline="30000" dirty="0">
                          <a:solidFill>
                            <a:schemeClr val="tx1"/>
                          </a:solidFill>
                        </a:rPr>
                        <a:t>3</a:t>
                      </a:r>
                      <a:r>
                        <a:rPr lang="en-GB"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2750814557"/>
                  </a:ext>
                </a:extLst>
              </a:tr>
              <a:tr h="370840">
                <a:tc>
                  <a:txBody>
                    <a:bodyPr/>
                    <a:lstStyle/>
                    <a:p>
                      <a:pPr algn="ctr"/>
                      <a:r>
                        <a:rPr lang="en-GB" b="1" dirty="0"/>
                        <a:t>Water (l)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t>1 000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4828053"/>
                  </a:ext>
                </a:extLst>
              </a:tr>
              <a:tr h="370840">
                <a:tc>
                  <a:txBody>
                    <a:bodyPr/>
                    <a:lstStyle/>
                    <a:p>
                      <a:pPr algn="ctr"/>
                      <a:r>
                        <a:rPr lang="en-GB" b="1" dirty="0"/>
                        <a:t>Glass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t>3 140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4699937"/>
                  </a:ext>
                </a:extLst>
              </a:tr>
              <a:tr h="370840">
                <a:tc>
                  <a:txBody>
                    <a:bodyPr/>
                    <a:lstStyle/>
                    <a:p>
                      <a:pPr algn="ctr"/>
                      <a:r>
                        <a:rPr lang="en-GB" b="1" dirty="0"/>
                        <a:t>Iron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t>7 700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9132600"/>
                  </a:ext>
                </a:extLst>
              </a:tr>
              <a:tr h="370840">
                <a:tc>
                  <a:txBody>
                    <a:bodyPr/>
                    <a:lstStyle/>
                    <a:p>
                      <a:pPr algn="ctr"/>
                      <a:r>
                        <a:rPr lang="en-GB" b="1" dirty="0"/>
                        <a:t>Aluminium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t>2 800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4442941"/>
                  </a:ext>
                </a:extLst>
              </a:tr>
              <a:tr h="370840">
                <a:tc>
                  <a:txBody>
                    <a:bodyPr/>
                    <a:lstStyle/>
                    <a:p>
                      <a:pPr algn="ctr"/>
                      <a:r>
                        <a:rPr lang="en-GB" b="1" dirty="0"/>
                        <a:t>Hydrogen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b="1" dirty="0"/>
                        <a:t>0.085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9158336"/>
                  </a:ext>
                </a:extLst>
              </a:tr>
            </a:tbl>
          </a:graphicData>
        </a:graphic>
      </p:graphicFrame>
      <p:cxnSp>
        <p:nvCxnSpPr>
          <p:cNvPr id="4" name="Straight Connector 3">
            <a:extLst>
              <a:ext uri="{FF2B5EF4-FFF2-40B4-BE49-F238E27FC236}">
                <a16:creationId xmlns:a16="http://schemas.microsoft.com/office/drawing/2014/main" id="{08662C3E-C911-464B-BCA2-BAB41487E4E3}"/>
              </a:ext>
            </a:extLst>
          </p:cNvPr>
          <p:cNvCxnSpPr/>
          <p:nvPr/>
        </p:nvCxnSpPr>
        <p:spPr>
          <a:xfrm>
            <a:off x="3275856" y="5204284"/>
            <a:ext cx="792088"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741C688-8EB7-4586-A1F2-0358309DF698}"/>
              </a:ext>
            </a:extLst>
          </p:cNvPr>
          <p:cNvCxnSpPr/>
          <p:nvPr/>
        </p:nvCxnSpPr>
        <p:spPr>
          <a:xfrm>
            <a:off x="1619672" y="5208639"/>
            <a:ext cx="108012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19CABF4B-ED2B-42D1-B1EF-8BD53594CF3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70480565"/>
      </p:ext>
    </p:extLst>
  </p:cSld>
  <p:clrMapOvr>
    <a:masterClrMapping/>
  </p:clrMapOvr>
  <mc:AlternateContent xmlns:mc="http://schemas.openxmlformats.org/markup-compatibility/2006">
    <mc:Choice xmlns:p14="http://schemas.microsoft.com/office/powerpoint/2010/main" Requires="p14">
      <p:transition spd="slow" p14:dur="2000" advTm="109479"/>
    </mc:Choice>
    <mc:Fallback>
      <p:transition spd="slow" advTm="109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1639" y="33832"/>
            <a:ext cx="7812360" cy="657041"/>
          </a:xfrm>
        </p:spPr>
        <p:txBody>
          <a:bodyPr>
            <a:noAutofit/>
          </a:bodyPr>
          <a:lstStyle/>
          <a:p>
            <a:pPr marL="342900" lvl="1" algn="r" defTabSz="342900" rtl="0">
              <a:spcBef>
                <a:spcPct val="20000"/>
              </a:spcBef>
            </a:pPr>
            <a:r>
              <a:rPr lang="en-US" sz="2400" b="1" dirty="0">
                <a:solidFill>
                  <a:schemeClr val="accent6"/>
                </a:solidFill>
              </a:rPr>
              <a:t>Internal energy and energy transfers – </a:t>
            </a:r>
            <a:r>
              <a:rPr kumimoji="0" lang="en-US" sz="2400" b="1" i="0" u="none" strike="noStrike" kern="1200" cap="none" spc="0" normalizeH="0" baseline="0" noProof="0" dirty="0" err="1">
                <a:ln>
                  <a:noFill/>
                </a:ln>
                <a:solidFill>
                  <a:schemeClr val="tx1"/>
                </a:solidFill>
                <a:effectLst/>
                <a:uLnTx/>
                <a:uFillTx/>
                <a:latin typeface="Calibri"/>
                <a:ea typeface=""/>
                <a:cs typeface="News Gothic MT"/>
              </a:rPr>
              <a:t>AnswerIT</a:t>
            </a:r>
            <a:endParaRPr kumimoji="0" lang="en-US" sz="2400" b="1" i="0" u="none" strike="noStrike" kern="1200" cap="none" spc="0" normalizeH="0" baseline="0" noProof="0" dirty="0">
              <a:ln>
                <a:noFill/>
              </a:ln>
              <a:solidFill>
                <a:schemeClr val="tx1"/>
              </a:solidFill>
              <a:effectLst/>
              <a:uLnTx/>
              <a:uFillTx/>
              <a:latin typeface="Calibri"/>
              <a:ea typeface=""/>
              <a:cs typeface="News Gothic MT"/>
            </a:endParaRP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1234" y="690480"/>
            <a:ext cx="9155233" cy="5755422"/>
          </a:xfrm>
          <a:prstGeom prst="rect">
            <a:avLst/>
          </a:prstGeom>
          <a:noFill/>
        </p:spPr>
        <p:txBody>
          <a:bodyPr wrap="square" rtlCol="0">
            <a:spAutoFit/>
          </a:bodyPr>
          <a:lstStyle/>
          <a:p>
            <a:r>
              <a:rPr lang="en-GB" sz="2300" dirty="0"/>
              <a:t>7. A boiler is being used to heat water. The graph shows the temperature of</a:t>
            </a:r>
          </a:p>
          <a:p>
            <a:r>
              <a:rPr lang="en-GB" sz="2300" dirty="0"/>
              <a:t>    the water every 5 minutes.</a:t>
            </a:r>
          </a:p>
          <a:p>
            <a:r>
              <a:rPr lang="en-GB" sz="2300" dirty="0"/>
              <a:t>				a. What state is the water in between points </a:t>
            </a:r>
          </a:p>
          <a:p>
            <a:r>
              <a:rPr lang="en-GB" sz="2300" dirty="0"/>
              <a:t>                                                           Q and R?</a:t>
            </a:r>
          </a:p>
          <a:p>
            <a:r>
              <a:rPr lang="en-GB" sz="2300" dirty="0"/>
              <a:t>				      </a:t>
            </a:r>
            <a:r>
              <a:rPr lang="en-GB" sz="2300" b="1" dirty="0">
                <a:solidFill>
                  <a:srgbClr val="00B050"/>
                </a:solidFill>
              </a:rPr>
              <a:t>Liquid</a:t>
            </a:r>
            <a:r>
              <a:rPr lang="en-GB" sz="2300" dirty="0"/>
              <a:t>	</a:t>
            </a:r>
          </a:p>
          <a:p>
            <a:r>
              <a:rPr lang="en-GB" sz="2300" dirty="0"/>
              <a:t>				b. At which point does the water begin </a:t>
            </a:r>
          </a:p>
          <a:p>
            <a:r>
              <a:rPr lang="en-GB" sz="2300" dirty="0"/>
              <a:t>                                                            to boil?</a:t>
            </a:r>
          </a:p>
          <a:p>
            <a:r>
              <a:rPr lang="en-GB" sz="2300" dirty="0"/>
              <a:t>				      </a:t>
            </a:r>
            <a:r>
              <a:rPr lang="en-GB" sz="2300" b="1" dirty="0">
                <a:solidFill>
                  <a:srgbClr val="00B050"/>
                </a:solidFill>
              </a:rPr>
              <a:t>R </a:t>
            </a:r>
            <a:r>
              <a:rPr lang="en-GB" sz="2300" dirty="0"/>
              <a:t> 	</a:t>
            </a:r>
          </a:p>
          <a:p>
            <a:r>
              <a:rPr lang="en-GB" sz="2300" dirty="0"/>
              <a:t>				c. What state is the water in at 110 </a:t>
            </a:r>
            <a:r>
              <a:rPr lang="en-GB" sz="2300" b="1" baseline="30000" dirty="0"/>
              <a:t>o</a:t>
            </a:r>
            <a:r>
              <a:rPr lang="en-GB" sz="2300" dirty="0"/>
              <a:t>C?</a:t>
            </a:r>
          </a:p>
          <a:p>
            <a:r>
              <a:rPr lang="en-GB" sz="2300" dirty="0"/>
              <a:t>				      </a:t>
            </a:r>
            <a:r>
              <a:rPr lang="en-GB" sz="2300" b="1" dirty="0">
                <a:solidFill>
                  <a:srgbClr val="00B050"/>
                </a:solidFill>
              </a:rPr>
              <a:t>Gas</a:t>
            </a:r>
            <a:r>
              <a:rPr lang="en-GB" sz="2300" dirty="0"/>
              <a:t>	</a:t>
            </a:r>
          </a:p>
          <a:p>
            <a:pPr marL="457200" indent="-457200">
              <a:buAutoNum type="arabicPeriod" startAt="8"/>
            </a:pPr>
            <a:r>
              <a:rPr lang="en-GB" sz="2300" dirty="0"/>
              <a:t>Candle wax has a latent heat of fusion of 200 000 J/kg. If the candle is at its melting temperature, how much heat energy is needed to melt a</a:t>
            </a:r>
          </a:p>
          <a:p>
            <a:r>
              <a:rPr lang="en-GB" sz="2300" dirty="0"/>
              <a:t>       250 g candle?  		</a:t>
            </a:r>
          </a:p>
          <a:p>
            <a:pPr algn="ctr"/>
            <a:r>
              <a:rPr lang="en-GB" sz="2300" b="1" dirty="0"/>
              <a:t>E = m </a:t>
            </a:r>
            <a:r>
              <a:rPr lang="en-GB" sz="2300" b="1" dirty="0" err="1"/>
              <a:t>L</a:t>
            </a:r>
            <a:r>
              <a:rPr lang="en-GB" sz="2400" b="1" baseline="-25000" dirty="0" err="1"/>
              <a:t>f</a:t>
            </a:r>
            <a:endParaRPr lang="en-GB" sz="2400" b="1" baseline="-25000" dirty="0"/>
          </a:p>
          <a:p>
            <a:r>
              <a:rPr lang="en-GB" sz="2300" dirty="0"/>
              <a:t>	</a:t>
            </a:r>
          </a:p>
          <a:p>
            <a:r>
              <a:rPr lang="en-GB" sz="2300" dirty="0"/>
              <a:t>	                         </a:t>
            </a:r>
            <a:r>
              <a:rPr lang="en-GB" sz="2300" b="1" dirty="0">
                <a:solidFill>
                  <a:srgbClr val="00B050"/>
                </a:solidFill>
              </a:rPr>
              <a:t>E = 0.25 x 200 000     = 50 000 J</a:t>
            </a:r>
          </a:p>
        </p:txBody>
      </p:sp>
      <p:pic>
        <p:nvPicPr>
          <p:cNvPr id="7" name="Picture 6">
            <a:extLst>
              <a:ext uri="{FF2B5EF4-FFF2-40B4-BE49-F238E27FC236}">
                <a16:creationId xmlns:a16="http://schemas.microsoft.com/office/drawing/2014/main" id="{861FE921-F17D-4A95-9CF7-990F50ADE5F2}"/>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500"/>
                    </a14:imgEffect>
                  </a14:imgLayer>
                </a14:imgProps>
              </a:ext>
              <a:ext uri="{28A0092B-C50C-407E-A947-70E740481C1C}">
                <a14:useLocalDpi xmlns:a14="http://schemas.microsoft.com/office/drawing/2010/main" val="0"/>
              </a:ext>
            </a:extLst>
          </a:blip>
          <a:stretch>
            <a:fillRect/>
          </a:stretch>
        </p:blipFill>
        <p:spPr>
          <a:xfrm>
            <a:off x="-11234" y="1484785"/>
            <a:ext cx="3719138" cy="2808312"/>
          </a:xfrm>
          <a:prstGeom prst="rect">
            <a:avLst/>
          </a:prstGeom>
        </p:spPr>
      </p:pic>
      <p:pic>
        <p:nvPicPr>
          <p:cNvPr id="5" name="Audio 4">
            <a:hlinkClick r:id="" action="ppaction://media"/>
            <a:extLst>
              <a:ext uri="{FF2B5EF4-FFF2-40B4-BE49-F238E27FC236}">
                <a16:creationId xmlns:a16="http://schemas.microsoft.com/office/drawing/2014/main" id="{9A46B355-774D-4B5F-8C4F-57E80C70AE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35231248"/>
      </p:ext>
    </p:extLst>
  </p:cSld>
  <p:clrMapOvr>
    <a:masterClrMapping/>
  </p:clrMapOvr>
  <mc:AlternateContent xmlns:mc="http://schemas.openxmlformats.org/markup-compatibility/2006">
    <mc:Choice xmlns:p14="http://schemas.microsoft.com/office/powerpoint/2010/main" Requires="p14">
      <p:transition spd="slow" p14:dur="2000" advTm="81536"/>
    </mc:Choice>
    <mc:Fallback>
      <p:transition spd="slow" advTm="81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5536" y="0"/>
            <a:ext cx="8604448" cy="672120"/>
          </a:xfrm>
        </p:spPr>
        <p:txBody>
          <a:bodyPr>
            <a:noAutofit/>
          </a:bodyPr>
          <a:lstStyle/>
          <a:p>
            <a:pPr marL="342900" marR="0" lvl="1" algn="l" defTabSz="342900" rtl="0" eaLnBrk="1" fontAlgn="auto" latinLnBrk="0" hangingPunct="1">
              <a:lnSpc>
                <a:spcPct val="100000"/>
              </a:lnSpc>
              <a:spcBef>
                <a:spcPct val="20000"/>
              </a:spcBef>
              <a:spcAft>
                <a:spcPts val="0"/>
              </a:spcAft>
              <a:buClrTx/>
              <a:buSzTx/>
              <a:tabLst/>
              <a:defRPr/>
            </a:pPr>
            <a:r>
              <a:rPr lang="en-US" sz="2400" b="1" dirty="0">
                <a:solidFill>
                  <a:schemeClr val="accent6"/>
                </a:solidFill>
              </a:rPr>
              <a:t>     </a:t>
            </a:r>
            <a:r>
              <a:rPr lang="en-US" sz="2000" b="1" dirty="0">
                <a:solidFill>
                  <a:schemeClr val="accent6"/>
                </a:solidFill>
              </a:rPr>
              <a:t>Changes of state and the particle model –  Density of materials</a:t>
            </a:r>
            <a:endParaRPr lang="en-GB" sz="2000" b="1" dirty="0">
              <a:solidFill>
                <a:schemeClr val="accent6"/>
              </a:solidFill>
            </a:endParaRPr>
          </a:p>
        </p:txBody>
      </p:sp>
      <p:pic>
        <p:nvPicPr>
          <p:cNvPr id="5" name="Picture 4" descr=" density of solid liquid and gas" title="sdgdf">
            <a:extLst>
              <a:ext uri="{FF2B5EF4-FFF2-40B4-BE49-F238E27FC236}">
                <a16:creationId xmlns:a16="http://schemas.microsoft.com/office/drawing/2014/main" id="{460C2CC9-3F6A-4CC5-B7F2-D31CD9164250}"/>
              </a:ext>
            </a:extLst>
          </p:cNvPr>
          <p:cNvPicPr/>
          <p:nvPr/>
        </p:nvPicPr>
        <p:blipFill rotWithShape="1">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 r="-1869" b="22755"/>
          <a:stretch/>
        </p:blipFill>
        <p:spPr bwMode="auto">
          <a:xfrm>
            <a:off x="179512" y="1519153"/>
            <a:ext cx="4918075" cy="2483485"/>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989D78BF-2761-4AA0-97A4-FD50F549416C}"/>
              </a:ext>
            </a:extLst>
          </p:cNvPr>
          <p:cNvSpPr txBox="1"/>
          <p:nvPr/>
        </p:nvSpPr>
        <p:spPr>
          <a:xfrm>
            <a:off x="395536" y="1052736"/>
            <a:ext cx="8519864" cy="3416320"/>
          </a:xfrm>
          <a:prstGeom prst="rect">
            <a:avLst/>
          </a:prstGeom>
          <a:noFill/>
        </p:spPr>
        <p:txBody>
          <a:bodyPr wrap="square" rtlCol="0">
            <a:spAutoFit/>
          </a:bodyPr>
          <a:lstStyle/>
          <a:p>
            <a:r>
              <a:rPr lang="en-GB" sz="2400" dirty="0"/>
              <a:t>Density also depends on the </a:t>
            </a:r>
            <a:r>
              <a:rPr lang="en-GB" sz="2400" b="1" dirty="0">
                <a:solidFill>
                  <a:schemeClr val="accent6">
                    <a:lumMod val="75000"/>
                  </a:schemeClr>
                </a:solidFill>
              </a:rPr>
              <a:t>state</a:t>
            </a:r>
            <a:r>
              <a:rPr lang="en-GB" sz="2400" dirty="0">
                <a:solidFill>
                  <a:schemeClr val="accent6">
                    <a:lumMod val="75000"/>
                  </a:schemeClr>
                </a:solidFill>
              </a:rPr>
              <a:t> </a:t>
            </a:r>
            <a:r>
              <a:rPr lang="en-GB" sz="2400" dirty="0"/>
              <a:t>of a substance. </a:t>
            </a:r>
          </a:p>
          <a:p>
            <a:r>
              <a:rPr lang="en-GB" sz="2400" dirty="0"/>
              <a:t>                                                                 In </a:t>
            </a:r>
            <a:r>
              <a:rPr lang="en-GB" sz="2400" b="1" dirty="0">
                <a:solidFill>
                  <a:schemeClr val="accent6">
                    <a:lumMod val="75000"/>
                  </a:schemeClr>
                </a:solidFill>
              </a:rPr>
              <a:t>solids</a:t>
            </a:r>
            <a:r>
              <a:rPr lang="en-GB" sz="2400" dirty="0"/>
              <a:t> the particles are 					            packed close together.</a:t>
            </a:r>
          </a:p>
          <a:p>
            <a:r>
              <a:rPr lang="en-GB" sz="2400" dirty="0"/>
              <a:t>				            In </a:t>
            </a:r>
            <a:r>
              <a:rPr lang="en-GB" sz="2400" b="1" dirty="0">
                <a:solidFill>
                  <a:schemeClr val="accent6">
                    <a:lumMod val="75000"/>
                  </a:schemeClr>
                </a:solidFill>
              </a:rPr>
              <a:t>liquids</a:t>
            </a:r>
            <a:r>
              <a:rPr lang="en-GB" sz="2400" dirty="0"/>
              <a:t> the particles are free 				            to move so the same mass 					            takes up more space.</a:t>
            </a:r>
          </a:p>
          <a:p>
            <a:r>
              <a:rPr lang="en-GB" sz="2400" dirty="0"/>
              <a:t>				            In </a:t>
            </a:r>
            <a:r>
              <a:rPr lang="en-GB" sz="2400" b="1" dirty="0">
                <a:solidFill>
                  <a:schemeClr val="accent6">
                    <a:lumMod val="75000"/>
                  </a:schemeClr>
                </a:solidFill>
              </a:rPr>
              <a:t>gases</a:t>
            </a:r>
            <a:r>
              <a:rPr lang="en-GB" sz="2400" dirty="0"/>
              <a:t> the particles take up 				             	            a much greater volume than in 				            liquids and solids.</a:t>
            </a:r>
          </a:p>
        </p:txBody>
      </p:sp>
      <p:sp>
        <p:nvSpPr>
          <p:cNvPr id="4" name="TextBox 3">
            <a:extLst>
              <a:ext uri="{FF2B5EF4-FFF2-40B4-BE49-F238E27FC236}">
                <a16:creationId xmlns:a16="http://schemas.microsoft.com/office/drawing/2014/main" id="{3B081368-5D99-4A74-9739-4B340974A044}"/>
              </a:ext>
            </a:extLst>
          </p:cNvPr>
          <p:cNvSpPr txBox="1"/>
          <p:nvPr/>
        </p:nvSpPr>
        <p:spPr>
          <a:xfrm>
            <a:off x="539552" y="3501008"/>
            <a:ext cx="4104456" cy="369332"/>
          </a:xfrm>
          <a:prstGeom prst="rect">
            <a:avLst/>
          </a:prstGeom>
          <a:solidFill>
            <a:schemeClr val="bg1"/>
          </a:solidFill>
        </p:spPr>
        <p:txBody>
          <a:bodyPr wrap="square" rtlCol="0">
            <a:spAutoFit/>
          </a:bodyPr>
          <a:lstStyle/>
          <a:p>
            <a:r>
              <a:rPr lang="en-GB" dirty="0"/>
              <a:t>   Solid	              Liquid	          Gas</a:t>
            </a:r>
          </a:p>
        </p:txBody>
      </p:sp>
      <p:sp>
        <p:nvSpPr>
          <p:cNvPr id="6" name="TextBox 5">
            <a:extLst>
              <a:ext uri="{FF2B5EF4-FFF2-40B4-BE49-F238E27FC236}">
                <a16:creationId xmlns:a16="http://schemas.microsoft.com/office/drawing/2014/main" id="{39F470C0-4A36-4F58-ABC3-1F89A1E82CDE}"/>
              </a:ext>
            </a:extLst>
          </p:cNvPr>
          <p:cNvSpPr txBox="1"/>
          <p:nvPr/>
        </p:nvSpPr>
        <p:spPr>
          <a:xfrm>
            <a:off x="395536" y="4581128"/>
            <a:ext cx="8424936" cy="1754326"/>
          </a:xfrm>
          <a:prstGeom prst="rect">
            <a:avLst/>
          </a:prstGeom>
          <a:noFill/>
          <a:ln w="25400">
            <a:solidFill>
              <a:schemeClr val="accent6">
                <a:lumMod val="75000"/>
              </a:schemeClr>
            </a:solidFill>
          </a:ln>
        </p:spPr>
        <p:txBody>
          <a:bodyPr wrap="square" rtlCol="0">
            <a:spAutoFit/>
          </a:bodyPr>
          <a:lstStyle/>
          <a:p>
            <a:r>
              <a:rPr lang="en-GB" sz="2400" dirty="0"/>
              <a:t>For any particular substance, a </a:t>
            </a:r>
            <a:r>
              <a:rPr lang="en-GB" sz="2400" dirty="0">
                <a:solidFill>
                  <a:schemeClr val="accent6">
                    <a:lumMod val="75000"/>
                  </a:schemeClr>
                </a:solidFill>
              </a:rPr>
              <a:t>solid is usually denser than its liquid </a:t>
            </a:r>
            <a:r>
              <a:rPr lang="en-GB" sz="2400" dirty="0"/>
              <a:t>and the </a:t>
            </a:r>
            <a:r>
              <a:rPr lang="en-GB" sz="2400" dirty="0">
                <a:solidFill>
                  <a:schemeClr val="accent6">
                    <a:lumMod val="75000"/>
                  </a:schemeClr>
                </a:solidFill>
              </a:rPr>
              <a:t>liquid is usually denser than the gas</a:t>
            </a:r>
            <a:r>
              <a:rPr lang="en-GB" sz="2400" dirty="0"/>
              <a:t>.</a:t>
            </a:r>
          </a:p>
          <a:p>
            <a:endParaRPr lang="en-GB" sz="1200" dirty="0"/>
          </a:p>
          <a:p>
            <a:r>
              <a:rPr lang="en-GB" sz="2400" dirty="0"/>
              <a:t>However, </a:t>
            </a:r>
            <a:r>
              <a:rPr lang="en-GB" sz="2400" dirty="0">
                <a:solidFill>
                  <a:schemeClr val="accent6">
                    <a:lumMod val="75000"/>
                  </a:schemeClr>
                </a:solidFill>
              </a:rPr>
              <a:t>there are exceptions </a:t>
            </a:r>
            <a:r>
              <a:rPr lang="en-GB" sz="2400" dirty="0"/>
              <a:t>to this. Solid water (ice) is less dense than liquid water. This is why ice floats on water.</a:t>
            </a:r>
          </a:p>
        </p:txBody>
      </p:sp>
      <p:pic>
        <p:nvPicPr>
          <p:cNvPr id="8" name="Audio 7">
            <a:hlinkClick r:id="" action="ppaction://media"/>
            <a:extLst>
              <a:ext uri="{FF2B5EF4-FFF2-40B4-BE49-F238E27FC236}">
                <a16:creationId xmlns:a16="http://schemas.microsoft.com/office/drawing/2014/main" id="{4A103B55-02D4-4346-BDEE-6A4C6BC9BE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13305204"/>
      </p:ext>
    </p:extLst>
  </p:cSld>
  <p:clrMapOvr>
    <a:masterClrMapping/>
  </p:clrMapOvr>
  <mc:AlternateContent xmlns:mc="http://schemas.openxmlformats.org/markup-compatibility/2006">
    <mc:Choice xmlns:p14="http://schemas.microsoft.com/office/powerpoint/2010/main" Requires="p14">
      <p:transition spd="slow" p14:dur="2000" advTm="60116"/>
    </mc:Choice>
    <mc:Fallback>
      <p:transition spd="slow" advTm="60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FF99">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7143" y="82930"/>
            <a:ext cx="8436859" cy="657041"/>
          </a:xfrm>
        </p:spPr>
        <p:txBody>
          <a:bodyPr>
            <a:noAutofit/>
          </a:bodyPr>
          <a:lstStyle/>
          <a:p>
            <a:pPr marL="342900" marR="0" lvl="1" algn="r" defTabSz="342900" rtl="0" eaLnBrk="1" fontAlgn="auto" latinLnBrk="0" hangingPunct="1">
              <a:lnSpc>
                <a:spcPct val="100000"/>
              </a:lnSpc>
              <a:spcBef>
                <a:spcPct val="20000"/>
              </a:spcBef>
              <a:spcAft>
                <a:spcPts val="0"/>
              </a:spcAft>
              <a:buClrTx/>
              <a:buSzTx/>
              <a:tabLst/>
              <a:defRPr/>
            </a:pPr>
            <a:r>
              <a:rPr lang="en-US" sz="2000" b="1" dirty="0">
                <a:solidFill>
                  <a:schemeClr val="accent6"/>
                </a:solidFill>
              </a:rPr>
              <a:t>Changes of state and the particle model –Density of materials</a:t>
            </a:r>
            <a:endParaRPr lang="en-GB" sz="2000" b="1" dirty="0">
              <a:solidFill>
                <a:schemeClr val="accent6"/>
              </a:solidFill>
            </a:endParaRPr>
          </a:p>
        </p:txBody>
      </p:sp>
      <p:pic>
        <p:nvPicPr>
          <p:cNvPr id="4" name="Picture 3">
            <a:extLst>
              <a:ext uri="{FF2B5EF4-FFF2-40B4-BE49-F238E27FC236}">
                <a16:creationId xmlns:a16="http://schemas.microsoft.com/office/drawing/2014/main" id="{DCDE06A3-0F9F-487E-A2AC-CD368BE5D8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354" y="1700808"/>
            <a:ext cx="2806466" cy="3240360"/>
          </a:xfrm>
          <a:prstGeom prst="rect">
            <a:avLst/>
          </a:prstGeom>
        </p:spPr>
      </p:pic>
      <p:sp>
        <p:nvSpPr>
          <p:cNvPr id="5" name="TextBox 4">
            <a:extLst>
              <a:ext uri="{FF2B5EF4-FFF2-40B4-BE49-F238E27FC236}">
                <a16:creationId xmlns:a16="http://schemas.microsoft.com/office/drawing/2014/main" id="{A6A177B9-55EB-4DBB-B815-605A814E63F7}"/>
              </a:ext>
            </a:extLst>
          </p:cNvPr>
          <p:cNvSpPr txBox="1"/>
          <p:nvPr/>
        </p:nvSpPr>
        <p:spPr>
          <a:xfrm>
            <a:off x="2195737" y="836712"/>
            <a:ext cx="5256584" cy="461665"/>
          </a:xfrm>
          <a:prstGeom prst="rect">
            <a:avLst/>
          </a:prstGeom>
          <a:solidFill>
            <a:schemeClr val="accent6">
              <a:lumMod val="75000"/>
            </a:schemeClr>
          </a:solidFill>
        </p:spPr>
        <p:txBody>
          <a:bodyPr wrap="square" rtlCol="0">
            <a:spAutoFit/>
          </a:bodyPr>
          <a:lstStyle/>
          <a:p>
            <a:r>
              <a:rPr lang="en-GB" sz="2400" dirty="0"/>
              <a:t>Finding the density of an irregular object</a:t>
            </a:r>
          </a:p>
        </p:txBody>
      </p:sp>
      <p:sp>
        <p:nvSpPr>
          <p:cNvPr id="6" name="TextBox 5">
            <a:extLst>
              <a:ext uri="{FF2B5EF4-FFF2-40B4-BE49-F238E27FC236}">
                <a16:creationId xmlns:a16="http://schemas.microsoft.com/office/drawing/2014/main" id="{BA1B36E3-1EAB-4D6D-A2EA-518854407A86}"/>
              </a:ext>
            </a:extLst>
          </p:cNvPr>
          <p:cNvSpPr txBox="1"/>
          <p:nvPr/>
        </p:nvSpPr>
        <p:spPr>
          <a:xfrm>
            <a:off x="2795372" y="1700808"/>
            <a:ext cx="6018629" cy="3093154"/>
          </a:xfrm>
          <a:prstGeom prst="rect">
            <a:avLst/>
          </a:prstGeom>
          <a:noFill/>
        </p:spPr>
        <p:txBody>
          <a:bodyPr wrap="square" rtlCol="0">
            <a:spAutoFit/>
          </a:bodyPr>
          <a:lstStyle/>
          <a:p>
            <a:r>
              <a:rPr lang="en-GB" sz="2400" dirty="0"/>
              <a:t>To find the density of an </a:t>
            </a:r>
            <a:r>
              <a:rPr lang="en-GB" sz="2400" b="1" dirty="0">
                <a:solidFill>
                  <a:schemeClr val="accent6">
                    <a:lumMod val="75000"/>
                  </a:schemeClr>
                </a:solidFill>
              </a:rPr>
              <a:t>irregular </a:t>
            </a:r>
            <a:r>
              <a:rPr lang="en-GB" sz="2400" dirty="0"/>
              <a:t>shaped object, you need to determine its volume.</a:t>
            </a:r>
          </a:p>
          <a:p>
            <a:r>
              <a:rPr lang="en-GB" sz="2400" dirty="0"/>
              <a:t>To do this, it is placed in a known volume of water and the amount of water </a:t>
            </a:r>
            <a:r>
              <a:rPr lang="en-GB" sz="2400" b="1" dirty="0">
                <a:solidFill>
                  <a:schemeClr val="accent6">
                    <a:lumMod val="75000"/>
                  </a:schemeClr>
                </a:solidFill>
              </a:rPr>
              <a:t>displaced</a:t>
            </a:r>
            <a:r>
              <a:rPr lang="en-GB" sz="2400" dirty="0"/>
              <a:t> equals the volume of the object.</a:t>
            </a:r>
            <a:r>
              <a:rPr lang="en-GB" dirty="0"/>
              <a:t> </a:t>
            </a:r>
          </a:p>
          <a:p>
            <a:endParaRPr lang="en-GB" dirty="0"/>
          </a:p>
          <a:p>
            <a:r>
              <a:rPr lang="en-GB" dirty="0"/>
              <a:t>    </a:t>
            </a:r>
            <a:r>
              <a:rPr lang="en-GB" sz="1900" dirty="0"/>
              <a:t>Piece of</a:t>
            </a:r>
            <a:r>
              <a:rPr lang="en-GB" sz="1900" b="1" dirty="0">
                <a:solidFill>
                  <a:schemeClr val="accent6">
                    <a:lumMod val="75000"/>
                  </a:schemeClr>
                </a:solidFill>
              </a:rPr>
              <a:t> granite </a:t>
            </a:r>
            <a:r>
              <a:rPr lang="en-GB" sz="1900" dirty="0"/>
              <a:t>stone with a mass of 13.5 g (0.0135 kg)</a:t>
            </a:r>
          </a:p>
          <a:p>
            <a:r>
              <a:rPr lang="en-GB" sz="1900" dirty="0"/>
              <a:t>			     </a:t>
            </a:r>
          </a:p>
          <a:p>
            <a:r>
              <a:rPr lang="en-GB" sz="1900" dirty="0"/>
              <a:t>		 Volume = 0.000005 m</a:t>
            </a:r>
            <a:r>
              <a:rPr lang="en-GB" sz="2000" b="1" baseline="30000" dirty="0"/>
              <a:t>3 </a:t>
            </a:r>
            <a:r>
              <a:rPr lang="en-GB" sz="1900" dirty="0"/>
              <a:t>	</a:t>
            </a:r>
          </a:p>
        </p:txBody>
      </p:sp>
      <p:cxnSp>
        <p:nvCxnSpPr>
          <p:cNvPr id="8" name="Straight Arrow Connector 7">
            <a:extLst>
              <a:ext uri="{FF2B5EF4-FFF2-40B4-BE49-F238E27FC236}">
                <a16:creationId xmlns:a16="http://schemas.microsoft.com/office/drawing/2014/main" id="{ABFB6101-1AD8-4E7C-BC95-4B397C8BB58B}"/>
              </a:ext>
            </a:extLst>
          </p:cNvPr>
          <p:cNvCxnSpPr>
            <a:cxnSpLocks/>
          </p:cNvCxnSpPr>
          <p:nvPr/>
        </p:nvCxnSpPr>
        <p:spPr>
          <a:xfrm flipH="1">
            <a:off x="2339752" y="4005064"/>
            <a:ext cx="612068" cy="496511"/>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2" name="Left Brace 11">
            <a:extLst>
              <a:ext uri="{FF2B5EF4-FFF2-40B4-BE49-F238E27FC236}">
                <a16:creationId xmlns:a16="http://schemas.microsoft.com/office/drawing/2014/main" id="{EDE38B68-D82D-41C4-B7D6-96732E6AA5BA}"/>
              </a:ext>
            </a:extLst>
          </p:cNvPr>
          <p:cNvSpPr/>
          <p:nvPr/>
        </p:nvSpPr>
        <p:spPr>
          <a:xfrm>
            <a:off x="1891796" y="3055314"/>
            <a:ext cx="210889" cy="21602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4" name="TextBox 13">
            <a:extLst>
              <a:ext uri="{FF2B5EF4-FFF2-40B4-BE49-F238E27FC236}">
                <a16:creationId xmlns:a16="http://schemas.microsoft.com/office/drawing/2014/main" id="{5316B368-460C-4CE6-B624-0513F024F716}"/>
              </a:ext>
            </a:extLst>
          </p:cNvPr>
          <p:cNvSpPr txBox="1"/>
          <p:nvPr/>
        </p:nvSpPr>
        <p:spPr>
          <a:xfrm>
            <a:off x="1043608" y="2470829"/>
            <a:ext cx="1059077" cy="1569660"/>
          </a:xfrm>
          <a:prstGeom prst="rect">
            <a:avLst/>
          </a:prstGeom>
          <a:noFill/>
        </p:spPr>
        <p:txBody>
          <a:bodyPr wrap="square" rtlCol="0">
            <a:spAutoFit/>
          </a:bodyPr>
          <a:lstStyle/>
          <a:p>
            <a:r>
              <a:rPr lang="en-GB" sz="1600" b="1" dirty="0"/>
              <a:t>Increase in water level = volume of granite</a:t>
            </a:r>
          </a:p>
          <a:p>
            <a:r>
              <a:rPr lang="en-GB" sz="1600" b="1" dirty="0"/>
              <a:t>(5 cm</a:t>
            </a:r>
            <a:r>
              <a:rPr lang="en-GB" sz="1600" b="1" baseline="30000" dirty="0"/>
              <a:t>3</a:t>
            </a:r>
            <a:r>
              <a:rPr lang="en-GB" sz="1600" b="1" dirty="0"/>
              <a:t>)</a:t>
            </a:r>
          </a:p>
        </p:txBody>
      </p:sp>
      <p:sp>
        <p:nvSpPr>
          <p:cNvPr id="15" name="TextBox 14">
            <a:extLst>
              <a:ext uri="{FF2B5EF4-FFF2-40B4-BE49-F238E27FC236}">
                <a16:creationId xmlns:a16="http://schemas.microsoft.com/office/drawing/2014/main" id="{68A0702B-A1FC-4949-9A11-AF12BC9EE118}"/>
              </a:ext>
            </a:extLst>
          </p:cNvPr>
          <p:cNvSpPr txBox="1"/>
          <p:nvPr/>
        </p:nvSpPr>
        <p:spPr>
          <a:xfrm>
            <a:off x="707141" y="5208154"/>
            <a:ext cx="7776864" cy="830997"/>
          </a:xfrm>
          <a:prstGeom prst="rect">
            <a:avLst/>
          </a:prstGeom>
          <a:solidFill>
            <a:schemeClr val="accent6">
              <a:lumMod val="60000"/>
              <a:lumOff val="40000"/>
            </a:schemeClr>
          </a:solidFill>
          <a:ln w="12700">
            <a:solidFill>
              <a:schemeClr val="accent6">
                <a:lumMod val="75000"/>
              </a:schemeClr>
            </a:solidFill>
          </a:ln>
        </p:spPr>
        <p:txBody>
          <a:bodyPr wrap="square" rtlCol="0">
            <a:spAutoFit/>
          </a:bodyPr>
          <a:lstStyle/>
          <a:p>
            <a:r>
              <a:rPr lang="en-GB" sz="2400" dirty="0"/>
              <a:t>Density of granite =     </a:t>
            </a:r>
            <a:r>
              <a:rPr lang="en-GB" sz="2400" u="sng" dirty="0"/>
              <a:t>  0.0135 kg  </a:t>
            </a:r>
            <a:r>
              <a:rPr lang="en-GB" sz="2400" dirty="0"/>
              <a:t>       = 2 690 kg/m</a:t>
            </a:r>
            <a:r>
              <a:rPr lang="en-GB" sz="2400" b="1" baseline="30000" dirty="0"/>
              <a:t>3</a:t>
            </a:r>
            <a:r>
              <a:rPr lang="en-GB" sz="2400" dirty="0"/>
              <a:t> </a:t>
            </a:r>
          </a:p>
          <a:p>
            <a:r>
              <a:rPr lang="en-GB" sz="2400" dirty="0"/>
              <a:t>		              0.000005 m</a:t>
            </a:r>
            <a:r>
              <a:rPr lang="en-GB" sz="2400" b="1" baseline="30000" dirty="0"/>
              <a:t>3</a:t>
            </a:r>
            <a:r>
              <a:rPr lang="en-GB" dirty="0"/>
              <a:t>	    </a:t>
            </a:r>
          </a:p>
        </p:txBody>
      </p:sp>
      <p:pic>
        <p:nvPicPr>
          <p:cNvPr id="7" name="Audio 6">
            <a:hlinkClick r:id="" action="ppaction://media"/>
            <a:extLst>
              <a:ext uri="{FF2B5EF4-FFF2-40B4-BE49-F238E27FC236}">
                <a16:creationId xmlns:a16="http://schemas.microsoft.com/office/drawing/2014/main" id="{D8ABE1AA-AF80-4335-87AC-CAB45FE5B2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68381975"/>
      </p:ext>
    </p:extLst>
  </p:cSld>
  <p:clrMapOvr>
    <a:masterClrMapping/>
  </p:clrMapOvr>
  <mc:AlternateContent xmlns:mc="http://schemas.openxmlformats.org/markup-compatibility/2006">
    <mc:Choice xmlns:p14="http://schemas.microsoft.com/office/powerpoint/2010/main" Requires="p14">
      <p:transition spd="slow" p14:dur="2000" advTm="101134"/>
    </mc:Choice>
    <mc:Fallback>
      <p:transition spd="slow" advTm="101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FF99">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7418"/>
            <a:ext cx="8532440" cy="657041"/>
          </a:xfrm>
        </p:spPr>
        <p:txBody>
          <a:bodyPr>
            <a:noAutofit/>
          </a:bodyPr>
          <a:lstStyle/>
          <a:p>
            <a:pPr marL="342900" marR="0" lvl="1" algn="l" defTabSz="342900" rtl="0" eaLnBrk="1" fontAlgn="auto" latinLnBrk="0" hangingPunct="1">
              <a:lnSpc>
                <a:spcPct val="100000"/>
              </a:lnSpc>
              <a:spcBef>
                <a:spcPct val="20000"/>
              </a:spcBef>
              <a:spcAft>
                <a:spcPts val="0"/>
              </a:spcAft>
              <a:buClrTx/>
              <a:buSzTx/>
              <a:tabLst/>
              <a:defRPr/>
            </a:pPr>
            <a:r>
              <a:rPr lang="en-US" sz="2000" b="1" dirty="0">
                <a:solidFill>
                  <a:schemeClr val="accent6"/>
                </a:solidFill>
              </a:rPr>
              <a:t>Changes of state and the particle model – Changes of state</a:t>
            </a:r>
            <a:endParaRPr lang="en-GB" sz="2000" b="1" dirty="0">
              <a:solidFill>
                <a:schemeClr val="accent6"/>
              </a:solidFill>
            </a:endParaRPr>
          </a:p>
        </p:txBody>
      </p:sp>
      <p:sp>
        <p:nvSpPr>
          <p:cNvPr id="3" name="TextBox 2">
            <a:extLst>
              <a:ext uri="{FF2B5EF4-FFF2-40B4-BE49-F238E27FC236}">
                <a16:creationId xmlns:a16="http://schemas.microsoft.com/office/drawing/2014/main" id="{3FD1830A-2376-446B-81B5-475CA51A4D33}"/>
              </a:ext>
            </a:extLst>
          </p:cNvPr>
          <p:cNvSpPr txBox="1"/>
          <p:nvPr/>
        </p:nvSpPr>
        <p:spPr>
          <a:xfrm>
            <a:off x="395536" y="745249"/>
            <a:ext cx="8640960" cy="830997"/>
          </a:xfrm>
          <a:prstGeom prst="rect">
            <a:avLst/>
          </a:prstGeom>
          <a:solidFill>
            <a:schemeClr val="accent6">
              <a:lumMod val="60000"/>
              <a:lumOff val="40000"/>
            </a:schemeClr>
          </a:solidFill>
          <a:ln w="25400">
            <a:solidFill>
              <a:schemeClr val="accent6">
                <a:lumMod val="75000"/>
              </a:schemeClr>
            </a:solidFill>
          </a:ln>
        </p:spPr>
        <p:txBody>
          <a:bodyPr wrap="square" rtlCol="0">
            <a:spAutoFit/>
          </a:bodyPr>
          <a:lstStyle/>
          <a:p>
            <a:pPr algn="ctr"/>
            <a:r>
              <a:rPr lang="en-GB" sz="2400" dirty="0"/>
              <a:t>A change of state can be brought about by changing the </a:t>
            </a:r>
            <a:r>
              <a:rPr lang="en-GB" sz="2400" b="1" dirty="0"/>
              <a:t>temperature</a:t>
            </a:r>
            <a:r>
              <a:rPr lang="en-GB" sz="2400" dirty="0"/>
              <a:t> or</a:t>
            </a:r>
            <a:r>
              <a:rPr lang="en-GB" sz="2400" b="1" dirty="0"/>
              <a:t> pressure </a:t>
            </a:r>
            <a:r>
              <a:rPr lang="en-GB" sz="2400" dirty="0"/>
              <a:t>of a material.</a:t>
            </a:r>
          </a:p>
        </p:txBody>
      </p:sp>
      <p:pic>
        <p:nvPicPr>
          <p:cNvPr id="11" name="Picture 10" descr="Image result for change of state diagram">
            <a:extLst>
              <a:ext uri="{FF2B5EF4-FFF2-40B4-BE49-F238E27FC236}">
                <a16:creationId xmlns:a16="http://schemas.microsoft.com/office/drawing/2014/main" id="{70954E79-30A8-4237-8AFC-6A74CB12C6E2}"/>
              </a:ext>
            </a:extLst>
          </p:cNvPr>
          <p:cNvPicPr/>
          <p:nvPr/>
        </p:nvPicPr>
        <p:blipFill rotWithShape="1">
          <a:blip r:embed="rId4">
            <a:extLst>
              <a:ext uri="{28A0092B-C50C-407E-A947-70E740481C1C}">
                <a14:useLocalDpi xmlns:a14="http://schemas.microsoft.com/office/drawing/2010/main" val="0"/>
              </a:ext>
            </a:extLst>
          </a:blip>
          <a:srcRect b="5195"/>
          <a:stretch/>
        </p:blipFill>
        <p:spPr bwMode="auto">
          <a:xfrm>
            <a:off x="2843809" y="1772816"/>
            <a:ext cx="3456384" cy="3383915"/>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EA04EE17-4414-4033-86DF-AE18FEE2D974}"/>
              </a:ext>
            </a:extLst>
          </p:cNvPr>
          <p:cNvSpPr txBox="1"/>
          <p:nvPr/>
        </p:nvSpPr>
        <p:spPr>
          <a:xfrm>
            <a:off x="395536" y="1657036"/>
            <a:ext cx="2448269" cy="4801314"/>
          </a:xfrm>
          <a:prstGeom prst="rect">
            <a:avLst/>
          </a:prstGeom>
          <a:noFill/>
          <a:ln w="25400">
            <a:solidFill>
              <a:schemeClr val="accent6">
                <a:lumMod val="75000"/>
              </a:schemeClr>
            </a:solidFill>
          </a:ln>
        </p:spPr>
        <p:txBody>
          <a:bodyPr wrap="square" rtlCol="0">
            <a:spAutoFit/>
          </a:bodyPr>
          <a:lstStyle/>
          <a:p>
            <a:r>
              <a:rPr lang="en-GB" sz="2400" dirty="0"/>
              <a:t>If the solid shown has a mass of 1kg, then the liquid and gas will both have a mass of</a:t>
            </a:r>
          </a:p>
          <a:p>
            <a:r>
              <a:rPr lang="en-GB" sz="2400" dirty="0"/>
              <a:t>1 kg.</a:t>
            </a:r>
          </a:p>
          <a:p>
            <a:endParaRPr lang="en-GB" dirty="0"/>
          </a:p>
          <a:p>
            <a:r>
              <a:rPr lang="en-GB" sz="2400" b="1" dirty="0">
                <a:solidFill>
                  <a:schemeClr val="accent6">
                    <a:lumMod val="75000"/>
                  </a:schemeClr>
                </a:solidFill>
              </a:rPr>
              <a:t>Mass is conserved when a substance changes state, only the volume changes.</a:t>
            </a:r>
          </a:p>
        </p:txBody>
      </p:sp>
      <p:sp>
        <p:nvSpPr>
          <p:cNvPr id="10" name="TextBox 9">
            <a:extLst>
              <a:ext uri="{FF2B5EF4-FFF2-40B4-BE49-F238E27FC236}">
                <a16:creationId xmlns:a16="http://schemas.microsoft.com/office/drawing/2014/main" id="{0A15C1D8-71DC-41A8-BBE4-D2B3C1CDBD8D}"/>
              </a:ext>
            </a:extLst>
          </p:cNvPr>
          <p:cNvSpPr txBox="1"/>
          <p:nvPr/>
        </p:nvSpPr>
        <p:spPr>
          <a:xfrm>
            <a:off x="6228184" y="1657036"/>
            <a:ext cx="2808312" cy="4832092"/>
          </a:xfrm>
          <a:prstGeom prst="rect">
            <a:avLst/>
          </a:prstGeom>
          <a:noFill/>
          <a:ln w="25400">
            <a:solidFill>
              <a:schemeClr val="accent6">
                <a:lumMod val="75000"/>
              </a:schemeClr>
            </a:solidFill>
          </a:ln>
        </p:spPr>
        <p:txBody>
          <a:bodyPr wrap="square" rtlCol="0">
            <a:spAutoFit/>
          </a:bodyPr>
          <a:lstStyle/>
          <a:p>
            <a:r>
              <a:rPr lang="en-GB" sz="2400" dirty="0"/>
              <a:t>Changes of state are </a:t>
            </a:r>
            <a:r>
              <a:rPr lang="en-GB" sz="2400" b="1" dirty="0">
                <a:solidFill>
                  <a:schemeClr val="accent6">
                    <a:lumMod val="75000"/>
                  </a:schemeClr>
                </a:solidFill>
              </a:rPr>
              <a:t>physical changes </a:t>
            </a:r>
            <a:r>
              <a:rPr lang="en-GB" sz="2400" b="1" dirty="0"/>
              <a:t>not</a:t>
            </a:r>
            <a:r>
              <a:rPr lang="en-GB" sz="2400" b="1" dirty="0">
                <a:solidFill>
                  <a:schemeClr val="accent6">
                    <a:lumMod val="75000"/>
                  </a:schemeClr>
                </a:solidFill>
              </a:rPr>
              <a:t> </a:t>
            </a:r>
            <a:r>
              <a:rPr lang="en-GB" sz="2400" dirty="0"/>
              <a:t>chemical changes.</a:t>
            </a:r>
          </a:p>
          <a:p>
            <a:r>
              <a:rPr lang="en-GB" sz="2400" dirty="0"/>
              <a:t>The change can be </a:t>
            </a:r>
            <a:r>
              <a:rPr lang="en-GB" sz="2400" b="1" dirty="0">
                <a:solidFill>
                  <a:schemeClr val="accent6">
                    <a:lumMod val="75000"/>
                  </a:schemeClr>
                </a:solidFill>
              </a:rPr>
              <a:t>reversed</a:t>
            </a:r>
            <a:r>
              <a:rPr lang="en-GB" sz="2400" dirty="0"/>
              <a:t> in a physical change so the material recovers its </a:t>
            </a:r>
            <a:r>
              <a:rPr lang="en-GB" sz="2400" b="1" dirty="0">
                <a:solidFill>
                  <a:schemeClr val="accent6">
                    <a:lumMod val="75000"/>
                  </a:schemeClr>
                </a:solidFill>
              </a:rPr>
              <a:t>original properties</a:t>
            </a:r>
            <a:r>
              <a:rPr lang="en-GB" sz="2400" dirty="0"/>
              <a:t>.</a:t>
            </a:r>
          </a:p>
          <a:p>
            <a:r>
              <a:rPr lang="en-GB" sz="2400" dirty="0"/>
              <a:t>This does not happen with a chemical change.</a:t>
            </a:r>
          </a:p>
          <a:p>
            <a:endParaRPr lang="en-GB" sz="1100" dirty="0"/>
          </a:p>
        </p:txBody>
      </p:sp>
      <p:sp>
        <p:nvSpPr>
          <p:cNvPr id="13" name="TextBox 12">
            <a:extLst>
              <a:ext uri="{FF2B5EF4-FFF2-40B4-BE49-F238E27FC236}">
                <a16:creationId xmlns:a16="http://schemas.microsoft.com/office/drawing/2014/main" id="{C17FFAD2-27C6-4A39-9E66-DFFB66CD57C2}"/>
              </a:ext>
            </a:extLst>
          </p:cNvPr>
          <p:cNvSpPr txBox="1"/>
          <p:nvPr/>
        </p:nvSpPr>
        <p:spPr>
          <a:xfrm>
            <a:off x="2843807" y="5272511"/>
            <a:ext cx="3384375" cy="707886"/>
          </a:xfrm>
          <a:prstGeom prst="rect">
            <a:avLst/>
          </a:prstGeom>
          <a:noFill/>
        </p:spPr>
        <p:txBody>
          <a:bodyPr wrap="square" rtlCol="0">
            <a:spAutoFit/>
          </a:bodyPr>
          <a:lstStyle/>
          <a:p>
            <a:pPr algn="ctr"/>
            <a:r>
              <a:rPr lang="en-GB" sz="2000" b="1" dirty="0"/>
              <a:t>The arrows show the direction in change of state.</a:t>
            </a:r>
          </a:p>
        </p:txBody>
      </p:sp>
      <p:pic>
        <p:nvPicPr>
          <p:cNvPr id="5" name="Audio 4">
            <a:hlinkClick r:id="" action="ppaction://media"/>
            <a:extLst>
              <a:ext uri="{FF2B5EF4-FFF2-40B4-BE49-F238E27FC236}">
                <a16:creationId xmlns:a16="http://schemas.microsoft.com/office/drawing/2014/main" id="{51B32CD5-B970-4EBA-B96A-4DED1C65F4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07501282"/>
      </p:ext>
    </p:extLst>
  </p:cSld>
  <p:clrMapOvr>
    <a:masterClrMapping/>
  </p:clrMapOvr>
  <mc:AlternateContent xmlns:mc="http://schemas.openxmlformats.org/markup-compatibility/2006">
    <mc:Choice xmlns:p14="http://schemas.microsoft.com/office/powerpoint/2010/main" Requires="p14">
      <p:transition spd="slow" p14:dur="2000" advTm="59556"/>
    </mc:Choice>
    <mc:Fallback>
      <p:transition spd="slow" advTm="59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5509200"/>
          </a:xfrm>
          <a:prstGeom prst="rect">
            <a:avLst/>
          </a:prstGeom>
          <a:noFill/>
        </p:spPr>
        <p:txBody>
          <a:bodyPr wrap="square" rtlCol="0">
            <a:spAutoFit/>
          </a:bodyPr>
          <a:lstStyle/>
          <a:p>
            <a:r>
              <a:rPr lang="en-GB" sz="7200" b="1" dirty="0">
                <a:latin typeface="+mj-lt"/>
                <a:ea typeface="Beirut" charset="-78"/>
                <a:cs typeface="Beirut" charset="-78"/>
              </a:rPr>
              <a:t>QuestionIT!</a:t>
            </a:r>
          </a:p>
          <a:p>
            <a:endParaRPr lang="en-GB" dirty="0"/>
          </a:p>
          <a:p>
            <a:endParaRPr lang="en-GB" dirty="0"/>
          </a:p>
          <a:p>
            <a:endParaRPr lang="en-GB" dirty="0"/>
          </a:p>
          <a:p>
            <a:r>
              <a:rPr lang="en-GB" sz="3600" b="1" dirty="0">
                <a:solidFill>
                  <a:schemeClr val="tx1">
                    <a:lumMod val="50000"/>
                    <a:lumOff val="50000"/>
                  </a:schemeClr>
                </a:solidFill>
              </a:rPr>
              <a:t>Changes of state and the particle model</a:t>
            </a:r>
          </a:p>
          <a:p>
            <a:endParaRPr lang="en-GB" sz="2800" dirty="0">
              <a:solidFill>
                <a:schemeClr val="tx1">
                  <a:lumMod val="50000"/>
                  <a:lumOff val="50000"/>
                </a:schemeClr>
              </a:solidFill>
            </a:endParaRPr>
          </a:p>
          <a:p>
            <a:pPr marL="457200" indent="-457200">
              <a:lnSpc>
                <a:spcPct val="150000"/>
              </a:lnSpc>
              <a:buFont typeface="Arial" charset="0"/>
              <a:buChar char="•"/>
            </a:pPr>
            <a:r>
              <a:rPr lang="en-GB" sz="2400" b="1" dirty="0">
                <a:solidFill>
                  <a:schemeClr val="tx1">
                    <a:lumMod val="50000"/>
                    <a:lumOff val="50000"/>
                  </a:schemeClr>
                </a:solidFill>
              </a:rPr>
              <a:t>Density of materials</a:t>
            </a:r>
          </a:p>
          <a:p>
            <a:pPr marL="457200" indent="-457200">
              <a:lnSpc>
                <a:spcPct val="150000"/>
              </a:lnSpc>
              <a:buFont typeface="Arial" charset="0"/>
              <a:buChar char="•"/>
            </a:pPr>
            <a:r>
              <a:rPr lang="en-GB" sz="2400" b="1" dirty="0">
                <a:solidFill>
                  <a:schemeClr val="tx1">
                    <a:lumMod val="50000"/>
                    <a:lumOff val="50000"/>
                  </a:schemeClr>
                </a:solidFill>
              </a:rPr>
              <a:t>Changes of state</a:t>
            </a:r>
          </a:p>
          <a:p>
            <a:pPr marL="457200" indent="-457200">
              <a:lnSpc>
                <a:spcPct val="150000"/>
              </a:lnSpc>
              <a:buFont typeface="Arial" charset="0"/>
              <a:buChar char="•"/>
            </a:pPr>
            <a:endParaRPr lang="en-GB" sz="2400" b="1" dirty="0">
              <a:solidFill>
                <a:schemeClr val="tx1">
                  <a:lumMod val="50000"/>
                  <a:lumOff val="50000"/>
                </a:schemeClr>
              </a:solidFill>
            </a:endParaRPr>
          </a:p>
          <a:p>
            <a:endParaRPr lang="en-GB" dirty="0"/>
          </a:p>
        </p:txBody>
      </p:sp>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4211960" y="886544"/>
            <a:ext cx="4914900" cy="5638800"/>
          </a:xfrm>
          <a:prstGeom prst="rect">
            <a:avLst/>
          </a:prstGeom>
        </p:spPr>
      </p:pic>
      <p:pic>
        <p:nvPicPr>
          <p:cNvPr id="3" name="Audio 2">
            <a:hlinkClick r:id="" action="ppaction://media"/>
            <a:extLst>
              <a:ext uri="{FF2B5EF4-FFF2-40B4-BE49-F238E27FC236}">
                <a16:creationId xmlns:a16="http://schemas.microsoft.com/office/drawing/2014/main" id="{DF2BFACB-F7B4-4755-8624-C5154C55D5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94288455"/>
      </p:ext>
    </p:extLst>
  </p:cSld>
  <p:clrMapOvr>
    <a:masterClrMapping/>
  </p:clrMapOvr>
  <mc:AlternateContent xmlns:mc="http://schemas.openxmlformats.org/markup-compatibility/2006">
    <mc:Choice xmlns:p14="http://schemas.microsoft.com/office/powerpoint/2010/main" Requires="p14">
      <p:transition spd="slow" p14:dur="2000" advTm="31580"/>
    </mc:Choice>
    <mc:Fallback>
      <p:transition spd="slow" advTm="31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0"/>
            <a:ext cx="8028384" cy="657041"/>
          </a:xfrm>
        </p:spPr>
        <p:txBody>
          <a:bodyPr>
            <a:noAutofit/>
          </a:bodyPr>
          <a:lstStyle/>
          <a:p>
            <a:pPr marL="342900" lvl="1" algn="l" defTabSz="342900" rtl="0">
              <a:spcBef>
                <a:spcPct val="20000"/>
              </a:spcBef>
            </a:pPr>
            <a:r>
              <a:rPr lang="en-US" sz="2400" b="1" dirty="0">
                <a:solidFill>
                  <a:schemeClr val="accent6"/>
                </a:solidFill>
              </a:rPr>
              <a:t>Changes of state and the particle model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77630" y="599567"/>
            <a:ext cx="8915400" cy="6001643"/>
          </a:xfrm>
          <a:prstGeom prst="rect">
            <a:avLst/>
          </a:prstGeom>
          <a:noFill/>
        </p:spPr>
        <p:txBody>
          <a:bodyPr wrap="square" rtlCol="0">
            <a:spAutoFit/>
          </a:bodyPr>
          <a:lstStyle/>
          <a:p>
            <a:pPr marL="457200" indent="-457200">
              <a:lnSpc>
                <a:spcPct val="150000"/>
              </a:lnSpc>
              <a:buAutoNum type="arabicPeriod"/>
            </a:pPr>
            <a:r>
              <a:rPr lang="en-GB" sz="2400" dirty="0"/>
              <a:t>Why is it incorrect to say iron is heavier than wood?</a:t>
            </a:r>
          </a:p>
          <a:p>
            <a:r>
              <a:rPr lang="en-GB" sz="2400" dirty="0">
                <a:solidFill>
                  <a:srgbClr val="00B050"/>
                </a:solidFill>
              </a:rPr>
              <a:t>        </a:t>
            </a:r>
          </a:p>
          <a:p>
            <a:r>
              <a:rPr lang="en-GB" sz="2400" dirty="0">
                <a:solidFill>
                  <a:srgbClr val="00B050"/>
                </a:solidFill>
              </a:rPr>
              <a:t>        </a:t>
            </a:r>
          </a:p>
          <a:p>
            <a:pPr>
              <a:lnSpc>
                <a:spcPct val="150000"/>
              </a:lnSpc>
            </a:pPr>
            <a:r>
              <a:rPr lang="en-GB" sz="2400" dirty="0"/>
              <a:t>2. Water has a density of 1000 kg/m</a:t>
            </a:r>
            <a:r>
              <a:rPr lang="en-GB" sz="2400" b="1" baseline="30000" dirty="0"/>
              <a:t>3</a:t>
            </a:r>
            <a:r>
              <a:rPr lang="en-GB" sz="2400" dirty="0"/>
              <a:t>. A piece of rubber has a density</a:t>
            </a:r>
          </a:p>
          <a:p>
            <a:r>
              <a:rPr lang="en-GB" sz="2400" dirty="0"/>
              <a:t>     of 1024 kg/m</a:t>
            </a:r>
            <a:r>
              <a:rPr lang="en-GB" sz="2400" b="1" baseline="30000" dirty="0"/>
              <a:t>3</a:t>
            </a:r>
            <a:r>
              <a:rPr lang="en-GB" sz="2400" dirty="0"/>
              <a:t>. Explain what would happen if the rubber was put in</a:t>
            </a:r>
          </a:p>
          <a:p>
            <a:r>
              <a:rPr lang="en-GB" sz="2400" dirty="0"/>
              <a:t>     a pool of water? </a:t>
            </a:r>
          </a:p>
          <a:p>
            <a:r>
              <a:rPr lang="en-GB" sz="2400" dirty="0"/>
              <a:t>      </a:t>
            </a:r>
            <a:r>
              <a:rPr lang="en-GB" sz="2400" b="1" dirty="0">
                <a:solidFill>
                  <a:srgbClr val="00B050"/>
                </a:solidFill>
              </a:rPr>
              <a:t> </a:t>
            </a:r>
          </a:p>
          <a:p>
            <a:r>
              <a:rPr lang="en-GB" sz="2400" b="1" dirty="0">
                <a:solidFill>
                  <a:srgbClr val="00B050"/>
                </a:solidFill>
              </a:rPr>
              <a:t>       </a:t>
            </a:r>
          </a:p>
          <a:p>
            <a:pPr lvl="0"/>
            <a:r>
              <a:rPr lang="en-GB" sz="2400" dirty="0"/>
              <a:t>3. This “ready-mix” concrete waggon contains </a:t>
            </a:r>
          </a:p>
          <a:p>
            <a:pPr lvl="0"/>
            <a:r>
              <a:rPr lang="en-GB" sz="2400" dirty="0"/>
              <a:t>     9600 kg of concrete. If the density of the</a:t>
            </a:r>
          </a:p>
          <a:p>
            <a:pPr lvl="0"/>
            <a:r>
              <a:rPr lang="en-GB" sz="2400" dirty="0"/>
              <a:t>     concrete is 2400 kg/m</a:t>
            </a:r>
            <a:r>
              <a:rPr lang="en-GB" sz="2400" b="1" baseline="30000" dirty="0"/>
              <a:t>3</a:t>
            </a:r>
            <a:r>
              <a:rPr lang="en-GB" sz="2400" dirty="0"/>
              <a:t>, what volume of </a:t>
            </a:r>
          </a:p>
          <a:p>
            <a:pPr lvl="0"/>
            <a:r>
              <a:rPr lang="en-GB" sz="2400" dirty="0"/>
              <a:t>     concrete does the waggon contain?</a:t>
            </a:r>
          </a:p>
          <a:p>
            <a:pPr lvl="0"/>
            <a:r>
              <a:rPr lang="en-GB" sz="2400" dirty="0"/>
              <a:t>       </a:t>
            </a:r>
            <a:r>
              <a:rPr lang="en-GB" sz="2400" b="1" dirty="0">
                <a:solidFill>
                  <a:srgbClr val="00B050"/>
                </a:solidFill>
              </a:rPr>
              <a:t> </a:t>
            </a:r>
          </a:p>
          <a:p>
            <a:pPr lvl="0"/>
            <a:r>
              <a:rPr lang="en-GB" sz="2400" b="1" dirty="0">
                <a:solidFill>
                  <a:srgbClr val="00B050"/>
                </a:solidFill>
              </a:rPr>
              <a:t>                           </a:t>
            </a:r>
            <a:endParaRPr lang="en-GB" sz="2400" b="1" baseline="30000" dirty="0">
              <a:solidFill>
                <a:srgbClr val="00B050"/>
              </a:solidFill>
            </a:endParaRPr>
          </a:p>
          <a:p>
            <a:pPr lvl="0"/>
            <a:r>
              <a:rPr lang="en-GB" sz="2400" b="1" dirty="0">
                <a:solidFill>
                  <a:srgbClr val="00B050"/>
                </a:solidFill>
              </a:rPr>
              <a:t>                         </a:t>
            </a:r>
            <a:endParaRPr lang="en-GB" sz="1600" b="1" baseline="30000" dirty="0">
              <a:solidFill>
                <a:srgbClr val="00B050"/>
              </a:solidFill>
            </a:endParaRPr>
          </a:p>
        </p:txBody>
      </p:sp>
      <p:pic>
        <p:nvPicPr>
          <p:cNvPr id="5" name="Picture 4">
            <a:extLst>
              <a:ext uri="{FF2B5EF4-FFF2-40B4-BE49-F238E27FC236}">
                <a16:creationId xmlns:a16="http://schemas.microsoft.com/office/drawing/2014/main" id="{2D88332B-D9CC-4DD2-B275-7D2CF6C974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8224" y="3549501"/>
            <a:ext cx="2143125" cy="2143125"/>
          </a:xfrm>
          <a:prstGeom prst="rect">
            <a:avLst/>
          </a:prstGeom>
        </p:spPr>
      </p:pic>
      <p:pic>
        <p:nvPicPr>
          <p:cNvPr id="7" name="Audio 6">
            <a:hlinkClick r:id="" action="ppaction://media"/>
            <a:extLst>
              <a:ext uri="{FF2B5EF4-FFF2-40B4-BE49-F238E27FC236}">
                <a16:creationId xmlns:a16="http://schemas.microsoft.com/office/drawing/2014/main" id="{974AC0AA-1B1A-4C9E-BD6C-694874A720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90603812"/>
      </p:ext>
    </p:extLst>
  </p:cSld>
  <p:clrMapOvr>
    <a:masterClrMapping/>
  </p:clrMapOvr>
  <mc:AlternateContent xmlns:mc="http://schemas.openxmlformats.org/markup-compatibility/2006">
    <mc:Choice xmlns:p14="http://schemas.microsoft.com/office/powerpoint/2010/main" Requires="p14">
      <p:transition spd="slow" p14:dur="2000" advTm="300000"/>
    </mc:Choice>
    <mc:Fallback>
      <p:transition spd="slow" advTm="3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10965"/>
            <a:ext cx="8028384" cy="657041"/>
          </a:xfrm>
        </p:spPr>
        <p:txBody>
          <a:bodyPr>
            <a:noAutofit/>
          </a:bodyPr>
          <a:lstStyle/>
          <a:p>
            <a:pPr marL="342900" lvl="1" algn="l" defTabSz="342900" rtl="0">
              <a:spcBef>
                <a:spcPct val="20000"/>
              </a:spcBef>
            </a:pPr>
            <a:r>
              <a:rPr lang="en-US" sz="2400" b="1" dirty="0">
                <a:solidFill>
                  <a:schemeClr val="accent6"/>
                </a:solidFill>
              </a:rPr>
              <a:t>Changes of state and the particle model – </a:t>
            </a:r>
            <a:r>
              <a:rPr lang="en-US" sz="2400" b="1" dirty="0">
                <a:solidFill>
                  <a:schemeClr val="tx1"/>
                </a:solidFill>
              </a:rPr>
              <a:t>Answer</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IT</a:t>
            </a:r>
          </a:p>
        </p:txBody>
      </p:sp>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6326" y="646076"/>
            <a:ext cx="9180921" cy="6001643"/>
          </a:xfrm>
          <a:prstGeom prst="rect">
            <a:avLst/>
          </a:prstGeom>
          <a:noFill/>
        </p:spPr>
        <p:txBody>
          <a:bodyPr wrap="square" rtlCol="0">
            <a:spAutoFit/>
          </a:bodyPr>
          <a:lstStyle/>
          <a:p>
            <a:pPr lvl="0"/>
            <a:r>
              <a:rPr lang="en-GB" sz="2400" dirty="0"/>
              <a:t>4. a. A sheet of insulating foam measures 3 m x 1 m x 0.08 m. </a:t>
            </a:r>
            <a:r>
              <a:rPr lang="en-US" sz="2400" dirty="0"/>
              <a:t>It has a</a:t>
            </a:r>
          </a:p>
          <a:p>
            <a:pPr lvl="0"/>
            <a:r>
              <a:rPr lang="en-US" sz="2400" dirty="0"/>
              <a:t>        mass of 9.6 kg. </a:t>
            </a:r>
            <a:r>
              <a:rPr lang="en-GB" sz="2400" dirty="0"/>
              <a:t>Calculate the density of the insulating foam.</a:t>
            </a:r>
          </a:p>
          <a:p>
            <a:pPr lvl="0"/>
            <a:r>
              <a:rPr lang="en-GB" sz="2400" dirty="0"/>
              <a:t>         </a:t>
            </a:r>
            <a:r>
              <a:rPr lang="en-GB" sz="2400" b="1" dirty="0">
                <a:solidFill>
                  <a:srgbClr val="00B050"/>
                </a:solidFill>
              </a:rPr>
              <a:t> </a:t>
            </a:r>
          </a:p>
          <a:p>
            <a:r>
              <a:rPr lang="en-GB" sz="2400" dirty="0"/>
              <a:t>     b. High density foam is made of the same material and can be used</a:t>
            </a:r>
          </a:p>
          <a:p>
            <a:r>
              <a:rPr lang="en-GB" sz="2400" dirty="0"/>
              <a:t>         to give better insulation for the same thickness of foam. Describe</a:t>
            </a:r>
          </a:p>
          <a:p>
            <a:r>
              <a:rPr lang="en-GB" sz="2400" dirty="0"/>
              <a:t>         how the arrangement of particles would differ in these two types</a:t>
            </a:r>
          </a:p>
          <a:p>
            <a:r>
              <a:rPr lang="en-GB" sz="2400" dirty="0"/>
              <a:t>         of foam (you may draw diagrams to help your answer). </a:t>
            </a:r>
          </a:p>
          <a:p>
            <a:r>
              <a:rPr lang="en-GB" sz="2400" dirty="0"/>
              <a:t>         </a:t>
            </a:r>
            <a:r>
              <a:rPr lang="en-GB" sz="2400" b="1" dirty="0">
                <a:solidFill>
                  <a:srgbClr val="00B050"/>
                </a:solidFill>
              </a:rPr>
              <a:t> </a:t>
            </a:r>
          </a:p>
          <a:p>
            <a:r>
              <a:rPr lang="en-GB" sz="2400" b="1" dirty="0">
                <a:solidFill>
                  <a:srgbClr val="00B050"/>
                </a:solidFill>
              </a:rPr>
              <a:t>          </a:t>
            </a:r>
          </a:p>
          <a:p>
            <a:pPr lvl="0"/>
            <a:r>
              <a:rPr lang="en-GB" sz="2400" dirty="0"/>
              <a:t>5. When copper metal is heated to 1100 </a:t>
            </a:r>
            <a:r>
              <a:rPr lang="en-GB" sz="2400" baseline="30000" dirty="0"/>
              <a:t>o</a:t>
            </a:r>
            <a:r>
              <a:rPr lang="en-GB" sz="2400" dirty="0"/>
              <a:t>C it melts. </a:t>
            </a:r>
            <a:r>
              <a:rPr lang="en-US" sz="2400" dirty="0"/>
              <a:t> </a:t>
            </a:r>
            <a:endParaRPr lang="en-GB" sz="2400" dirty="0"/>
          </a:p>
          <a:p>
            <a:pPr lvl="0"/>
            <a:r>
              <a:rPr lang="en-GB" sz="2400" dirty="0"/>
              <a:t>     a. Is this a chemical or physical change? Explain your answer.</a:t>
            </a:r>
          </a:p>
          <a:p>
            <a:r>
              <a:rPr lang="en-US" sz="2400" dirty="0"/>
              <a:t>          </a:t>
            </a:r>
            <a:r>
              <a:rPr lang="en-GB" sz="2400" b="1" dirty="0">
                <a:solidFill>
                  <a:srgbClr val="00B050"/>
                </a:solidFill>
              </a:rPr>
              <a:t> </a:t>
            </a:r>
            <a:endParaRPr lang="en-GB" sz="2400" dirty="0"/>
          </a:p>
          <a:p>
            <a:pPr lvl="0"/>
            <a:r>
              <a:rPr lang="en-GB" sz="2400" dirty="0"/>
              <a:t>     b. What will happen to the mass of the sample of copper after it has</a:t>
            </a:r>
          </a:p>
          <a:p>
            <a:pPr lvl="0"/>
            <a:r>
              <a:rPr lang="en-GB" sz="2400" dirty="0"/>
              <a:t>          melted? Explain your answer.</a:t>
            </a:r>
          </a:p>
          <a:p>
            <a:pPr lvl="0"/>
            <a:r>
              <a:rPr lang="en-GB" sz="2400" b="1" dirty="0">
                <a:solidFill>
                  <a:srgbClr val="00B050"/>
                </a:solidFill>
              </a:rPr>
              <a:t>           </a:t>
            </a:r>
          </a:p>
          <a:p>
            <a:endParaRPr lang="en-GB" sz="2400" dirty="0"/>
          </a:p>
        </p:txBody>
      </p:sp>
      <p:pic>
        <p:nvPicPr>
          <p:cNvPr id="5" name="Audio 4">
            <a:hlinkClick r:id="" action="ppaction://media"/>
            <a:extLst>
              <a:ext uri="{FF2B5EF4-FFF2-40B4-BE49-F238E27FC236}">
                <a16:creationId xmlns:a16="http://schemas.microsoft.com/office/drawing/2014/main" id="{55936D33-3F1E-45D9-8B5A-588BB03849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85036740"/>
      </p:ext>
    </p:extLst>
  </p:cSld>
  <p:clrMapOvr>
    <a:masterClrMapping/>
  </p:clrMapOvr>
  <mc:AlternateContent xmlns:mc="http://schemas.openxmlformats.org/markup-compatibility/2006">
    <mc:Choice xmlns:p14="http://schemas.microsoft.com/office/powerpoint/2010/main" Requires="p14">
      <p:transition spd="slow" p14:dur="2000" advTm="300000"/>
    </mc:Choice>
    <mc:Fallback>
      <p:transition spd="slow" advTm="30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4489A17B-A778-43E8-8CAD-39AF0ABD1C3C}" vid="{5B90DF28-B678-4AF8-820C-D210C98786D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IXL Sci">
  <a:themeElements>
    <a:clrScheme name="Custom 1">
      <a:dk1>
        <a:sysClr val="windowText" lastClr="000000"/>
      </a:dk1>
      <a:lt1>
        <a:sysClr val="window" lastClr="FFFFFF"/>
      </a:lt1>
      <a:dk2>
        <a:srgbClr val="1F497D"/>
      </a:dk2>
      <a:lt2>
        <a:srgbClr val="EEECE1"/>
      </a:lt2>
      <a:accent1>
        <a:srgbClr val="4F81BD"/>
      </a:accent1>
      <a:accent2>
        <a:srgbClr val="FF9900"/>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XL Sci" id="{2CFE4A30-D880-BA4E-B779-8E17F61ECAC9}" vid="{3D4DF9ED-AD7F-6943-859C-106C4E33968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25350</TotalTime>
  <Words>5644</Words>
  <Application>Microsoft Office PowerPoint</Application>
  <PresentationFormat>On-screen Show (4:3)</PresentationFormat>
  <Paragraphs>376</Paragraphs>
  <Slides>30</Slides>
  <Notes>13</Notes>
  <HiddenSlides>0</HiddenSlides>
  <MMClips>29</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30</vt:i4>
      </vt:variant>
    </vt:vector>
  </HeadingPairs>
  <TitlesOfParts>
    <vt:vector size="41" baseType="lpstr">
      <vt:lpstr>Arial</vt:lpstr>
      <vt:lpstr>Beirut</vt:lpstr>
      <vt:lpstr>Calibri</vt:lpstr>
      <vt:lpstr>Calibri Light</vt:lpstr>
      <vt:lpstr>Gill Sans</vt:lpstr>
      <vt:lpstr>Lato Medium</vt:lpstr>
      <vt:lpstr>News Gothic MT</vt:lpstr>
      <vt:lpstr>Times New Roman</vt:lpstr>
      <vt:lpstr>1_Office Theme</vt:lpstr>
      <vt:lpstr>Custom Design</vt:lpstr>
      <vt:lpstr>PIXL Sci</vt:lpstr>
      <vt:lpstr>PowerPoint Presentation</vt:lpstr>
      <vt:lpstr>PowerPoint Presentation</vt:lpstr>
      <vt:lpstr>Changes of state and the particle model –  Density of materials</vt:lpstr>
      <vt:lpstr>     Changes of state and the particle model –  Density of materials</vt:lpstr>
      <vt:lpstr>Changes of state and the particle model –Density of materials</vt:lpstr>
      <vt:lpstr>Changes of state and the particle model – Changes of state</vt:lpstr>
      <vt:lpstr>PowerPoint Presentation</vt:lpstr>
      <vt:lpstr>Changes of state and the particle model – AnswerIT</vt:lpstr>
      <vt:lpstr>Changes of state and the particle model – AnswerIT</vt:lpstr>
      <vt:lpstr>Changes of state and the particle model – AnswerIT</vt:lpstr>
      <vt:lpstr>PowerPoint Presentation</vt:lpstr>
      <vt:lpstr>Changes of state and the particle model – AnswerIT</vt:lpstr>
      <vt:lpstr>Changes of state and the particle model – AnswerIT</vt:lpstr>
      <vt:lpstr>Changes of state and the particle model – AnswerIT</vt:lpstr>
      <vt:lpstr>PowerPoint Presentation</vt:lpstr>
      <vt:lpstr>Internal energy and energy transfers – Internal energy </vt:lpstr>
      <vt:lpstr>Internal energy and energy transfers – Internal energy </vt:lpstr>
      <vt:lpstr>Internal energy and energy transfers –  Temperature change in a system and specific heat capacity </vt:lpstr>
      <vt:lpstr>Internal energy and energy transfers –  Temperature change in a system and specific heat capacity </vt:lpstr>
      <vt:lpstr>   Internal energy and energy transfers –          Changes of heat and specific latent heat</vt:lpstr>
      <vt:lpstr>     Internal energy and energy transfers –          Changes of heat and specific latent heat</vt:lpstr>
      <vt:lpstr>     Internal energy and energy transfers –          Changes of heat and specific latent heat</vt:lpstr>
      <vt:lpstr>PowerPoint Presentation</vt:lpstr>
      <vt:lpstr>Internal energy and energy transfers – AnswerIT</vt:lpstr>
      <vt:lpstr>Internal energy and energy transfers – AnswerIT</vt:lpstr>
      <vt:lpstr>Internal energy and energy transfers – AnswerIT</vt:lpstr>
      <vt:lpstr>PowerPoint Presentation</vt:lpstr>
      <vt:lpstr>Internal energy and energy transfers – AnswerIT</vt:lpstr>
      <vt:lpstr>Internal energy and energy transfers – AnswerIT</vt:lpstr>
      <vt:lpstr>Internal energy and energy transfers – AnswerIT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zarina shaffi</dc:creator>
  <cp:lastModifiedBy>D Marks</cp:lastModifiedBy>
  <cp:revision>443</cp:revision>
  <cp:lastPrinted>2017-05-23T14:15:43Z</cp:lastPrinted>
  <dcterms:created xsi:type="dcterms:W3CDTF">2016-03-05T09:38:04Z</dcterms:created>
  <dcterms:modified xsi:type="dcterms:W3CDTF">2021-01-04T14:46:59Z</dcterms:modified>
</cp:coreProperties>
</file>