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</p:sldMasterIdLst>
  <p:notesMasterIdLst>
    <p:notesMasterId r:id="rId21"/>
  </p:notesMasterIdLst>
  <p:sldIdLst>
    <p:sldId id="314" r:id="rId4"/>
    <p:sldId id="282" r:id="rId5"/>
    <p:sldId id="295" r:id="rId6"/>
    <p:sldId id="386" r:id="rId7"/>
    <p:sldId id="342" r:id="rId8"/>
    <p:sldId id="387" r:id="rId9"/>
    <p:sldId id="414" r:id="rId10"/>
    <p:sldId id="315" r:id="rId11"/>
    <p:sldId id="439" r:id="rId12"/>
    <p:sldId id="440" r:id="rId13"/>
    <p:sldId id="441" r:id="rId14"/>
    <p:sldId id="442" r:id="rId15"/>
    <p:sldId id="330" r:id="rId16"/>
    <p:sldId id="415" r:id="rId17"/>
    <p:sldId id="443" r:id="rId18"/>
    <p:sldId id="417" r:id="rId19"/>
    <p:sldId id="41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crosoft Office User" initials="Office [7]" lastIdx="1" clrIdx="6">
    <p:extLst/>
  </p:cmAuthor>
  <p:cmAuthor id="1" name="Microsoft Office User" initials="Office" lastIdx="5" clrIdx="0">
    <p:extLst/>
  </p:cmAuthor>
  <p:cmAuthor id="8" name="Microsoft Office User" initials="Office [8]" lastIdx="1" clrIdx="7">
    <p:extLst/>
  </p:cmAuthor>
  <p:cmAuthor id="2" name="Microsoft Office User" initials="Office [2]" lastIdx="1" clrIdx="1">
    <p:extLst/>
  </p:cmAuthor>
  <p:cmAuthor id="9" name="Microsoft Office User" initials="Office [9]" lastIdx="1" clrIdx="8">
    <p:extLst/>
  </p:cmAuthor>
  <p:cmAuthor id="3" name="Microsoft Office User" initials="Office [3]" lastIdx="1" clrIdx="2">
    <p:extLst/>
  </p:cmAuthor>
  <p:cmAuthor id="10" name="Vicki Pugh" initials="VP" lastIdx="19" clrIdx="9">
    <p:extLst>
      <p:ext uri="{19B8F6BF-5375-455C-9EA6-DF929625EA0E}">
        <p15:presenceInfo xmlns:p15="http://schemas.microsoft.com/office/powerpoint/2012/main" userId="fb86ba5f6b825535" providerId="Windows Live"/>
      </p:ext>
    </p:extLst>
  </p:cmAuthor>
  <p:cmAuthor id="4" name="Microsoft Office User" initials="Office [4]" lastIdx="1" clrIdx="3">
    <p:extLst/>
  </p:cmAuthor>
  <p:cmAuthor id="5" name="Microsoft Office User" initials="Office [5]" lastIdx="1" clrIdx="4">
    <p:extLst/>
  </p:cmAuthor>
  <p:cmAuthor id="6" name="Microsoft Office User" initials="Office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4F"/>
    <a:srgbClr val="00642D"/>
    <a:srgbClr val="FF9900"/>
    <a:srgbClr val="F59C6B"/>
    <a:srgbClr val="00421E"/>
    <a:srgbClr val="850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17" autoAdjust="0"/>
    <p:restoredTop sz="83174" autoAdjust="0"/>
  </p:normalViewPr>
  <p:slideViewPr>
    <p:cSldViewPr>
      <p:cViewPr varScale="1">
        <p:scale>
          <a:sx n="75" d="100"/>
          <a:sy n="75" d="100"/>
        </p:scale>
        <p:origin x="15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195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D2026-0859-4913-9377-3DA08F595AD2}" type="datetimeFigureOut">
              <a:rPr lang="en-US" smtClean="0"/>
              <a:t>1/4/2021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D32D9-63A9-423F-8B77-368638260D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0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47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02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025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165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39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08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175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98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967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16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39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53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73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05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406" y="764704"/>
            <a:ext cx="8964488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406" y="2420888"/>
            <a:ext cx="89644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64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688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606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68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07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57300"/>
            <a:ext cx="84582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133600"/>
            <a:ext cx="84582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57300"/>
            <a:ext cx="84582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133600"/>
            <a:ext cx="84582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70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457200" y="92079"/>
            <a:ext cx="8229600" cy="150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4425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lang="en-US" sz="4425"/>
              <a:t>Click to edit Master title style</a:t>
            </a:r>
            <a:endParaRPr sz="4425"/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0" indent="240506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indent="481013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0" indent="722709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0" indent="963215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lang="en-US" sz="2250"/>
              <a:t>Click to edit Master text styles</a:t>
            </a:r>
          </a:p>
          <a:p>
            <a:pPr lvl="1">
              <a:defRPr sz="1800"/>
            </a:pPr>
            <a:r>
              <a:rPr lang="en-US" sz="2250"/>
              <a:t>Second level</a:t>
            </a:r>
          </a:p>
          <a:p>
            <a:pPr lvl="2">
              <a:defRPr sz="1800"/>
            </a:pPr>
            <a:r>
              <a:rPr lang="en-US" sz="2250"/>
              <a:t>Third level</a:t>
            </a:r>
          </a:p>
          <a:p>
            <a:pPr lvl="3">
              <a:defRPr sz="1800"/>
            </a:pPr>
            <a:r>
              <a:rPr lang="en-US" sz="2250"/>
              <a:t>Fourth level</a:t>
            </a:r>
          </a:p>
          <a:p>
            <a:pPr lvl="4">
              <a:defRPr sz="1800"/>
            </a:pPr>
            <a:r>
              <a:rPr lang="en-US" sz="2250"/>
              <a:t>Fifth level</a:t>
            </a:r>
            <a:endParaRPr sz="2250"/>
          </a:p>
        </p:txBody>
      </p:sp>
    </p:spTree>
    <p:extLst/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0427"/>
            <a:ext cx="85725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886200"/>
            <a:ext cx="85725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0427"/>
            <a:ext cx="85725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886200"/>
            <a:ext cx="85725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66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8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97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69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86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36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5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xl ppt back generic 20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938" y="774701"/>
            <a:ext cx="9116061" cy="208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29" y="2996952"/>
            <a:ext cx="9126570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hkhkjh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79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2" r:id="rId3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Lato Medium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News Gothic MT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News Gothic MT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News Gothic MT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0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13" y="16872"/>
            <a:ext cx="1029761" cy="1020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6" y="16872"/>
            <a:ext cx="2530113" cy="8315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61058"/>
            <a:ext cx="9144000" cy="2264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better hope – brighter</a:t>
            </a:r>
            <a:r>
              <a:rPr lang="en-GB" sz="900" baseline="0" dirty="0">
                <a:latin typeface="Arial" panose="020B0604020202020204" pitchFamily="34" charset="0"/>
                <a:cs typeface="Arial" panose="020B0604020202020204" pitchFamily="34" charset="0"/>
              </a:rPr>
              <a:t> future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3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8.tif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2696" y="675435"/>
            <a:ext cx="457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LearnIT!</a:t>
            </a:r>
          </a:p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KnowIT!</a:t>
            </a:r>
          </a:p>
          <a:p>
            <a:endParaRPr lang="en-GB" dirty="0"/>
          </a:p>
          <a:p>
            <a:r>
              <a:rPr lang="en-GB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Atoms and isotopes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Structure of an atom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number, atomic number 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and isotopes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Development of the model of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the atom.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2288" y="520983"/>
            <a:ext cx="5024310" cy="587727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6020A9-7B46-4615-9B80-39E61E4CD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85"/>
    </mc:Choice>
    <mc:Fallback>
      <p:transition spd="slow" advTm="43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0"/>
            <a:ext cx="5580112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isotopes  - </a:t>
            </a:r>
            <a:r>
              <a:rPr lang="en-US" sz="2400" b="1" dirty="0">
                <a:solidFill>
                  <a:schemeClr val="tx1"/>
                </a:solidFill>
              </a:rPr>
              <a:t>Question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pic>
        <p:nvPicPr>
          <p:cNvPr id="5" name="Picture 4" descr="Image result for chemical symbols with whole atomic numbers">
            <a:extLst>
              <a:ext uri="{FF2B5EF4-FFF2-40B4-BE49-F238E27FC236}">
                <a16:creationId xmlns:a16="http://schemas.microsoft.com/office/drawing/2014/main" id="{A9E6FE9A-5070-49C1-AAE8-FB08EDD175D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6" t="12191" r="9439" b="60101"/>
          <a:stretch/>
        </p:blipFill>
        <p:spPr bwMode="auto">
          <a:xfrm>
            <a:off x="683568" y="1268760"/>
            <a:ext cx="768474" cy="739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D7404AB-270A-43D0-9A08-4AE525047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394014"/>
              </p:ext>
            </p:extLst>
          </p:nvPr>
        </p:nvGraphicFramePr>
        <p:xfrm>
          <a:off x="683568" y="3009627"/>
          <a:ext cx="1152128" cy="8039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2">
                  <a:extLst>
                    <a:ext uri="{9D8B030D-6E8A-4147-A177-3AD203B41FA5}">
                      <a16:colId xmlns:a16="http://schemas.microsoft.com/office/drawing/2014/main" val="2096365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760967520"/>
                    </a:ext>
                  </a:extLst>
                </a:gridCol>
              </a:tblGrid>
              <a:tr h="40195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  <a:cs typeface="+mn-cs"/>
                        </a:rPr>
                        <a:t>9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Segoe UI Emoji" panose="020B0502040204020203" pitchFamily="34" charset="0"/>
                        <a:ea typeface="Segoe UI Emoj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4800" dirty="0">
                          <a:solidFill>
                            <a:schemeClr val="tx1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Be</a:t>
                      </a:r>
                      <a:endParaRPr lang="en-GB" sz="4800" dirty="0">
                        <a:solidFill>
                          <a:schemeClr val="tx1"/>
                        </a:solidFill>
                        <a:effectLst/>
                        <a:latin typeface="Segoe UI Emoji" panose="020B0502040204020203" pitchFamily="34" charset="0"/>
                        <a:ea typeface="Segoe UI Emoj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000849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  <a:cs typeface="+mn-cs"/>
                        </a:rPr>
                        <a:t>4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Segoe UI Emoji" panose="020B0502040204020203" pitchFamily="34" charset="0"/>
                        <a:ea typeface="Segoe UI Emoj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7916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41F823-2E8A-492C-A01B-A7FB8C258CD9}"/>
              </a:ext>
            </a:extLst>
          </p:cNvPr>
          <p:cNvSpPr txBox="1"/>
          <p:nvPr/>
        </p:nvSpPr>
        <p:spPr>
          <a:xfrm>
            <a:off x="178936" y="764704"/>
            <a:ext cx="864153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GB" sz="2000" dirty="0"/>
              <a:t>What is the mass number and the atomic number for fluorine? </a:t>
            </a:r>
          </a:p>
          <a:p>
            <a:pPr marL="457200" indent="-457200">
              <a:buFont typeface="+mj-lt"/>
              <a:buAutoNum type="arabicPeriod" startAt="6"/>
            </a:pPr>
            <a:endParaRPr lang="en-GB" sz="2000" dirty="0"/>
          </a:p>
          <a:p>
            <a:pPr marL="457200" indent="-457200">
              <a:buFont typeface="+mj-lt"/>
              <a:buAutoNum type="arabicPeriod" startAt="6"/>
            </a:pPr>
            <a:endParaRPr lang="en-GB" sz="2000" dirty="0"/>
          </a:p>
          <a:p>
            <a:pPr marL="457200" indent="-457200">
              <a:buFont typeface="+mj-lt"/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r>
              <a:rPr lang="en-GB" sz="2000" dirty="0"/>
              <a:t>Beryllium has the chemical symbol:</a:t>
            </a:r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lvl="1"/>
            <a:r>
              <a:rPr lang="en-GB" sz="2000" dirty="0"/>
              <a:t>Use this information to draw a representation of an atom of beryllium.</a:t>
            </a:r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r>
              <a:rPr lang="en-GB" sz="2000" dirty="0"/>
              <a:t>A different isotope of beryllium has an extra neutron. Give the chemical symbol of this new isotope of beryllium.</a:t>
            </a:r>
          </a:p>
          <a:p>
            <a:pPr marL="342900" indent="-342900">
              <a:buAutoNum type="arabicPeriod" startAt="6"/>
            </a:pPr>
            <a:endParaRPr lang="en-GB" sz="2000" dirty="0"/>
          </a:p>
          <a:p>
            <a:r>
              <a:rPr lang="en-GB" dirty="0"/>
              <a:t>	</a:t>
            </a:r>
            <a:r>
              <a:rPr lang="en-GB" b="1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2F2CCE-366F-4916-BFEC-4D19A623C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0"/>
    </mc:Choice>
    <mc:Fallback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3928" y="130638"/>
            <a:ext cx="5220072" cy="515413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isotopes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087" y="712393"/>
            <a:ext cx="8915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en-GB" sz="2000" dirty="0"/>
              <a:t>The radioactive element Uranium has two common isotopes.</a:t>
            </a:r>
          </a:p>
          <a:p>
            <a:pPr marL="342900" indent="-342900">
              <a:buFont typeface="+mj-lt"/>
              <a:buAutoNum type="arabicPeriod" startAt="9"/>
            </a:pPr>
            <a:endParaRPr lang="en-GB" sz="2000" dirty="0"/>
          </a:p>
          <a:p>
            <a:pPr marL="342900" indent="-342900">
              <a:buFont typeface="+mj-lt"/>
              <a:buAutoNum type="arabicPeriod" startAt="9"/>
            </a:pPr>
            <a:endParaRPr lang="en-GB" sz="2000" dirty="0"/>
          </a:p>
          <a:p>
            <a:r>
              <a:rPr lang="en-GB" sz="2000" dirty="0"/>
              <a:t>  </a:t>
            </a:r>
          </a:p>
          <a:p>
            <a:pPr lvl="1"/>
            <a:r>
              <a:rPr lang="en-GB" sz="2000" dirty="0"/>
              <a:t>Complete the table to show the number of protons, neutrons and electrons in each isotope. </a:t>
            </a:r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endParaRPr lang="en-GB" sz="2000" dirty="0"/>
          </a:p>
          <a:p>
            <a:pPr marL="342900" indent="-342900">
              <a:buFont typeface="+mj-lt"/>
              <a:buAutoNum type="arabicPeriod" startAt="10"/>
            </a:pPr>
            <a:r>
              <a:rPr lang="en-GB" sz="2000" dirty="0"/>
              <a:t>Sodium can lose its outer electron to have a full outer energy level. What will the atom now become? </a:t>
            </a:r>
          </a:p>
          <a:p>
            <a:r>
              <a:rPr lang="en-GB" sz="2400" dirty="0"/>
              <a:t>        </a:t>
            </a:r>
            <a:r>
              <a:rPr lang="en-GB" sz="1600" dirty="0"/>
              <a:t>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9957" y="1878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DD2529-D4D8-4AE9-A498-2C473D3758EB}"/>
              </a:ext>
            </a:extLst>
          </p:cNvPr>
          <p:cNvGraphicFramePr>
            <a:graphicFrameLocks noGrp="1"/>
          </p:cNvGraphicFramePr>
          <p:nvPr/>
        </p:nvGraphicFramePr>
        <p:xfrm>
          <a:off x="1979712" y="1160356"/>
          <a:ext cx="1080120" cy="700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561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7555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332402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236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36770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BECD57-C61D-4E63-B954-03FE873FA221}"/>
              </a:ext>
            </a:extLst>
          </p:cNvPr>
          <p:cNvGraphicFramePr>
            <a:graphicFrameLocks noGrp="1"/>
          </p:cNvGraphicFramePr>
          <p:nvPr/>
        </p:nvGraphicFramePr>
        <p:xfrm>
          <a:off x="4454431" y="1178389"/>
          <a:ext cx="1080120" cy="700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561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7555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332402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238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36770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E84920-1868-40F9-AEDF-B0B260D74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747894"/>
              </p:ext>
            </p:extLst>
          </p:nvPr>
        </p:nvGraphicFramePr>
        <p:xfrm>
          <a:off x="1824688" y="2734229"/>
          <a:ext cx="6096000" cy="173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51343588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7311516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1235436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640387684"/>
                    </a:ext>
                  </a:extLst>
                </a:gridCol>
              </a:tblGrid>
              <a:tr h="35174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Isotope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Protons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Neutrons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Electrons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038418"/>
                  </a:ext>
                </a:extLst>
              </a:tr>
              <a:tr h="6832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346910"/>
                  </a:ext>
                </a:extLst>
              </a:tr>
              <a:tr h="68328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104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A68C32-D172-4D0B-B908-7AA53737BC7C}"/>
              </a:ext>
            </a:extLst>
          </p:cNvPr>
          <p:cNvGraphicFramePr>
            <a:graphicFrameLocks noGrp="1"/>
          </p:cNvGraphicFramePr>
          <p:nvPr/>
        </p:nvGraphicFramePr>
        <p:xfrm>
          <a:off x="2082766" y="3162078"/>
          <a:ext cx="1002465" cy="5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286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3417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231693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236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288307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  92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AD7E90-2146-475A-BFF8-1E202C10E850}"/>
              </a:ext>
            </a:extLst>
          </p:cNvPr>
          <p:cNvGraphicFramePr>
            <a:graphicFrameLocks noGrp="1"/>
          </p:cNvGraphicFramePr>
          <p:nvPr/>
        </p:nvGraphicFramePr>
        <p:xfrm>
          <a:off x="2082765" y="3867931"/>
          <a:ext cx="1002465" cy="5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286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3417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231693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238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288307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  92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2D5C83E-E8CE-438E-96DD-5832570504E1}"/>
              </a:ext>
            </a:extLst>
          </p:cNvPr>
          <p:cNvSpPr txBox="1"/>
          <p:nvPr/>
        </p:nvSpPr>
        <p:spPr>
          <a:xfrm>
            <a:off x="3376987" y="1253006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and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5B27D35-9FC2-4E56-B1CC-AB817C2F0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6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0"/>
    </mc:Choice>
    <mc:Fallback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-94579"/>
            <a:ext cx="5364088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isotopes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734" y="692696"/>
            <a:ext cx="89154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342900" indent="-342900">
              <a:buFont typeface="+mj-lt"/>
              <a:buAutoNum type="arabicPeriod" startAt="11"/>
            </a:pPr>
            <a:r>
              <a:rPr lang="en-GB" sz="2000" dirty="0"/>
              <a:t>Which scientific discovery resulted in the solid atom theory being adapted into the “</a:t>
            </a:r>
            <a:r>
              <a:rPr lang="en-GB" sz="2000" i="1" dirty="0"/>
              <a:t>plum pudding” </a:t>
            </a:r>
            <a:r>
              <a:rPr lang="en-GB" sz="2000" dirty="0"/>
              <a:t>model of the atom?</a:t>
            </a:r>
          </a:p>
          <a:p>
            <a:pPr marL="342900" indent="-342900">
              <a:buFont typeface="+mj-lt"/>
              <a:buAutoNum type="arabicPeriod" startAt="11"/>
            </a:pPr>
            <a:endParaRPr lang="en-GB" sz="2000" dirty="0"/>
          </a:p>
          <a:p>
            <a:pPr marL="342900" indent="-342900">
              <a:buFont typeface="+mj-lt"/>
              <a:buAutoNum type="arabicPeriod" startAt="11"/>
            </a:pPr>
            <a:r>
              <a:rPr lang="en-GB" sz="2000" dirty="0"/>
              <a:t>Rutherford carried out an experiment to show alpha particles either passing through gold leaf, being scattered by it. Summarise the conclusions he made from this experiment.</a:t>
            </a:r>
            <a:endParaRPr lang="en-GB" sz="2000" b="1" dirty="0">
              <a:solidFill>
                <a:srgbClr val="00B050"/>
              </a:solidFill>
            </a:endParaRPr>
          </a:p>
          <a:p>
            <a:pPr marL="342900" indent="-342900">
              <a:buFont typeface="+mj-lt"/>
              <a:buAutoNum type="arabicPeriod" startAt="11"/>
            </a:pPr>
            <a:endParaRPr lang="en-GB" sz="2000" dirty="0"/>
          </a:p>
          <a:p>
            <a:pPr marL="342900" indent="-342900">
              <a:buFont typeface="+mj-lt"/>
              <a:buAutoNum type="arabicPeriod" startAt="11"/>
            </a:pPr>
            <a:r>
              <a:rPr lang="en-GB" sz="2000" dirty="0"/>
              <a:t>What contribution did Niels Bohr make to the arrangement of electrons in the atomic model?</a:t>
            </a:r>
          </a:p>
          <a:p>
            <a:r>
              <a:rPr lang="en-GB" sz="2000" dirty="0"/>
              <a:t>        </a:t>
            </a:r>
          </a:p>
          <a:p>
            <a:endParaRPr lang="en-GB" sz="2400" b="1" dirty="0">
              <a:solidFill>
                <a:srgbClr val="00B050"/>
              </a:solidFill>
            </a:endParaRPr>
          </a:p>
          <a:p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9957" y="1878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DFE211-F5CB-4419-9BD8-8BB8804F4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0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0"/>
    </mc:Choice>
    <mc:Fallback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80728"/>
            <a:ext cx="471601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AnswerIT!</a:t>
            </a:r>
          </a:p>
          <a:p>
            <a:endParaRPr lang="en-GB" dirty="0"/>
          </a:p>
          <a:p>
            <a:r>
              <a:rPr lang="en-GB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Atoms and isotopes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Structure of an atom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number, atomic number and isotopes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Development of the model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of the atom.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72" y="784594"/>
            <a:ext cx="4533527" cy="50926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31F337-1832-4A94-A094-AB88CE329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45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0"/>
    </mc:Choice>
    <mc:Fallback>
      <p:transition spd="slow" advTm="18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6444208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              Atoms and isotopes -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78936" y="76470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1F823-2E8A-492C-A01B-A7FB8C258CD9}"/>
              </a:ext>
            </a:extLst>
          </p:cNvPr>
          <p:cNvSpPr txBox="1"/>
          <p:nvPr/>
        </p:nvSpPr>
        <p:spPr>
          <a:xfrm>
            <a:off x="178936" y="764704"/>
            <a:ext cx="86415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dirty="0"/>
              <a:t>The diameter of an atom is about 0.000 000 000 2 m. What is this distance in standard form? </a:t>
            </a:r>
          </a:p>
          <a:p>
            <a:pPr lvl="1"/>
            <a:r>
              <a:rPr lang="en-GB" sz="2000" dirty="0"/>
              <a:t>    			</a:t>
            </a:r>
            <a:r>
              <a:rPr lang="en-GB" sz="2000" b="1" dirty="0">
                <a:solidFill>
                  <a:srgbClr val="00B050"/>
                </a:solidFill>
              </a:rPr>
              <a:t>2 x 10 </a:t>
            </a:r>
            <a:r>
              <a:rPr lang="en-GB" sz="2000" b="1" baseline="30000" dirty="0">
                <a:solidFill>
                  <a:srgbClr val="00B050"/>
                </a:solidFill>
              </a:rPr>
              <a:t>-10 </a:t>
            </a:r>
            <a:r>
              <a:rPr lang="en-GB" sz="2000" b="1" dirty="0">
                <a:solidFill>
                  <a:srgbClr val="00B050"/>
                </a:solidFill>
              </a:rPr>
              <a:t>m</a:t>
            </a:r>
            <a:endParaRPr lang="en-GB" sz="2000" b="1" baseline="30000" dirty="0">
              <a:solidFill>
                <a:srgbClr val="00B05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is the nucleus of an atom composed of?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Protons and neutrons (except Hydrogen which has no neutrons). 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Describe what happens when an electron drops to a lower energy level in an atom.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It releases a photon of electromagnetic radiation.</a:t>
            </a:r>
            <a:r>
              <a:rPr lang="en-GB" sz="2000" dirty="0"/>
              <a:t>			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An atom of sodium is represented by: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Use this information to determine the number of protons, neutrons and electrons in an atom of sodium.</a:t>
            </a:r>
          </a:p>
          <a:p>
            <a:pPr lvl="1"/>
            <a:r>
              <a:rPr lang="en-GB" sz="2000" dirty="0"/>
              <a:t> </a:t>
            </a:r>
            <a:r>
              <a:rPr lang="en-GB" sz="2000" b="1" dirty="0">
                <a:solidFill>
                  <a:srgbClr val="00B050"/>
                </a:solidFill>
              </a:rPr>
              <a:t>Protons = 11    Neutrons = 12    Electrons = 11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is the electrical charge attached to:</a:t>
            </a:r>
          </a:p>
          <a:p>
            <a:pPr lvl="4"/>
            <a:r>
              <a:rPr lang="en-GB" sz="2000" dirty="0"/>
              <a:t>a neutron 	</a:t>
            </a:r>
            <a:r>
              <a:rPr lang="en-GB" sz="2000" b="1" dirty="0">
                <a:solidFill>
                  <a:srgbClr val="00B050"/>
                </a:solidFill>
              </a:rPr>
              <a:t>Neutral  </a:t>
            </a:r>
            <a:r>
              <a:rPr lang="en-GB" sz="2000" dirty="0"/>
              <a:t> </a:t>
            </a:r>
          </a:p>
          <a:p>
            <a:pPr lvl="4"/>
            <a:r>
              <a:rPr lang="en-GB" sz="2000" dirty="0"/>
              <a:t>an electron	</a:t>
            </a:r>
            <a:r>
              <a:rPr lang="en-GB" sz="2000" b="1" dirty="0">
                <a:solidFill>
                  <a:srgbClr val="00B050"/>
                </a:solidFill>
              </a:rPr>
              <a:t>Negative</a:t>
            </a:r>
            <a:endParaRPr lang="en-GB" sz="2000" dirty="0"/>
          </a:p>
          <a:p>
            <a:pPr lvl="4"/>
            <a:r>
              <a:rPr lang="en-GB" sz="2000" dirty="0"/>
              <a:t>a proton 	</a:t>
            </a:r>
            <a:r>
              <a:rPr lang="en-GB" sz="2000" b="1" dirty="0">
                <a:solidFill>
                  <a:srgbClr val="00B050"/>
                </a:solidFill>
              </a:rPr>
              <a:t>Positive</a:t>
            </a:r>
          </a:p>
        </p:txBody>
      </p:sp>
      <p:pic>
        <p:nvPicPr>
          <p:cNvPr id="5" name="Picture 4" descr="Image result for symbol for sodium 23">
            <a:extLst>
              <a:ext uri="{FF2B5EF4-FFF2-40B4-BE49-F238E27FC236}">
                <a16:creationId xmlns:a16="http://schemas.microsoft.com/office/drawing/2014/main" id="{EADD2E22-80AA-415B-9B73-DB07D6A217E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7" t="19062" r="37686" b="61210"/>
          <a:stretch/>
        </p:blipFill>
        <p:spPr bwMode="auto">
          <a:xfrm>
            <a:off x="4788024" y="3314633"/>
            <a:ext cx="738188" cy="495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071E8D-F624-4159-BB51-47790B28A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9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43"/>
    </mc:Choice>
    <mc:Fallback>
      <p:transition spd="slow" advTm="5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0"/>
            <a:ext cx="5580112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isotopes  - </a:t>
            </a:r>
            <a:r>
              <a:rPr lang="en-US" sz="2400" b="1" dirty="0">
                <a:solidFill>
                  <a:schemeClr val="tx1"/>
                </a:solidFill>
              </a:rPr>
              <a:t>Question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pic>
        <p:nvPicPr>
          <p:cNvPr id="5" name="Picture 4" descr="Image result for chemical symbols with whole atomic numbers">
            <a:extLst>
              <a:ext uri="{FF2B5EF4-FFF2-40B4-BE49-F238E27FC236}">
                <a16:creationId xmlns:a16="http://schemas.microsoft.com/office/drawing/2014/main" id="{A9E6FE9A-5070-49C1-AAE8-FB08EDD175D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6" t="12191" r="9439" b="60101"/>
          <a:stretch/>
        </p:blipFill>
        <p:spPr bwMode="auto">
          <a:xfrm>
            <a:off x="683568" y="1268760"/>
            <a:ext cx="768474" cy="739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D7404AB-270A-43D0-9A08-4AE525047B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568" y="3009627"/>
          <a:ext cx="1152128" cy="8039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2">
                  <a:extLst>
                    <a:ext uri="{9D8B030D-6E8A-4147-A177-3AD203B41FA5}">
                      <a16:colId xmlns:a16="http://schemas.microsoft.com/office/drawing/2014/main" val="2096365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760967520"/>
                    </a:ext>
                  </a:extLst>
                </a:gridCol>
              </a:tblGrid>
              <a:tr h="40195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  <a:cs typeface="+mn-cs"/>
                        </a:rPr>
                        <a:t>9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Segoe UI Emoji" panose="020B0502040204020203" pitchFamily="34" charset="0"/>
                        <a:ea typeface="Segoe UI Emoj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4800" dirty="0">
                          <a:solidFill>
                            <a:schemeClr val="tx1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Be</a:t>
                      </a:r>
                      <a:endParaRPr lang="en-GB" sz="4800" dirty="0">
                        <a:solidFill>
                          <a:schemeClr val="tx1"/>
                        </a:solidFill>
                        <a:effectLst/>
                        <a:latin typeface="Segoe UI Emoji" panose="020B0502040204020203" pitchFamily="34" charset="0"/>
                        <a:ea typeface="Segoe UI Emoj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000849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  <a:cs typeface="+mn-cs"/>
                        </a:rPr>
                        <a:t>4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Segoe UI Emoji" panose="020B0502040204020203" pitchFamily="34" charset="0"/>
                        <a:ea typeface="Segoe UI Emoj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7916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41F823-2E8A-492C-A01B-A7FB8C258CD9}"/>
              </a:ext>
            </a:extLst>
          </p:cNvPr>
          <p:cNvSpPr txBox="1"/>
          <p:nvPr/>
        </p:nvSpPr>
        <p:spPr>
          <a:xfrm>
            <a:off x="178936" y="764704"/>
            <a:ext cx="864153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GB" sz="2000" dirty="0"/>
              <a:t>What is the mass number and the atomic number for fluorine? </a:t>
            </a:r>
          </a:p>
          <a:p>
            <a:pPr lvl="4"/>
            <a:r>
              <a:rPr lang="en-GB" sz="2000" dirty="0">
                <a:solidFill>
                  <a:srgbClr val="00B050"/>
                </a:solidFill>
              </a:rPr>
              <a:t>Mass number = 19; atomic number = 9</a:t>
            </a:r>
          </a:p>
          <a:p>
            <a:pPr marL="457200" indent="-457200">
              <a:buFont typeface="+mj-lt"/>
              <a:buAutoNum type="arabicPeriod" startAt="6"/>
            </a:pPr>
            <a:endParaRPr lang="en-GB" sz="2000" dirty="0"/>
          </a:p>
          <a:p>
            <a:pPr marL="457200" indent="-457200">
              <a:buFont typeface="+mj-lt"/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r>
              <a:rPr lang="en-GB" sz="2000" dirty="0"/>
              <a:t>Beryllium has the chemical symbol:</a:t>
            </a:r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lvl="1"/>
            <a:r>
              <a:rPr lang="en-GB" sz="2000" dirty="0"/>
              <a:t>Use this information to draw a representation of an atom of beryllium.</a:t>
            </a:r>
          </a:p>
          <a:p>
            <a:pPr marL="342900" indent="-342900">
              <a:buAutoNum type="arabicPeriod" startAt="6"/>
            </a:pPr>
            <a:endParaRPr lang="en-GB" sz="2000" dirty="0"/>
          </a:p>
          <a:p>
            <a:pPr marL="342900" indent="-342900">
              <a:buAutoNum type="arabicPeriod" startAt="6"/>
            </a:pPr>
            <a:r>
              <a:rPr lang="en-GB" sz="2000" dirty="0"/>
              <a:t>A different isotope of beryllium has an extra neutron. Give the chemical symbol of this new isotope of beryllium.</a:t>
            </a:r>
          </a:p>
          <a:p>
            <a:pPr marL="342900" indent="-342900">
              <a:buAutoNum type="arabicPeriod" startAt="6"/>
            </a:pPr>
            <a:endParaRPr lang="en-GB" sz="2000" dirty="0"/>
          </a:p>
          <a:p>
            <a:r>
              <a:rPr lang="en-GB" dirty="0"/>
              <a:t>	</a:t>
            </a:r>
            <a:r>
              <a:rPr lang="en-GB" b="1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46A6B7-3806-4118-AEB0-7DCE3C7F6D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230"/>
                    </a14:imgEffect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97"/>
          <a:stretch/>
        </p:blipFill>
        <p:spPr>
          <a:xfrm>
            <a:off x="4372506" y="2204864"/>
            <a:ext cx="1981438" cy="1981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040" y="5208969"/>
            <a:ext cx="1109568" cy="95715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C8FE654-0888-48E6-A008-7A9CA13DE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1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26"/>
    </mc:Choice>
    <mc:Fallback>
      <p:transition spd="slow" advTm="7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3928" y="130638"/>
            <a:ext cx="5220072" cy="515413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isotopes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087" y="712393"/>
            <a:ext cx="8915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n-GB" sz="2000" dirty="0"/>
              <a:t> The radioactive element Uranium has two common isotopes.</a:t>
            </a:r>
          </a:p>
          <a:p>
            <a:pPr marL="342900" indent="-342900">
              <a:buFont typeface="+mj-lt"/>
              <a:buAutoNum type="arabicPeriod" startAt="9"/>
            </a:pPr>
            <a:endParaRPr lang="en-GB" sz="2000" dirty="0"/>
          </a:p>
          <a:p>
            <a:pPr marL="342900" indent="-342900">
              <a:buFont typeface="+mj-lt"/>
              <a:buAutoNum type="arabicPeriod" startAt="9"/>
            </a:pPr>
            <a:endParaRPr lang="en-GB" sz="2000" dirty="0"/>
          </a:p>
          <a:p>
            <a:pPr marL="342900" indent="-342900">
              <a:buFont typeface="+mj-lt"/>
              <a:buAutoNum type="arabicPeriod" startAt="9"/>
            </a:pPr>
            <a:endParaRPr lang="en-GB" sz="2000" dirty="0"/>
          </a:p>
          <a:p>
            <a:pPr lvl="1"/>
            <a:r>
              <a:rPr lang="en-GB" sz="2000" dirty="0"/>
              <a:t>Complete the table to show the number of protons, neutrons and electrons in each isotope. 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pPr marL="457200" indent="-457200">
              <a:buFont typeface="+mj-lt"/>
              <a:buAutoNum type="arabicPeriod" startAt="10"/>
            </a:pPr>
            <a:r>
              <a:rPr lang="en-GB" sz="2000" dirty="0"/>
              <a:t>Sodium can lose its outer electron to have a full outer energy level. What will the atom now become? </a:t>
            </a:r>
          </a:p>
          <a:p>
            <a:r>
              <a:rPr lang="en-GB" sz="2000" dirty="0"/>
              <a:t>        </a:t>
            </a:r>
            <a:r>
              <a:rPr lang="en-GB" sz="2000" b="1" dirty="0">
                <a:solidFill>
                  <a:srgbClr val="00B050"/>
                </a:solidFill>
              </a:rPr>
              <a:t>An ion with a charge of 1+</a:t>
            </a:r>
          </a:p>
          <a:p>
            <a:r>
              <a:rPr lang="en-GB" sz="1600" dirty="0"/>
              <a:t>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9957" y="1878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DD2529-D4D8-4AE9-A498-2C473D375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722258"/>
              </p:ext>
            </p:extLst>
          </p:nvPr>
        </p:nvGraphicFramePr>
        <p:xfrm>
          <a:off x="1979712" y="1160356"/>
          <a:ext cx="1080120" cy="700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561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7555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332402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236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36770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BECD57-C61D-4E63-B954-03FE873FA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149136"/>
              </p:ext>
            </p:extLst>
          </p:nvPr>
        </p:nvGraphicFramePr>
        <p:xfrm>
          <a:off x="4454431" y="1178389"/>
          <a:ext cx="1080120" cy="700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561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7555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332402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238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367705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E84920-1868-40F9-AEDF-B0B260D74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959480"/>
              </p:ext>
            </p:extLst>
          </p:nvPr>
        </p:nvGraphicFramePr>
        <p:xfrm>
          <a:off x="1824688" y="2734229"/>
          <a:ext cx="6096000" cy="173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51343588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7311516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1235436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640387684"/>
                    </a:ext>
                  </a:extLst>
                </a:gridCol>
              </a:tblGrid>
              <a:tr h="35174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Isotope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Protons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Neutrons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Electrons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038418"/>
                  </a:ext>
                </a:extLst>
              </a:tr>
              <a:tr h="6832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B050"/>
                          </a:solidFill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B050"/>
                          </a:solidFill>
                        </a:rPr>
                        <a:t>144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B050"/>
                          </a:solidFill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346910"/>
                  </a:ext>
                </a:extLst>
              </a:tr>
              <a:tr h="68328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B050"/>
                          </a:solidFill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B050"/>
                          </a:solidFill>
                        </a:rPr>
                        <a:t>146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B050"/>
                          </a:solidFill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104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A68C32-D172-4D0B-B908-7AA53737B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67443"/>
              </p:ext>
            </p:extLst>
          </p:nvPr>
        </p:nvGraphicFramePr>
        <p:xfrm>
          <a:off x="2082766" y="3162078"/>
          <a:ext cx="1002465" cy="5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286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3417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231693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236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288307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  92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AD7E90-2146-475A-BFF8-1E202C10E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967958"/>
              </p:ext>
            </p:extLst>
          </p:nvPr>
        </p:nvGraphicFramePr>
        <p:xfrm>
          <a:off x="2082765" y="3867931"/>
          <a:ext cx="1002465" cy="5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286">
                  <a:extLst>
                    <a:ext uri="{9D8B030D-6E8A-4147-A177-3AD203B41FA5}">
                      <a16:colId xmlns:a16="http://schemas.microsoft.com/office/drawing/2014/main" val="1563179829"/>
                    </a:ext>
                  </a:extLst>
                </a:gridCol>
                <a:gridCol w="534179">
                  <a:extLst>
                    <a:ext uri="{9D8B030D-6E8A-4147-A177-3AD203B41FA5}">
                      <a16:colId xmlns:a16="http://schemas.microsoft.com/office/drawing/2014/main" val="2296959400"/>
                    </a:ext>
                  </a:extLst>
                </a:gridCol>
              </a:tblGrid>
              <a:tr h="231693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238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70509"/>
                  </a:ext>
                </a:extLst>
              </a:tr>
              <a:tr h="288307">
                <a:tc>
                  <a:txBody>
                    <a:bodyPr/>
                    <a:lstStyle/>
                    <a:p>
                      <a:pPr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  92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404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2D5C83E-E8CE-438E-96DD-5832570504E1}"/>
              </a:ext>
            </a:extLst>
          </p:cNvPr>
          <p:cNvSpPr txBox="1"/>
          <p:nvPr/>
        </p:nvSpPr>
        <p:spPr>
          <a:xfrm>
            <a:off x="3376987" y="1253006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and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DE4F4FE-733B-4DCF-9BD6-AF074F6F0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9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63"/>
    </mc:Choice>
    <mc:Fallback>
      <p:transition spd="slow" advTm="40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-94579"/>
            <a:ext cx="5364088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isotopes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734" y="692696"/>
            <a:ext cx="8915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11"/>
            </a:pPr>
            <a:r>
              <a:rPr lang="en-GB" sz="2000" dirty="0"/>
              <a:t>Which scientific discovery resulted in the solid atom theory being adapted into the “</a:t>
            </a:r>
            <a:r>
              <a:rPr lang="en-GB" sz="2000" i="1" dirty="0"/>
              <a:t>plum pudding” </a:t>
            </a:r>
            <a:r>
              <a:rPr lang="en-GB" sz="2000" dirty="0"/>
              <a:t>model of the atom?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Discovery of the electron (in 1897).</a:t>
            </a:r>
          </a:p>
          <a:p>
            <a:pPr lvl="1"/>
            <a:endParaRPr lang="en-GB" sz="2000" b="1" dirty="0">
              <a:solidFill>
                <a:srgbClr val="00B050"/>
              </a:solidFill>
            </a:endParaRPr>
          </a:p>
          <a:p>
            <a:pPr marL="342900" indent="-342900">
              <a:buFont typeface="+mj-lt"/>
              <a:buAutoNum type="arabicPeriod" startAt="11"/>
            </a:pPr>
            <a:r>
              <a:rPr lang="en-GB" sz="2000" dirty="0"/>
              <a:t>Rutherford carried out an experiment to show alpha particles either passing through gold leaf, being scattered off it. Summarise the conclusions he made from this experiment.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Most passing through suggests atoms are mostly empty space.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Some being deflected suggests the nucleus has the same charge as the alpha particle (positive).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A few reflected suggests the nucleus is where most of the mass of the atom is.</a:t>
            </a:r>
            <a:endParaRPr lang="en-GB" sz="2000" dirty="0"/>
          </a:p>
          <a:p>
            <a:pPr lvl="1"/>
            <a:endParaRPr lang="en-GB" sz="2000" dirty="0"/>
          </a:p>
          <a:p>
            <a:pPr marL="342900" indent="-342900">
              <a:buFont typeface="+mj-lt"/>
              <a:buAutoNum type="arabicPeriod" startAt="11"/>
            </a:pPr>
            <a:r>
              <a:rPr lang="en-GB" sz="2000" dirty="0"/>
              <a:t>What contribution did Niels Bohr make to the arrangement of electrons in the atomic model?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</a:rPr>
              <a:t>He realised that electrons orbit the nucleus in clearly defined energy levels, at different distances from the nucleus.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70AF73-F156-48C5-BEE2-5FF534C19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8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791"/>
    </mc:Choice>
    <mc:Fallback>
      <p:transition spd="slow" advTm="9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16632"/>
            <a:ext cx="6408712" cy="504056"/>
          </a:xfrm>
        </p:spPr>
        <p:txBody>
          <a:bodyPr>
            <a:noAutofit/>
          </a:bodyPr>
          <a:lstStyle/>
          <a:p>
            <a:pPr marL="342900" marR="0" lvl="1" algn="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="1" dirty="0">
                <a:solidFill>
                  <a:schemeClr val="accent6"/>
                </a:solidFill>
              </a:rPr>
              <a:t>Structure of an atom</a:t>
            </a:r>
            <a:endParaRPr lang="en-GB" sz="2200" b="1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67E7F-998E-4E53-90D3-AF6D0A507F9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3702" y="2086048"/>
            <a:ext cx="2423393" cy="241352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EAB1AC-84F2-4E68-A85D-31E4C6FBE58C}"/>
              </a:ext>
            </a:extLst>
          </p:cNvPr>
          <p:cNvCxnSpPr/>
          <p:nvPr/>
        </p:nvCxnSpPr>
        <p:spPr>
          <a:xfrm>
            <a:off x="4805398" y="4725144"/>
            <a:ext cx="106718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C5B87A-4292-41EE-B587-5F0E3E856A33}"/>
              </a:ext>
            </a:extLst>
          </p:cNvPr>
          <p:cNvSpPr txBox="1"/>
          <p:nvPr/>
        </p:nvSpPr>
        <p:spPr>
          <a:xfrm>
            <a:off x="3655664" y="5054484"/>
            <a:ext cx="1948650" cy="70788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Radius of an atom </a:t>
            </a:r>
            <a:r>
              <a:rPr lang="en-GB" sz="2000" b="1" dirty="0"/>
              <a:t>1 x 10 </a:t>
            </a:r>
            <a:r>
              <a:rPr lang="en-GB" sz="2000" b="1" baseline="30000" dirty="0"/>
              <a:t>-10</a:t>
            </a:r>
            <a:r>
              <a:rPr lang="en-GB" sz="2000" b="1" dirty="0"/>
              <a:t>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019641-D76B-472E-B8F0-30B3DCC91CE6}"/>
              </a:ext>
            </a:extLst>
          </p:cNvPr>
          <p:cNvCxnSpPr>
            <a:cxnSpLocks/>
          </p:cNvCxnSpPr>
          <p:nvPr/>
        </p:nvCxnSpPr>
        <p:spPr>
          <a:xfrm flipH="1">
            <a:off x="5021601" y="3209095"/>
            <a:ext cx="129614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4BBC45-DEDE-4EB6-923D-4AAB1FAEAD4B}"/>
              </a:ext>
            </a:extLst>
          </p:cNvPr>
          <p:cNvSpPr txBox="1"/>
          <p:nvPr/>
        </p:nvSpPr>
        <p:spPr>
          <a:xfrm>
            <a:off x="6300192" y="2503958"/>
            <a:ext cx="2448272" cy="2000548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Nucleus</a:t>
            </a:r>
            <a:r>
              <a:rPr lang="en-GB" sz="2000" dirty="0"/>
              <a:t> made up of:</a:t>
            </a:r>
          </a:p>
          <a:p>
            <a:endParaRPr lang="en-GB" sz="1200" dirty="0"/>
          </a:p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Protons:</a:t>
            </a:r>
            <a:r>
              <a:rPr lang="en-GB" sz="2000" dirty="0"/>
              <a:t>  charge +1</a:t>
            </a:r>
          </a:p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Neutrons:</a:t>
            </a:r>
            <a:r>
              <a:rPr lang="en-GB" sz="2000" dirty="0"/>
              <a:t> charge 0</a:t>
            </a:r>
          </a:p>
          <a:p>
            <a:endParaRPr lang="en-GB" sz="1200" dirty="0"/>
          </a:p>
          <a:p>
            <a:r>
              <a:rPr lang="en-GB" sz="2000" dirty="0"/>
              <a:t>Nucleus of an atom has a positive charge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8BC17C-CD4A-4F90-B8BF-82C4C341B5B8}"/>
              </a:ext>
            </a:extLst>
          </p:cNvPr>
          <p:cNvSpPr txBox="1"/>
          <p:nvPr/>
        </p:nvSpPr>
        <p:spPr>
          <a:xfrm>
            <a:off x="151018" y="686663"/>
            <a:ext cx="8856984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Atoms are made up of different numbers of protons, neutrons and electrons.</a:t>
            </a:r>
          </a:p>
          <a:p>
            <a:pPr algn="ctr"/>
            <a:r>
              <a:rPr lang="en-GB" sz="2000" b="1" dirty="0"/>
              <a:t>Atoms have the same number of + protons as – electrons so they are electrically neutral</a:t>
            </a:r>
            <a:r>
              <a:rPr lang="en-GB" b="1" dirty="0"/>
              <a:t>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7DAB5EE-01B9-40D7-A78C-C7E6230C5DC3}"/>
              </a:ext>
            </a:extLst>
          </p:cNvPr>
          <p:cNvCxnSpPr>
            <a:cxnSpLocks/>
          </p:cNvCxnSpPr>
          <p:nvPr/>
        </p:nvCxnSpPr>
        <p:spPr>
          <a:xfrm>
            <a:off x="3067960" y="2316666"/>
            <a:ext cx="85596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A76BB51-8F8D-4ABE-A6DB-E1FBBC0CCE62}"/>
              </a:ext>
            </a:extLst>
          </p:cNvPr>
          <p:cNvCxnSpPr>
            <a:cxnSpLocks/>
          </p:cNvCxnSpPr>
          <p:nvPr/>
        </p:nvCxnSpPr>
        <p:spPr>
          <a:xfrm>
            <a:off x="3067960" y="2852936"/>
            <a:ext cx="1144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84BF7F-D9DC-4BD7-822E-E0C0BFD66D25}"/>
              </a:ext>
            </a:extLst>
          </p:cNvPr>
          <p:cNvSpPr txBox="1"/>
          <p:nvPr/>
        </p:nvSpPr>
        <p:spPr>
          <a:xfrm>
            <a:off x="156100" y="1727503"/>
            <a:ext cx="2911860" cy="317009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Electrons </a:t>
            </a:r>
            <a:r>
              <a:rPr lang="en-GB" sz="2000" dirty="0"/>
              <a:t>(-1 charge) arranged in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orbits or energy levels </a:t>
            </a:r>
            <a:r>
              <a:rPr lang="en-GB" sz="2000" dirty="0"/>
              <a:t>around the nucleus.</a:t>
            </a:r>
          </a:p>
          <a:p>
            <a:endParaRPr lang="en-GB" sz="2000" dirty="0"/>
          </a:p>
          <a:p>
            <a:r>
              <a:rPr lang="en-GB" sz="2000" dirty="0"/>
              <a:t>Energy levels can hold a maximum of:</a:t>
            </a:r>
          </a:p>
          <a:p>
            <a:r>
              <a:rPr lang="en-GB" sz="2000" dirty="0"/>
              <a:t>2 e</a:t>
            </a:r>
            <a:r>
              <a:rPr lang="en-GB" sz="2400" b="1" baseline="30000" dirty="0"/>
              <a:t>-</a:t>
            </a:r>
            <a:r>
              <a:rPr lang="en-GB" sz="2000" dirty="0"/>
              <a:t> in the first level</a:t>
            </a:r>
          </a:p>
          <a:p>
            <a:r>
              <a:rPr lang="en-GB" sz="2000" dirty="0"/>
              <a:t>8 e</a:t>
            </a:r>
            <a:r>
              <a:rPr lang="en-GB" sz="2400" b="1" baseline="30000" dirty="0"/>
              <a:t>-</a:t>
            </a:r>
            <a:r>
              <a:rPr lang="en-GB" sz="2000" dirty="0"/>
              <a:t> in the second level </a:t>
            </a:r>
          </a:p>
          <a:p>
            <a:r>
              <a:rPr lang="en-GB" sz="2000" dirty="0"/>
              <a:t>8 e</a:t>
            </a:r>
            <a:r>
              <a:rPr lang="en-GB" sz="2400" b="1" baseline="30000" dirty="0"/>
              <a:t>-</a:t>
            </a:r>
            <a:r>
              <a:rPr lang="en-GB" sz="2000" dirty="0"/>
              <a:t> in the third level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664434-0188-4242-93E2-52F3E0B2404E}"/>
              </a:ext>
            </a:extLst>
          </p:cNvPr>
          <p:cNvSpPr txBox="1"/>
          <p:nvPr/>
        </p:nvSpPr>
        <p:spPr>
          <a:xfrm>
            <a:off x="156100" y="4885135"/>
            <a:ext cx="2911860" cy="163121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The radius of the nucleus is less than </a:t>
            </a:r>
            <a:r>
              <a:rPr lang="en-GB" sz="2000" b="1" dirty="0"/>
              <a:t>1/10 000 </a:t>
            </a:r>
            <a:r>
              <a:rPr lang="en-GB" sz="2000" dirty="0"/>
              <a:t>the radius of the atom – the atom is </a:t>
            </a:r>
            <a:r>
              <a:rPr lang="en-GB" sz="2000" b="1" dirty="0"/>
              <a:t>99.9999999% </a:t>
            </a:r>
            <a:r>
              <a:rPr lang="en-GB" sz="2000" dirty="0"/>
              <a:t>empty space!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FAAC16-7A4A-48A6-B351-73C97D497097}"/>
              </a:ext>
            </a:extLst>
          </p:cNvPr>
          <p:cNvSpPr txBox="1"/>
          <p:nvPr/>
        </p:nvSpPr>
        <p:spPr>
          <a:xfrm>
            <a:off x="6300192" y="5054412"/>
            <a:ext cx="2448272" cy="1015663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The nucleus holds </a:t>
            </a:r>
            <a:r>
              <a:rPr lang="en-GB" sz="2000" b="1" dirty="0"/>
              <a:t>99% </a:t>
            </a:r>
            <a:r>
              <a:rPr lang="en-GB" sz="2000" dirty="0"/>
              <a:t>of the mass of the atom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334425-0A99-46ED-926C-EEB26D1638C3}"/>
              </a:ext>
            </a:extLst>
          </p:cNvPr>
          <p:cNvSpPr txBox="1"/>
          <p:nvPr/>
        </p:nvSpPr>
        <p:spPr>
          <a:xfrm>
            <a:off x="6304447" y="1670335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            9 x 10</a:t>
            </a:r>
            <a:r>
              <a:rPr lang="en-GB" b="1" baseline="30000" dirty="0"/>
              <a:t>13</a:t>
            </a:r>
            <a:r>
              <a:rPr lang="en-GB" dirty="0"/>
              <a:t> atoms </a:t>
            </a:r>
          </a:p>
          <a:p>
            <a:r>
              <a:rPr lang="en-GB" dirty="0"/>
              <a:t>             in this dot of ink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FF7073B-9F4B-4006-8A9D-96687DECF600}"/>
              </a:ext>
            </a:extLst>
          </p:cNvPr>
          <p:cNvCxnSpPr>
            <a:cxnSpLocks/>
          </p:cNvCxnSpPr>
          <p:nvPr/>
        </p:nvCxnSpPr>
        <p:spPr>
          <a:xfrm flipH="1">
            <a:off x="6516216" y="1908249"/>
            <a:ext cx="477356" cy="174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58F282B-6432-477C-B71C-4803D6C32219}"/>
              </a:ext>
            </a:extLst>
          </p:cNvPr>
          <p:cNvSpPr txBox="1"/>
          <p:nvPr/>
        </p:nvSpPr>
        <p:spPr>
          <a:xfrm>
            <a:off x="3495944" y="1631555"/>
            <a:ext cx="241352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An atom of Carbon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5E30D9-2126-4F72-BC1D-55398F965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8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70"/>
    </mc:Choice>
    <mc:Fallback>
      <p:transition spd="slow" advTm="12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062920"/>
            <a:ext cx="2949178" cy="5174391"/>
          </a:xfrm>
        </p:spPr>
        <p:txBody>
          <a:bodyPr>
            <a:noAutofit/>
          </a:bodyPr>
          <a:lstStyle/>
          <a:p>
            <a:pPr marL="342900" marR="0" lvl="1" algn="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 </a:t>
            </a:r>
            <a:endParaRPr lang="en-GB" sz="2400" b="1" dirty="0">
              <a:solidFill>
                <a:schemeClr val="accent6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646B1E-0AC5-473A-B437-1BBBD73E103A}"/>
              </a:ext>
            </a:extLst>
          </p:cNvPr>
          <p:cNvSpPr txBox="1">
            <a:spLocks/>
          </p:cNvSpPr>
          <p:nvPr/>
        </p:nvSpPr>
        <p:spPr>
          <a:xfrm>
            <a:off x="1259632" y="0"/>
            <a:ext cx="698477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Lato Medium"/>
              </a:defRPr>
            </a:lvl1pPr>
          </a:lstStyle>
          <a:p>
            <a:pPr marL="342900" lvl="1" algn="l" defTabSz="342900" rtl="0">
              <a:spcBef>
                <a:spcPct val="20000"/>
              </a:spcBef>
              <a:defRPr/>
            </a:pPr>
            <a:endParaRPr lang="en-GB" sz="2000" b="1" kern="0" dirty="0">
              <a:solidFill>
                <a:schemeClr val="accent6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F1B4-9364-4DB6-93CC-59E87DB3C18D}"/>
              </a:ext>
            </a:extLst>
          </p:cNvPr>
          <p:cNvSpPr/>
          <p:nvPr/>
        </p:nvSpPr>
        <p:spPr>
          <a:xfrm>
            <a:off x="1126229" y="215738"/>
            <a:ext cx="69741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dirty="0">
                <a:solidFill>
                  <a:schemeClr val="accent6"/>
                </a:solidFill>
              </a:rPr>
              <a:t>Mass number, atomic number and isotopes</a:t>
            </a:r>
            <a:endParaRPr lang="en-GB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64E625-5F0D-4C5F-829E-E0A9F9DDC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536" y="1030696"/>
            <a:ext cx="8136904" cy="73863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en-GB" sz="2400" dirty="0"/>
              <a:t>All atoms of a particular element have the </a:t>
            </a:r>
            <a:r>
              <a:rPr lang="en-GB" sz="2400" b="1" dirty="0"/>
              <a:t>same number of protons</a:t>
            </a:r>
            <a:r>
              <a:rPr lang="en-GB" sz="2400" dirty="0"/>
              <a:t>. The number of protons in an element is called its </a:t>
            </a:r>
            <a:r>
              <a:rPr lang="en-GB" sz="2400" b="1" dirty="0"/>
              <a:t>atomic number</a:t>
            </a:r>
            <a:r>
              <a:rPr lang="en-GB" sz="24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24E888-D2EF-40B6-8F1E-1C11269A4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135"/>
                    </a14:imgEffect>
                    <a14:imgEffect>
                      <a14:saturation sat="1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3049171"/>
            <a:ext cx="2420366" cy="2564435"/>
          </a:xfrm>
          <a:prstGeom prst="rect">
            <a:avLst/>
          </a:prstGeom>
        </p:spPr>
      </p:pic>
      <p:pic>
        <p:nvPicPr>
          <p:cNvPr id="9" name="Picture 8" descr="Image result for periodic table">
            <a:extLst>
              <a:ext uri="{FF2B5EF4-FFF2-40B4-BE49-F238E27FC236}">
                <a16:creationId xmlns:a16="http://schemas.microsoft.com/office/drawing/2014/main" id="{AC3FBDB5-04A0-443A-AE08-6335500B16E0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5" t="16290" r="9644" b="71250"/>
          <a:stretch/>
        </p:blipFill>
        <p:spPr bwMode="auto">
          <a:xfrm>
            <a:off x="716066" y="2201674"/>
            <a:ext cx="1514940" cy="1178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DE46E-FFDC-423F-9977-E87633F32745}"/>
              </a:ext>
            </a:extLst>
          </p:cNvPr>
          <p:cNvSpPr txBox="1"/>
          <p:nvPr/>
        </p:nvSpPr>
        <p:spPr>
          <a:xfrm>
            <a:off x="399288" y="3703300"/>
            <a:ext cx="2268252" cy="175432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Protons</a:t>
            </a:r>
          </a:p>
          <a:p>
            <a:r>
              <a:rPr lang="en-GB" dirty="0"/>
              <a:t>On the periodic table,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oxygen</a:t>
            </a:r>
            <a:r>
              <a:rPr lang="en-GB" dirty="0"/>
              <a:t> is shown as having an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atomic number</a:t>
            </a:r>
            <a:r>
              <a:rPr lang="en-GB" dirty="0"/>
              <a:t> of eight, therefore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8 protons</a:t>
            </a:r>
            <a:r>
              <a:rPr lang="en-GB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DD79B-D708-4498-843B-0D618BEB07E0}"/>
              </a:ext>
            </a:extLst>
          </p:cNvPr>
          <p:cNvSpPr txBox="1"/>
          <p:nvPr/>
        </p:nvSpPr>
        <p:spPr>
          <a:xfrm>
            <a:off x="5475852" y="1927759"/>
            <a:ext cx="3056588" cy="2308324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Neutrons</a:t>
            </a:r>
          </a:p>
          <a:p>
            <a:r>
              <a:rPr lang="en-GB" dirty="0"/>
              <a:t>The total number of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protons and neutrons</a:t>
            </a:r>
            <a:r>
              <a:rPr lang="en-GB" dirty="0"/>
              <a:t> in an atom is called its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mass number</a:t>
            </a:r>
            <a:r>
              <a:rPr lang="en-GB" dirty="0"/>
              <a:t>. Oxygen has a mass number of 16. If it has 8 protons it must therefore have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8 neutrons </a:t>
            </a:r>
            <a:r>
              <a:rPr lang="en-GB" dirty="0"/>
              <a:t>to make a mass number of 16.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D394F6-2587-44AC-84AD-6B7729977459}"/>
              </a:ext>
            </a:extLst>
          </p:cNvPr>
          <p:cNvSpPr txBox="1"/>
          <p:nvPr/>
        </p:nvSpPr>
        <p:spPr>
          <a:xfrm>
            <a:off x="5512450" y="4342588"/>
            <a:ext cx="3018176" cy="1477328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Electrons</a:t>
            </a:r>
          </a:p>
          <a:p>
            <a:r>
              <a:rPr lang="en-GB" dirty="0"/>
              <a:t>Atoms are electrically neutral so there must be the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same number </a:t>
            </a:r>
            <a:r>
              <a:rPr lang="en-GB" dirty="0"/>
              <a:t>of electrons (-) as protons (+);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8 electrons</a:t>
            </a:r>
            <a:r>
              <a:rPr lang="en-GB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C4A853-D608-4B55-BBD9-0CB76E1223D6}"/>
              </a:ext>
            </a:extLst>
          </p:cNvPr>
          <p:cNvSpPr txBox="1"/>
          <p:nvPr/>
        </p:nvSpPr>
        <p:spPr>
          <a:xfrm>
            <a:off x="395536" y="5926421"/>
            <a:ext cx="813509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Oxygen has: 8 protons, (16 – 8) = 8 neutrons, and 8 electrons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F45A25-E130-43A2-9BD3-75E37544AC5E}"/>
              </a:ext>
            </a:extLst>
          </p:cNvPr>
          <p:cNvSpPr/>
          <p:nvPr/>
        </p:nvSpPr>
        <p:spPr>
          <a:xfrm>
            <a:off x="3093064" y="1927759"/>
            <a:ext cx="199219" cy="20509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A2075E-9003-4172-BD40-2F654A90B3E8}"/>
              </a:ext>
            </a:extLst>
          </p:cNvPr>
          <p:cNvSpPr/>
          <p:nvPr/>
        </p:nvSpPr>
        <p:spPr>
          <a:xfrm>
            <a:off x="3096488" y="2273204"/>
            <a:ext cx="199219" cy="205097"/>
          </a:xfrm>
          <a:prstGeom prst="ellipse">
            <a:avLst/>
          </a:prstGeom>
          <a:solidFill>
            <a:srgbClr val="850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6F11B6-4A92-44BE-AE04-4CD8B8F0C4A6}"/>
              </a:ext>
            </a:extLst>
          </p:cNvPr>
          <p:cNvSpPr/>
          <p:nvPr/>
        </p:nvSpPr>
        <p:spPr>
          <a:xfrm>
            <a:off x="3099913" y="2586019"/>
            <a:ext cx="199219" cy="205097"/>
          </a:xfrm>
          <a:prstGeom prst="ellipse">
            <a:avLst/>
          </a:prstGeom>
          <a:solidFill>
            <a:srgbClr val="0064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210FCC-EE53-4444-A480-3856CDE598A2}"/>
              </a:ext>
            </a:extLst>
          </p:cNvPr>
          <p:cNvSpPr txBox="1"/>
          <p:nvPr/>
        </p:nvSpPr>
        <p:spPr>
          <a:xfrm>
            <a:off x="3419872" y="1877048"/>
            <a:ext cx="2368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Protons</a:t>
            </a:r>
          </a:p>
          <a:p>
            <a:r>
              <a:rPr lang="en-GB" sz="2000" dirty="0"/>
              <a:t>Neutrons</a:t>
            </a:r>
          </a:p>
          <a:p>
            <a:r>
              <a:rPr lang="en-GB" sz="2000" dirty="0"/>
              <a:t>Electrons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CE58A8-1AA8-485C-9641-BA4086830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8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57"/>
    </mc:Choice>
    <mc:Fallback>
      <p:transition spd="slow" advTm="49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062920"/>
            <a:ext cx="2949178" cy="5174391"/>
          </a:xfrm>
        </p:spPr>
        <p:txBody>
          <a:bodyPr>
            <a:noAutofit/>
          </a:bodyPr>
          <a:lstStyle/>
          <a:p>
            <a:pPr marL="342900" marR="0" lvl="1" algn="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 </a:t>
            </a:r>
            <a:endParaRPr lang="en-GB" sz="2400" b="1" dirty="0">
              <a:solidFill>
                <a:schemeClr val="accent6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64E625-5F0D-4C5F-829E-E0A9F9DDC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520" y="888842"/>
            <a:ext cx="8568952" cy="124029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2200" b="1" dirty="0"/>
              <a:t>Isotopes</a:t>
            </a:r>
            <a:r>
              <a:rPr lang="en-GB" sz="2200" dirty="0"/>
              <a:t> are elements with </a:t>
            </a:r>
            <a:r>
              <a:rPr lang="en-GB" sz="2200" b="1" dirty="0"/>
              <a:t>different atomic masses</a:t>
            </a:r>
            <a:r>
              <a:rPr lang="en-GB" sz="2200" dirty="0"/>
              <a:t>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2200" dirty="0"/>
              <a:t>The number of protons can not change or it would not be the same element so </a:t>
            </a:r>
            <a:r>
              <a:rPr lang="en-GB" sz="2200" b="1" dirty="0"/>
              <a:t>an isotope is an element with different numbers of neutrons</a:t>
            </a:r>
            <a:r>
              <a:rPr lang="en-GB" sz="2200" dirty="0"/>
              <a:t>.</a:t>
            </a:r>
            <a:endParaRPr lang="en-GB" dirty="0"/>
          </a:p>
        </p:txBody>
      </p:sp>
      <p:pic>
        <p:nvPicPr>
          <p:cNvPr id="9" name="Picture 8" descr="Image result for isotopes of lithium atomic diagram">
            <a:extLst>
              <a:ext uri="{FF2B5EF4-FFF2-40B4-BE49-F238E27FC236}">
                <a16:creationId xmlns:a16="http://schemas.microsoft.com/office/drawing/2014/main" id="{0E99D998-53C9-4841-8E2C-6DA1FB2DD31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/>
          <a:stretch/>
        </p:blipFill>
        <p:spPr bwMode="auto">
          <a:xfrm>
            <a:off x="2670554" y="3811870"/>
            <a:ext cx="1612270" cy="16928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Image result for isotopes of lithium atomic diagram">
            <a:extLst>
              <a:ext uri="{FF2B5EF4-FFF2-40B4-BE49-F238E27FC236}">
                <a16:creationId xmlns:a16="http://schemas.microsoft.com/office/drawing/2014/main" id="{F1F774E1-6842-47DB-A5C9-805A6E94F3A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/>
          <a:stretch/>
        </p:blipFill>
        <p:spPr bwMode="auto">
          <a:xfrm>
            <a:off x="6764951" y="3866743"/>
            <a:ext cx="1500211" cy="1637937"/>
          </a:xfrm>
          <a:prstGeom prst="rect">
            <a:avLst/>
          </a:prstGeom>
          <a:noFill/>
          <a:ln w="254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665CCFA-A28A-44D4-81C7-DD2B237AC928}"/>
              </a:ext>
            </a:extLst>
          </p:cNvPr>
          <p:cNvSpPr/>
          <p:nvPr/>
        </p:nvSpPr>
        <p:spPr>
          <a:xfrm>
            <a:off x="7342763" y="4718868"/>
            <a:ext cx="174980" cy="182695"/>
          </a:xfrm>
          <a:prstGeom prst="ellipse">
            <a:avLst/>
          </a:prstGeom>
          <a:solidFill>
            <a:srgbClr val="F59C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86CE7-B222-4D6F-A6D1-309899B35649}"/>
              </a:ext>
            </a:extLst>
          </p:cNvPr>
          <p:cNvSpPr txBox="1"/>
          <p:nvPr/>
        </p:nvSpPr>
        <p:spPr>
          <a:xfrm>
            <a:off x="7307016" y="4702493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N</a:t>
            </a:r>
          </a:p>
        </p:txBody>
      </p:sp>
      <p:pic>
        <p:nvPicPr>
          <p:cNvPr id="12" name="Picture 11" descr="Image result for isotopes of lithium atomic diagram">
            <a:extLst>
              <a:ext uri="{FF2B5EF4-FFF2-40B4-BE49-F238E27FC236}">
                <a16:creationId xmlns:a16="http://schemas.microsoft.com/office/drawing/2014/main" id="{D517F2D1-4837-4483-802F-4D09BB25DFFC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t="1962" r="66242" b="49603"/>
          <a:stretch/>
        </p:blipFill>
        <p:spPr bwMode="auto">
          <a:xfrm>
            <a:off x="2966333" y="2852937"/>
            <a:ext cx="1188810" cy="958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Image result for isotopes of lithium atomic diagram">
            <a:extLst>
              <a:ext uri="{FF2B5EF4-FFF2-40B4-BE49-F238E27FC236}">
                <a16:creationId xmlns:a16="http://schemas.microsoft.com/office/drawing/2014/main" id="{5A1C30B9-87D0-4D34-8298-F796BA0943CB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3" t="1962" r="35033" b="49603"/>
          <a:stretch/>
        </p:blipFill>
        <p:spPr bwMode="auto">
          <a:xfrm>
            <a:off x="6854436" y="2852937"/>
            <a:ext cx="1151634" cy="9589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667175-C048-4391-83E1-C8A1B70A4BB3}"/>
              </a:ext>
            </a:extLst>
          </p:cNvPr>
          <p:cNvSpPr txBox="1"/>
          <p:nvPr/>
        </p:nvSpPr>
        <p:spPr>
          <a:xfrm>
            <a:off x="460101" y="3407492"/>
            <a:ext cx="1850412" cy="120032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Lithium 6 has</a:t>
            </a:r>
          </a:p>
          <a:p>
            <a:r>
              <a:rPr lang="en-GB" sz="2400" dirty="0"/>
              <a:t>3 protons</a:t>
            </a:r>
          </a:p>
          <a:p>
            <a:r>
              <a:rPr lang="en-GB" sz="2400" dirty="0"/>
              <a:t>3 neutrons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E4AA5-DA3D-482D-B5CD-590AB907B1D6}"/>
              </a:ext>
            </a:extLst>
          </p:cNvPr>
          <p:cNvSpPr txBox="1"/>
          <p:nvPr/>
        </p:nvSpPr>
        <p:spPr>
          <a:xfrm>
            <a:off x="4781398" y="3407492"/>
            <a:ext cx="1834239" cy="120032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Lithium 7 has</a:t>
            </a:r>
          </a:p>
          <a:p>
            <a:r>
              <a:rPr lang="en-GB" sz="2400" dirty="0"/>
              <a:t>3 protons</a:t>
            </a:r>
          </a:p>
          <a:p>
            <a:r>
              <a:rPr lang="en-GB" sz="2400" dirty="0"/>
              <a:t>4 neutrons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95451-63CD-4C98-913F-6D7DB90A67DD}"/>
              </a:ext>
            </a:extLst>
          </p:cNvPr>
          <p:cNvSpPr txBox="1"/>
          <p:nvPr/>
        </p:nvSpPr>
        <p:spPr>
          <a:xfrm>
            <a:off x="992354" y="2313780"/>
            <a:ext cx="7272808" cy="461665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Lithium has two stable isotopes, Lithium 6 and Lithium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39BC37-D0BB-4132-B6FE-D4D02E0FD8C5}"/>
              </a:ext>
            </a:extLst>
          </p:cNvPr>
          <p:cNvSpPr txBox="1"/>
          <p:nvPr/>
        </p:nvSpPr>
        <p:spPr>
          <a:xfrm>
            <a:off x="560306" y="5430521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Both isotopes have the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same number of protons </a:t>
            </a:r>
            <a:r>
              <a:rPr lang="en-GB" sz="2000" dirty="0"/>
              <a:t>and the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same number of electrons</a:t>
            </a:r>
            <a:r>
              <a:rPr lang="en-GB" sz="2000" dirty="0"/>
              <a:t>.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GB" sz="2000" dirty="0"/>
              <a:t>Only the number of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neutrons changes </a:t>
            </a:r>
            <a:r>
              <a:rPr lang="en-GB" sz="2000" dirty="0"/>
              <a:t>in an isotope.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D7F1B4-9364-4DB6-93CC-59E87DB3C18D}"/>
              </a:ext>
            </a:extLst>
          </p:cNvPr>
          <p:cNvSpPr/>
          <p:nvPr/>
        </p:nvSpPr>
        <p:spPr>
          <a:xfrm>
            <a:off x="1126229" y="215738"/>
            <a:ext cx="69741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dirty="0">
                <a:solidFill>
                  <a:schemeClr val="accent6"/>
                </a:solidFill>
              </a:rPr>
              <a:t>Mass number, atomic number and isotopes</a:t>
            </a:r>
            <a:endParaRPr lang="en-GB" sz="2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7AF4EF-056F-4C0F-98FC-C57EC0E52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5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10"/>
    </mc:Choice>
    <mc:Fallback>
      <p:transition spd="slow" advTm="41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240C5-734B-40FE-A0A9-767762389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306" y="847376"/>
            <a:ext cx="7339387" cy="82922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GB" sz="2400" dirty="0"/>
              <a:t>Atoms can form</a:t>
            </a:r>
            <a:r>
              <a:rPr lang="en-GB" sz="2400" b="1" dirty="0"/>
              <a:t> ions </a:t>
            </a:r>
            <a:r>
              <a:rPr lang="en-GB" sz="2400" dirty="0"/>
              <a:t>if they gain or lose </a:t>
            </a:r>
            <a:r>
              <a:rPr lang="en-GB" sz="2400" b="1" dirty="0"/>
              <a:t>electrons. </a:t>
            </a:r>
            <a:r>
              <a:rPr lang="en-GB" sz="2400" dirty="0"/>
              <a:t>Atoms do this so they have </a:t>
            </a:r>
            <a:r>
              <a:rPr lang="en-GB" sz="2400" b="1" dirty="0"/>
              <a:t>full outer energy levels.</a:t>
            </a:r>
          </a:p>
          <a:p>
            <a:pPr algn="l"/>
            <a:endParaRPr lang="en-GB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8779B5-B98C-4968-ABC1-207DF3C8E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78" y="4692621"/>
            <a:ext cx="1394337" cy="792088"/>
          </a:xfrm>
          <a:prstGeom prst="rect">
            <a:avLst/>
          </a:prstGeom>
        </p:spPr>
      </p:pic>
      <p:pic>
        <p:nvPicPr>
          <p:cNvPr id="9" name="Picture 8" descr="Image result for ion of beryllium">
            <a:extLst>
              <a:ext uri="{FF2B5EF4-FFF2-40B4-BE49-F238E27FC236}">
                <a16:creationId xmlns:a16="http://schemas.microsoft.com/office/drawing/2014/main" id="{11499AA5-C39F-4245-93C7-8A2A4B94247E}"/>
              </a:ext>
            </a:extLst>
          </p:cNvPr>
          <p:cNvPicPr/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t="7547" r="56160" b="12264"/>
          <a:stretch/>
        </p:blipFill>
        <p:spPr bwMode="auto">
          <a:xfrm>
            <a:off x="1436300" y="2409692"/>
            <a:ext cx="2254547" cy="1961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://cdn1.askiitians.com/Images/2015121-16210688-1389-Be-set.jpg">
            <a:extLst>
              <a:ext uri="{FF2B5EF4-FFF2-40B4-BE49-F238E27FC236}">
                <a16:creationId xmlns:a16="http://schemas.microsoft.com/office/drawing/2014/main" id="{15B07B1C-4F4C-4D1F-B83B-011A339CC2AF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34045" r="66239" b="30652"/>
          <a:stretch/>
        </p:blipFill>
        <p:spPr bwMode="auto">
          <a:xfrm>
            <a:off x="2154633" y="2985755"/>
            <a:ext cx="817880" cy="809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6AF7646-E7D3-4CAC-B73C-C641CC78A93D}"/>
              </a:ext>
            </a:extLst>
          </p:cNvPr>
          <p:cNvSpPr/>
          <p:nvPr/>
        </p:nvSpPr>
        <p:spPr>
          <a:xfrm>
            <a:off x="2500093" y="2625716"/>
            <a:ext cx="12695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AAF0FC-4589-4697-A018-4DFBC84A63D8}"/>
              </a:ext>
            </a:extLst>
          </p:cNvPr>
          <p:cNvSpPr/>
          <p:nvPr/>
        </p:nvSpPr>
        <p:spPr>
          <a:xfrm>
            <a:off x="3419872" y="3318559"/>
            <a:ext cx="12695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81D46-F3C8-4E6F-82CE-3C6559A8456F}"/>
              </a:ext>
            </a:extLst>
          </p:cNvPr>
          <p:cNvSpPr/>
          <p:nvPr/>
        </p:nvSpPr>
        <p:spPr>
          <a:xfrm>
            <a:off x="1511199" y="3246551"/>
            <a:ext cx="12695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86AC09-3F84-4351-B3F5-789E774CCC3D}"/>
              </a:ext>
            </a:extLst>
          </p:cNvPr>
          <p:cNvSpPr/>
          <p:nvPr/>
        </p:nvSpPr>
        <p:spPr>
          <a:xfrm>
            <a:off x="2436613" y="3939395"/>
            <a:ext cx="12695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Image result for ion of beryllium">
            <a:extLst>
              <a:ext uri="{FF2B5EF4-FFF2-40B4-BE49-F238E27FC236}">
                <a16:creationId xmlns:a16="http://schemas.microsoft.com/office/drawing/2014/main" id="{495588EC-B137-435D-93C7-2922B0C6E92C}"/>
              </a:ext>
            </a:extLst>
          </p:cNvPr>
          <p:cNvPicPr/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5" t="9434" r="5686" b="12264"/>
          <a:stretch/>
        </p:blipFill>
        <p:spPr bwMode="auto">
          <a:xfrm>
            <a:off x="4947635" y="2474192"/>
            <a:ext cx="2318422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7D5C0CA-5FC9-4A43-AB39-49C78A6B7D5E}"/>
              </a:ext>
            </a:extLst>
          </p:cNvPr>
          <p:cNvSpPr/>
          <p:nvPr/>
        </p:nvSpPr>
        <p:spPr>
          <a:xfrm>
            <a:off x="6020688" y="2662160"/>
            <a:ext cx="12695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AF425C-FB26-41D3-919F-BDEFF88A05D1}"/>
              </a:ext>
            </a:extLst>
          </p:cNvPr>
          <p:cNvSpPr/>
          <p:nvPr/>
        </p:nvSpPr>
        <p:spPr>
          <a:xfrm>
            <a:off x="6020688" y="3932472"/>
            <a:ext cx="12695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http://cdn1.askiitians.com/Images/2015121-16210688-1389-Be-set.jpg">
            <a:extLst>
              <a:ext uri="{FF2B5EF4-FFF2-40B4-BE49-F238E27FC236}">
                <a16:creationId xmlns:a16="http://schemas.microsoft.com/office/drawing/2014/main" id="{26695113-5CDD-489F-BBD8-EA3358A89FE3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34045" r="65109" b="30652"/>
          <a:stretch/>
        </p:blipFill>
        <p:spPr bwMode="auto">
          <a:xfrm>
            <a:off x="5616907" y="2969479"/>
            <a:ext cx="869786" cy="809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8779B5-B98C-4968-ABC1-207DF3C8EC5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9"/>
          <a:stretch/>
        </p:blipFill>
        <p:spPr bwMode="auto">
          <a:xfrm>
            <a:off x="1990504" y="4725144"/>
            <a:ext cx="1019175" cy="791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CB0BB-1F81-4D8C-9FDA-57850CA7E9D6}"/>
              </a:ext>
            </a:extLst>
          </p:cNvPr>
          <p:cNvSpPr txBox="1"/>
          <p:nvPr/>
        </p:nvSpPr>
        <p:spPr>
          <a:xfrm>
            <a:off x="179512" y="1760122"/>
            <a:ext cx="307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Beryllium </a:t>
            </a:r>
            <a:r>
              <a:rPr lang="en-GB" b="1" dirty="0">
                <a:solidFill>
                  <a:srgbClr val="FF0000"/>
                </a:solidFill>
              </a:rPr>
              <a:t>can lose 2 electrons </a:t>
            </a:r>
            <a:r>
              <a:rPr lang="en-GB" dirty="0"/>
              <a:t>from its outer energy level to become an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ion.</a:t>
            </a: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9FD20AFA-86E7-4EA4-9523-5C2830AA0712}"/>
              </a:ext>
            </a:extLst>
          </p:cNvPr>
          <p:cNvCxnSpPr/>
          <p:nvPr/>
        </p:nvCxnSpPr>
        <p:spPr>
          <a:xfrm rot="10800000">
            <a:off x="827584" y="2697725"/>
            <a:ext cx="608716" cy="548827"/>
          </a:xfrm>
          <a:prstGeom prst="curved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04A8928B-9307-4571-9C2D-1DD86C190ABB}"/>
              </a:ext>
            </a:extLst>
          </p:cNvPr>
          <p:cNvCxnSpPr>
            <a:endCxn id="3" idx="3"/>
          </p:cNvCxnSpPr>
          <p:nvPr/>
        </p:nvCxnSpPr>
        <p:spPr>
          <a:xfrm rot="16200000" flipV="1">
            <a:off x="2911471" y="2569115"/>
            <a:ext cx="1024764" cy="330107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906B8D7-1B74-452A-B738-A641785DA2C2}"/>
              </a:ext>
            </a:extLst>
          </p:cNvPr>
          <p:cNvSpPr/>
          <p:nvPr/>
        </p:nvSpPr>
        <p:spPr>
          <a:xfrm>
            <a:off x="4047284" y="2999884"/>
            <a:ext cx="648072" cy="78136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7380312" y="2454941"/>
            <a:ext cx="1584176" cy="2616101"/>
            <a:chOff x="7380312" y="1827973"/>
            <a:chExt cx="1584176" cy="26161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82AD29-2D34-4796-9AA9-44C2D8E8F69A}"/>
                </a:ext>
              </a:extLst>
            </p:cNvPr>
            <p:cNvSpPr txBox="1"/>
            <p:nvPr/>
          </p:nvSpPr>
          <p:spPr>
            <a:xfrm>
              <a:off x="7380312" y="1827973"/>
              <a:ext cx="1584176" cy="2616101"/>
            </a:xfrm>
            <a:prstGeom prst="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If Beryllium </a:t>
              </a:r>
              <a:r>
                <a:rPr lang="en-GB" b="1" dirty="0">
                  <a:solidFill>
                    <a:schemeClr val="accent6">
                      <a:lumMod val="75000"/>
                    </a:schemeClr>
                  </a:solidFill>
                </a:rPr>
                <a:t>loses 2 e</a:t>
              </a:r>
              <a:r>
                <a:rPr lang="en-GB" sz="2000" b="1" baseline="30000" dirty="0">
                  <a:solidFill>
                    <a:schemeClr val="accent6">
                      <a:lumMod val="75000"/>
                    </a:schemeClr>
                  </a:solidFill>
                </a:rPr>
                <a:t>-</a:t>
              </a:r>
            </a:p>
            <a:p>
              <a:r>
                <a:rPr lang="en-GB" dirty="0"/>
                <a:t>it now has:</a:t>
              </a:r>
            </a:p>
            <a:p>
              <a:endParaRPr lang="en-GB" dirty="0"/>
            </a:p>
            <a:p>
              <a:r>
                <a:rPr lang="en-GB" dirty="0"/>
                <a:t>4 protons   4+</a:t>
              </a:r>
            </a:p>
            <a:p>
              <a:r>
                <a:rPr lang="en-GB" dirty="0"/>
                <a:t>2 electrons 2-</a:t>
              </a:r>
            </a:p>
            <a:p>
              <a:r>
                <a:rPr lang="en-GB" dirty="0"/>
                <a:t>                    2+</a:t>
              </a:r>
            </a:p>
            <a:p>
              <a:endParaRPr lang="en-GB" dirty="0"/>
            </a:p>
            <a:p>
              <a:r>
                <a:rPr lang="en-GB" b="1" dirty="0" err="1"/>
                <a:t>Berylium</a:t>
              </a:r>
              <a:r>
                <a:rPr lang="en-GB" dirty="0"/>
                <a:t> </a:t>
              </a:r>
              <a:r>
                <a:rPr lang="en-GB" sz="2000" b="1" baseline="30000" dirty="0"/>
                <a:t>2+</a:t>
              </a:r>
              <a:endParaRPr lang="en-GB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D73349F-A018-41BF-8BFB-F8534C888D1D}"/>
                </a:ext>
              </a:extLst>
            </p:cNvPr>
            <p:cNvCxnSpPr/>
            <p:nvPr/>
          </p:nvCxnSpPr>
          <p:spPr>
            <a:xfrm>
              <a:off x="8460432" y="3573016"/>
              <a:ext cx="2976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63CE2F-4D75-4D5F-AF18-F7D294EA0330}"/>
                </a:ext>
              </a:extLst>
            </p:cNvPr>
            <p:cNvCxnSpPr/>
            <p:nvPr/>
          </p:nvCxnSpPr>
          <p:spPr>
            <a:xfrm>
              <a:off x="8460432" y="3810497"/>
              <a:ext cx="2976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8AB5186-8F4F-4294-BE2C-08D497D86D70}"/>
              </a:ext>
            </a:extLst>
          </p:cNvPr>
          <p:cNvSpPr/>
          <p:nvPr/>
        </p:nvSpPr>
        <p:spPr>
          <a:xfrm>
            <a:off x="4000950" y="5024090"/>
            <a:ext cx="740740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B31F84-72C1-43A6-B68C-2F5D25775718}"/>
              </a:ext>
            </a:extLst>
          </p:cNvPr>
          <p:cNvSpPr txBox="1"/>
          <p:nvPr/>
        </p:nvSpPr>
        <p:spPr>
          <a:xfrm>
            <a:off x="902306" y="5733256"/>
            <a:ext cx="733938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Atoms can </a:t>
            </a:r>
            <a:r>
              <a:rPr lang="en-GB" sz="2000" b="1" dirty="0"/>
              <a:t>lose (-) electrons </a:t>
            </a:r>
            <a:r>
              <a:rPr lang="en-GB" sz="2000" dirty="0"/>
              <a:t>to become </a:t>
            </a:r>
            <a:r>
              <a:rPr lang="en-GB" sz="2000" b="1" dirty="0"/>
              <a:t>positive (+) ions </a:t>
            </a:r>
          </a:p>
          <a:p>
            <a:pPr algn="ctr"/>
            <a:r>
              <a:rPr lang="en-GB" sz="2000" dirty="0"/>
              <a:t>or </a:t>
            </a:r>
            <a:r>
              <a:rPr lang="en-GB" sz="2000" b="1" dirty="0"/>
              <a:t>gain (-) electrons </a:t>
            </a:r>
            <a:r>
              <a:rPr lang="en-GB" sz="2000" dirty="0"/>
              <a:t>to become </a:t>
            </a:r>
            <a:r>
              <a:rPr lang="en-GB" sz="2000" b="1" dirty="0"/>
              <a:t>negative (-) ions</a:t>
            </a:r>
            <a:r>
              <a:rPr lang="en-GB" sz="2000" dirty="0"/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D7F1B4-9364-4DB6-93CC-59E87DB3C18D}"/>
              </a:ext>
            </a:extLst>
          </p:cNvPr>
          <p:cNvSpPr/>
          <p:nvPr/>
        </p:nvSpPr>
        <p:spPr>
          <a:xfrm>
            <a:off x="1126229" y="215738"/>
            <a:ext cx="69741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dirty="0">
                <a:solidFill>
                  <a:schemeClr val="accent6"/>
                </a:solidFill>
              </a:rPr>
              <a:t>Mass number, atomic number and isotopes</a:t>
            </a:r>
            <a:endParaRPr lang="en-GB" sz="22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0C2B78-86E3-4775-A7D6-A4DE15EBA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06789"/>
      </p:ext>
    </p:extLst>
  </p:cSld>
  <p:clrMapOvr>
    <a:masterClrMapping/>
  </p:clrMapOvr>
  <p:transition spd="med" advTm="356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77EB6-5057-4682-85F2-622D0822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20061"/>
            <a:ext cx="5122912" cy="504056"/>
          </a:xfrm>
        </p:spPr>
        <p:txBody>
          <a:bodyPr anchor="t"/>
          <a:lstStyle/>
          <a:p>
            <a:r>
              <a:rPr lang="en-GB" sz="2400" dirty="0">
                <a:latin typeface="+mn-lt"/>
              </a:rPr>
              <a:t>         </a:t>
            </a:r>
            <a:endParaRPr lang="en-GB"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E3DE0-DCDF-4D5C-BA0E-0B02FF3D4BDC}"/>
              </a:ext>
            </a:extLst>
          </p:cNvPr>
          <p:cNvSpPr/>
          <p:nvPr/>
        </p:nvSpPr>
        <p:spPr>
          <a:xfrm>
            <a:off x="877885" y="195219"/>
            <a:ext cx="72728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dirty="0">
                <a:solidFill>
                  <a:schemeClr val="accent6"/>
                </a:solidFill>
              </a:rPr>
              <a:t>Development of the model of the atom</a:t>
            </a:r>
            <a:endParaRPr lang="en-GB" sz="2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69873" y="748959"/>
            <a:ext cx="7488832" cy="1730083"/>
            <a:chOff x="1115616" y="1484784"/>
            <a:chExt cx="7488832" cy="17300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6895E8-E82A-48A0-87CD-A8211FEEF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916832"/>
              <a:ext cx="1080120" cy="1080120"/>
            </a:xfrm>
            <a:prstGeom prst="rect">
              <a:avLst/>
            </a:prstGeom>
          </p:spPr>
        </p:pic>
        <p:pic>
          <p:nvPicPr>
            <p:cNvPr id="7" name="Picture 6" descr="Image result for plum pudding model">
              <a:extLst>
                <a:ext uri="{FF2B5EF4-FFF2-40B4-BE49-F238E27FC236}">
                  <a16:creationId xmlns:a16="http://schemas.microsoft.com/office/drawing/2014/main" id="{CCD16E7B-B5F7-4BA4-B2F9-5654D053FFD9}"/>
                </a:ext>
              </a:extLst>
            </p:cNvPr>
            <p:cNvPicPr/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595" y="1888954"/>
              <a:ext cx="1209675" cy="1169670"/>
            </a:xfrm>
            <a:prstGeom prst="rect">
              <a:avLst/>
            </a:prstGeom>
            <a:solidFill>
              <a:sysClr val="windowText" lastClr="000000"/>
            </a:solidFill>
            <a:ln>
              <a:noFill/>
            </a:ln>
          </p:spPr>
        </p:pic>
        <p:pic>
          <p:nvPicPr>
            <p:cNvPr id="8" name="Picture 7" descr="Related image">
              <a:extLst>
                <a:ext uri="{FF2B5EF4-FFF2-40B4-BE49-F238E27FC236}">
                  <a16:creationId xmlns:a16="http://schemas.microsoft.com/office/drawing/2014/main" id="{126A32EC-287D-4B33-B6A3-AC6A2185D4FC}"/>
                </a:ext>
              </a:extLst>
            </p:cNvPr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700808"/>
              <a:ext cx="2448272" cy="1514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C0F295C0-0C81-4AB8-9AEA-1E5590515A77}"/>
                </a:ext>
              </a:extLst>
            </p:cNvPr>
            <p:cNvSpPr/>
            <p:nvPr/>
          </p:nvSpPr>
          <p:spPr>
            <a:xfrm>
              <a:off x="2620554" y="2293769"/>
              <a:ext cx="792088" cy="36004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86B0F61B-84AD-4A83-A96C-BF654CAD31C7}"/>
                </a:ext>
              </a:extLst>
            </p:cNvPr>
            <p:cNvSpPr/>
            <p:nvPr/>
          </p:nvSpPr>
          <p:spPr>
            <a:xfrm>
              <a:off x="5405264" y="2276872"/>
              <a:ext cx="792088" cy="36004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24113F-7DEA-4D8E-B64C-394E81A1D6A1}"/>
                </a:ext>
              </a:extLst>
            </p:cNvPr>
            <p:cNvSpPr txBox="1"/>
            <p:nvPr/>
          </p:nvSpPr>
          <p:spPr>
            <a:xfrm>
              <a:off x="1115616" y="1484784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Pre 1900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915F56-757D-43D1-8363-1EA119C6794A}"/>
                </a:ext>
              </a:extLst>
            </p:cNvPr>
            <p:cNvSpPr txBox="1"/>
            <p:nvPr/>
          </p:nvSpPr>
          <p:spPr>
            <a:xfrm>
              <a:off x="3923928" y="1484784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Pre 1911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8C66DC-AD03-43BD-9300-5B5B96318337}"/>
                </a:ext>
              </a:extLst>
            </p:cNvPr>
            <p:cNvSpPr txBox="1"/>
            <p:nvPr/>
          </p:nvSpPr>
          <p:spPr>
            <a:xfrm>
              <a:off x="6516216" y="1484784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1911 to present</a:t>
              </a: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211699"/>
              </p:ext>
            </p:extLst>
          </p:nvPr>
        </p:nvGraphicFramePr>
        <p:xfrm>
          <a:off x="94107" y="2392273"/>
          <a:ext cx="8840364" cy="41452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885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Sphere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Plum pudding 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Nuclear 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Before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the 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discovery of the electron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, atoms were thought to be </a:t>
                      </a:r>
                      <a:r>
                        <a:rPr lang="en-GB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tiny spheres that could not be divided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discovery of the </a:t>
                      </a:r>
                      <a:r>
                        <a:rPr lang="en-GB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electron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led to the </a:t>
                      </a:r>
                      <a:r>
                        <a:rPr lang="en-GB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plum pudding model</a:t>
                      </a:r>
                      <a:r>
                        <a:rPr lang="en-GB" sz="20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of the atom. 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plum pudding model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suggested the </a:t>
                      </a:r>
                      <a:r>
                        <a:rPr lang="en-GB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atom is a ball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of positive charge with negative electrons embedded in it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Alpha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scattering experiment 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– mass of the atom is concentrated in the 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nucleus, which is charged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Niels Bohr 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electrons orbit nucleus 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at 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different distances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>
                          <a:solidFill>
                            <a:schemeClr val="tx1"/>
                          </a:solidFill>
                        </a:rPr>
                        <a:t>Later experiments 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positive charge in nucleus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 divided into whole number of 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smaller particles with positive charge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James Chadwick 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– 20 years after nucleus accepted – provided evidence for existence of </a:t>
                      </a:r>
                      <a:r>
                        <a:rPr lang="en-GB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neutrons in nucleus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7AF050-3A9C-4441-BD22-27F406881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67222"/>
      </p:ext>
    </p:extLst>
  </p:cSld>
  <p:clrMapOvr>
    <a:masterClrMapping/>
  </p:clrMapOvr>
  <p:transition spd="med" advTm="2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77EB6-5057-4682-85F2-622D0822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20061"/>
            <a:ext cx="5122912" cy="504056"/>
          </a:xfrm>
        </p:spPr>
        <p:txBody>
          <a:bodyPr anchor="t"/>
          <a:lstStyle/>
          <a:p>
            <a:r>
              <a:rPr lang="en-GB" sz="2400" dirty="0">
                <a:latin typeface="+mn-lt"/>
              </a:rPr>
              <a:t>         </a:t>
            </a:r>
            <a:endParaRPr lang="en-GB"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E3DE0-DCDF-4D5C-BA0E-0B02FF3D4BDC}"/>
              </a:ext>
            </a:extLst>
          </p:cNvPr>
          <p:cNvSpPr/>
          <p:nvPr/>
        </p:nvSpPr>
        <p:spPr>
          <a:xfrm>
            <a:off x="1115616" y="220061"/>
            <a:ext cx="72728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accent6"/>
                </a:solidFill>
              </a:rPr>
              <a:t>Atoms and isotopes – Development of the model of the atom</a:t>
            </a:r>
            <a:endParaRPr lang="en-GB" sz="2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240C5-734B-40FE-A0A9-767762389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9508" y="925373"/>
            <a:ext cx="5424985" cy="343387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GB" dirty="0"/>
              <a:t>Rutherford’s alpha scattering experiment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E15F3-564A-4CA6-8146-1E656F9965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1" b="-1"/>
          <a:stretch/>
        </p:blipFill>
        <p:spPr>
          <a:xfrm>
            <a:off x="2699792" y="2673804"/>
            <a:ext cx="3348410" cy="282986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CC05A4-ACE8-43FE-ABEC-410A5500C39F}"/>
              </a:ext>
            </a:extLst>
          </p:cNvPr>
          <p:cNvCxnSpPr>
            <a:cxnSpLocks/>
          </p:cNvCxnSpPr>
          <p:nvPr/>
        </p:nvCxnSpPr>
        <p:spPr>
          <a:xfrm flipV="1">
            <a:off x="3563888" y="4221088"/>
            <a:ext cx="432048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04181CE-8CD0-43AA-869E-4D2B8F198FEF}"/>
              </a:ext>
            </a:extLst>
          </p:cNvPr>
          <p:cNvSpPr txBox="1"/>
          <p:nvPr/>
        </p:nvSpPr>
        <p:spPr>
          <a:xfrm>
            <a:off x="827584" y="1310823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 beam of alpha particles are directed at a very thin gold foil screen.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C3A7C08-D6C4-489B-B573-EF3B5B2881D5}"/>
              </a:ext>
            </a:extLst>
          </p:cNvPr>
          <p:cNvSpPr/>
          <p:nvPr/>
        </p:nvSpPr>
        <p:spPr>
          <a:xfrm rot="18099113">
            <a:off x="5772300" y="2318581"/>
            <a:ext cx="288032" cy="1008112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E2EF6A-BF79-4B30-87E1-C20575CD8837}"/>
              </a:ext>
            </a:extLst>
          </p:cNvPr>
          <p:cNvSpPr txBox="1"/>
          <p:nvPr/>
        </p:nvSpPr>
        <p:spPr>
          <a:xfrm>
            <a:off x="6660232" y="2060848"/>
            <a:ext cx="2232248" cy="193899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Most (99.99%) of the alpha particles pass straight through the gold foil unaffected by its presence.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EF80E7-CFBA-432A-8754-CCE2EABF3DB0}"/>
              </a:ext>
            </a:extLst>
          </p:cNvPr>
          <p:cNvSpPr txBox="1"/>
          <p:nvPr/>
        </p:nvSpPr>
        <p:spPr>
          <a:xfrm>
            <a:off x="323528" y="2030122"/>
            <a:ext cx="2592288" cy="132343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A few (+) alpha particles are deflected by a positive nucleus within the gold atoms.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B11476-66E1-4328-9D0C-574E13F9367A}"/>
              </a:ext>
            </a:extLst>
          </p:cNvPr>
          <p:cNvSpPr txBox="1"/>
          <p:nvPr/>
        </p:nvSpPr>
        <p:spPr>
          <a:xfrm>
            <a:off x="6696236" y="4088738"/>
            <a:ext cx="2160240" cy="193899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A tiny number of alpha particles are reflected because they collide with the nucleus of the gold atoms.</a:t>
            </a: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5985F97A-1330-4734-BAC9-F9E6F1A43432}"/>
              </a:ext>
            </a:extLst>
          </p:cNvPr>
          <p:cNvCxnSpPr>
            <a:cxnSpLocks/>
          </p:cNvCxnSpPr>
          <p:nvPr/>
        </p:nvCxnSpPr>
        <p:spPr>
          <a:xfrm>
            <a:off x="2915816" y="3043136"/>
            <a:ext cx="792088" cy="241848"/>
          </a:xfrm>
          <a:prstGeom prst="curved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A1F59F7-B101-4043-B37E-9B11D9FA8B98}"/>
              </a:ext>
            </a:extLst>
          </p:cNvPr>
          <p:cNvSpPr txBox="1"/>
          <p:nvPr/>
        </p:nvSpPr>
        <p:spPr>
          <a:xfrm>
            <a:off x="2987824" y="2579360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0BFAAF2C-D0AD-45C6-971C-FC2EC05DF669}"/>
              </a:ext>
            </a:extLst>
          </p:cNvPr>
          <p:cNvCxnSpPr>
            <a:cxnSpLocks/>
          </p:cNvCxnSpPr>
          <p:nvPr/>
        </p:nvCxnSpPr>
        <p:spPr>
          <a:xfrm rot="10800000">
            <a:off x="4989824" y="3946770"/>
            <a:ext cx="1670409" cy="435477"/>
          </a:xfrm>
          <a:prstGeom prst="curved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2BC7C104-13B0-4F41-A042-E5A6739DE90B}"/>
              </a:ext>
            </a:extLst>
          </p:cNvPr>
          <p:cNvCxnSpPr>
            <a:cxnSpLocks/>
          </p:cNvCxnSpPr>
          <p:nvPr/>
        </p:nvCxnSpPr>
        <p:spPr>
          <a:xfrm flipV="1">
            <a:off x="6039211" y="2263095"/>
            <a:ext cx="477005" cy="351251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CFF8C7E-2D17-40AF-A0EC-388EBA8D4B14}"/>
              </a:ext>
            </a:extLst>
          </p:cNvPr>
          <p:cNvSpPr txBox="1"/>
          <p:nvPr/>
        </p:nvSpPr>
        <p:spPr>
          <a:xfrm>
            <a:off x="323528" y="5552348"/>
            <a:ext cx="6097441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Rutherford concluded that the gold atoms are mostly empty space with a positively charged nucleus that contains nearly all the mass of the atom.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C0F52E-C0B7-47EE-BF73-0E0A9C367AF9}"/>
              </a:ext>
            </a:extLst>
          </p:cNvPr>
          <p:cNvSpPr txBox="1"/>
          <p:nvPr/>
        </p:nvSpPr>
        <p:spPr>
          <a:xfrm>
            <a:off x="3563888" y="5157192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(</a:t>
            </a:r>
            <a:r>
              <a:rPr lang="el-GR" sz="1100" dirty="0"/>
              <a:t>α</a:t>
            </a:r>
            <a:r>
              <a:rPr lang="en-GB" sz="1100" dirty="0"/>
              <a:t> particles have a + charge)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1E5856-6631-40CE-A429-342240A26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16805"/>
      </p:ext>
    </p:extLst>
  </p:cSld>
  <p:clrMapOvr>
    <a:masterClrMapping/>
  </p:clrMapOvr>
  <p:transition spd="med" advTm="1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80728"/>
            <a:ext cx="471601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QuestionIT!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Atoms and isotopes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Structure of an atom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number, atomic number 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and isotopes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Development of the model of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the atom.</a:t>
            </a:r>
          </a:p>
          <a:p>
            <a:endParaRPr lang="en-GB" dirty="0"/>
          </a:p>
          <a:p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1960" y="886544"/>
            <a:ext cx="4914900" cy="5638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C99288-0FBB-46AC-8B82-7EB2416A7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58"/>
    </mc:Choice>
    <mc:Fallback>
      <p:transition spd="slow" advTm="22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6444208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              Atoms and isotopes - </a:t>
            </a:r>
            <a:r>
              <a:rPr lang="en-US" sz="2400" b="1" dirty="0">
                <a:solidFill>
                  <a:schemeClr val="tx1"/>
                </a:solidFill>
              </a:rPr>
              <a:t>Question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78936" y="76470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1F823-2E8A-492C-A01B-A7FB8C258CD9}"/>
              </a:ext>
            </a:extLst>
          </p:cNvPr>
          <p:cNvSpPr txBox="1"/>
          <p:nvPr/>
        </p:nvSpPr>
        <p:spPr>
          <a:xfrm>
            <a:off x="178936" y="764704"/>
            <a:ext cx="86415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dirty="0"/>
              <a:t>The diameter of an atom is about 0.000 000 000 2 m. What is this distance in standard form? </a:t>
            </a:r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r>
              <a:rPr lang="en-GB" sz="2000" dirty="0"/>
              <a:t>What is the nucleus of an atom composed of?</a:t>
            </a:r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r>
              <a:rPr lang="en-GB" sz="2000" dirty="0"/>
              <a:t>Describe what happens when an electron drops to a lower energy level in an atom.</a:t>
            </a:r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r>
              <a:rPr lang="en-GB" sz="2000" dirty="0"/>
              <a:t>An atom of sodium is represented by: </a:t>
            </a:r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endParaRPr lang="en-GB" sz="2000" dirty="0"/>
          </a:p>
          <a:p>
            <a:pPr lvl="1"/>
            <a:r>
              <a:rPr lang="en-GB" sz="2000" dirty="0"/>
              <a:t>Use this information to determine the number of protons, neutrons and   electrons in an atom of sodium.</a:t>
            </a:r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r>
              <a:rPr lang="en-GB" sz="2000" dirty="0"/>
              <a:t>What is the electrical charge attached to:</a:t>
            </a:r>
          </a:p>
          <a:p>
            <a:r>
              <a:rPr lang="en-GB" sz="2000" dirty="0"/>
              <a:t>		a neutron 	</a:t>
            </a:r>
            <a:r>
              <a:rPr lang="en-GB" sz="2000" b="1" dirty="0">
                <a:solidFill>
                  <a:srgbClr val="00B050"/>
                </a:solidFill>
              </a:rPr>
              <a:t>   </a:t>
            </a:r>
            <a:r>
              <a:rPr lang="en-GB" sz="2000" dirty="0"/>
              <a:t> </a:t>
            </a:r>
          </a:p>
          <a:p>
            <a:r>
              <a:rPr lang="en-GB" sz="2000" dirty="0"/>
              <a:t>		an electron	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endParaRPr lang="en-GB" sz="2000" dirty="0"/>
          </a:p>
          <a:p>
            <a:r>
              <a:rPr lang="en-GB" sz="2000" dirty="0"/>
              <a:t>		a proton </a:t>
            </a:r>
            <a:r>
              <a:rPr lang="en-GB" dirty="0"/>
              <a:t>		</a:t>
            </a:r>
            <a:r>
              <a:rPr lang="en-GB" b="1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5" name="Picture 4" descr="Image result for symbol for sodium 23">
            <a:extLst>
              <a:ext uri="{FF2B5EF4-FFF2-40B4-BE49-F238E27FC236}">
                <a16:creationId xmlns:a16="http://schemas.microsoft.com/office/drawing/2014/main" id="{EADD2E22-80AA-415B-9B73-DB07D6A217E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7" t="19062" r="37686" b="61210"/>
          <a:stretch/>
        </p:blipFill>
        <p:spPr bwMode="auto">
          <a:xfrm>
            <a:off x="4788024" y="3426971"/>
            <a:ext cx="738188" cy="495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917E0E0-3E2F-44BC-AC13-70D144E84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2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0"/>
    </mc:Choice>
    <mc:Fallback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489A17B-A778-43E8-8CAD-39AF0ABD1C3C}" vid="{5B90DF28-B678-4AF8-820C-D210C98786D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IXL Sci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99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XL Sci" id="{2CFE4A30-D880-BA4E-B779-8E17F61ECAC9}" vid="{3D4DF9ED-AD7F-6943-859C-106C4E33968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31408</TotalTime>
  <Words>1597</Words>
  <Application>Microsoft Office PowerPoint</Application>
  <PresentationFormat>On-screen Show (4:3)</PresentationFormat>
  <Paragraphs>290</Paragraphs>
  <Slides>17</Slides>
  <Notes>15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Beirut</vt:lpstr>
      <vt:lpstr>Calibri</vt:lpstr>
      <vt:lpstr>Calibri Light</vt:lpstr>
      <vt:lpstr>Gill Sans</vt:lpstr>
      <vt:lpstr>Lato Medium</vt:lpstr>
      <vt:lpstr>News Gothic MT</vt:lpstr>
      <vt:lpstr>Segoe UI Emoji</vt:lpstr>
      <vt:lpstr>Tahoma</vt:lpstr>
      <vt:lpstr>Times New Roman</vt:lpstr>
      <vt:lpstr>1_Office Theme</vt:lpstr>
      <vt:lpstr>Custom Design</vt:lpstr>
      <vt:lpstr>PIXL Sci</vt:lpstr>
      <vt:lpstr>PowerPoint Presentation</vt:lpstr>
      <vt:lpstr>Structure of an atom</vt:lpstr>
      <vt:lpstr> </vt:lpstr>
      <vt:lpstr> </vt:lpstr>
      <vt:lpstr>PowerPoint Presentation</vt:lpstr>
      <vt:lpstr>         </vt:lpstr>
      <vt:lpstr>         </vt:lpstr>
      <vt:lpstr>PowerPoint Presentation</vt:lpstr>
      <vt:lpstr>              Atoms and isotopes - QuestionIT</vt:lpstr>
      <vt:lpstr>Atoms and isotopes  - QuestionIT</vt:lpstr>
      <vt:lpstr>Atoms and isotopes – AnswerIT</vt:lpstr>
      <vt:lpstr>Atoms and isotopes – AnswerIT</vt:lpstr>
      <vt:lpstr>PowerPoint Presentation</vt:lpstr>
      <vt:lpstr>              Atoms and isotopes - AnswerIT</vt:lpstr>
      <vt:lpstr>Atoms and isotopes  - QuestionIT</vt:lpstr>
      <vt:lpstr>Atoms and isotopes – AnswerIT</vt:lpstr>
      <vt:lpstr>Atoms and isotopes – AnswerIT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zarina shaffi</dc:creator>
  <cp:lastModifiedBy>D Marks</cp:lastModifiedBy>
  <cp:revision>890</cp:revision>
  <cp:lastPrinted>2017-05-23T14:15:43Z</cp:lastPrinted>
  <dcterms:created xsi:type="dcterms:W3CDTF">2016-03-05T09:38:04Z</dcterms:created>
  <dcterms:modified xsi:type="dcterms:W3CDTF">2021-01-04T15:17:55Z</dcterms:modified>
</cp:coreProperties>
</file>