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75"/>
  </p:notesMasterIdLst>
  <p:sldIdLst>
    <p:sldId id="256" r:id="rId4"/>
    <p:sldId id="281" r:id="rId5"/>
    <p:sldId id="314" r:id="rId6"/>
    <p:sldId id="282" r:id="rId7"/>
    <p:sldId id="283" r:id="rId8"/>
    <p:sldId id="295" r:id="rId9"/>
    <p:sldId id="315" r:id="rId10"/>
    <p:sldId id="310" r:id="rId11"/>
    <p:sldId id="305" r:id="rId12"/>
    <p:sldId id="306" r:id="rId13"/>
    <p:sldId id="330" r:id="rId14"/>
    <p:sldId id="327" r:id="rId15"/>
    <p:sldId id="328" r:id="rId16"/>
    <p:sldId id="329" r:id="rId17"/>
    <p:sldId id="313" r:id="rId18"/>
    <p:sldId id="312" r:id="rId19"/>
    <p:sldId id="296" r:id="rId20"/>
    <p:sldId id="285" r:id="rId21"/>
    <p:sldId id="316" r:id="rId22"/>
    <p:sldId id="307" r:id="rId23"/>
    <p:sldId id="308" r:id="rId24"/>
    <p:sldId id="309" r:id="rId25"/>
    <p:sldId id="334" r:id="rId26"/>
    <p:sldId id="331" r:id="rId27"/>
    <p:sldId id="332" r:id="rId28"/>
    <p:sldId id="333" r:id="rId29"/>
    <p:sldId id="317" r:id="rId30"/>
    <p:sldId id="286" r:id="rId31"/>
    <p:sldId id="300" r:id="rId32"/>
    <p:sldId id="320" r:id="rId33"/>
    <p:sldId id="321" r:id="rId34"/>
    <p:sldId id="301" r:id="rId35"/>
    <p:sldId id="287" r:id="rId36"/>
    <p:sldId id="318" r:id="rId37"/>
    <p:sldId id="322" r:id="rId38"/>
    <p:sldId id="323" r:id="rId39"/>
    <p:sldId id="324" r:id="rId40"/>
    <p:sldId id="325" r:id="rId41"/>
    <p:sldId id="335" r:id="rId42"/>
    <p:sldId id="336" r:id="rId43"/>
    <p:sldId id="337" r:id="rId44"/>
    <p:sldId id="338" r:id="rId45"/>
    <p:sldId id="339" r:id="rId46"/>
    <p:sldId id="340" r:id="rId47"/>
    <p:sldId id="341" r:id="rId48"/>
    <p:sldId id="353" r:id="rId49"/>
    <p:sldId id="351" r:id="rId50"/>
    <p:sldId id="355" r:id="rId51"/>
    <p:sldId id="356" r:id="rId52"/>
    <p:sldId id="345" r:id="rId53"/>
    <p:sldId id="361" r:id="rId54"/>
    <p:sldId id="362" r:id="rId55"/>
    <p:sldId id="349" r:id="rId56"/>
    <p:sldId id="363" r:id="rId57"/>
    <p:sldId id="364" r:id="rId58"/>
    <p:sldId id="365" r:id="rId59"/>
    <p:sldId id="369" r:id="rId60"/>
    <p:sldId id="366" r:id="rId61"/>
    <p:sldId id="370" r:id="rId62"/>
    <p:sldId id="372" r:id="rId63"/>
    <p:sldId id="371" r:id="rId64"/>
    <p:sldId id="373" r:id="rId65"/>
    <p:sldId id="367" r:id="rId66"/>
    <p:sldId id="368" r:id="rId67"/>
    <p:sldId id="357" r:id="rId68"/>
    <p:sldId id="374" r:id="rId69"/>
    <p:sldId id="375" r:id="rId70"/>
    <p:sldId id="359" r:id="rId71"/>
    <p:sldId id="376" r:id="rId72"/>
    <p:sldId id="377" r:id="rId73"/>
    <p:sldId id="37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Clegg" initials="AKC" lastIdx="35" clrIdx="0"/>
  <p:cmAuthor id="1" name="Amanda Fleck" initials="AF" lastIdx="1" clrIdx="1">
    <p:extLst/>
  </p:cmAuthor>
  <p:cmAuthor id="2" name="Amanda Fleck" initials="AF [2]"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41" autoAdjust="0"/>
    <p:restoredTop sz="91289" autoAdjust="0"/>
  </p:normalViewPr>
  <p:slideViewPr>
    <p:cSldViewPr>
      <p:cViewPr varScale="1">
        <p:scale>
          <a:sx n="83" d="100"/>
          <a:sy n="83" d="100"/>
        </p:scale>
        <p:origin x="129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pPr/>
              <a:t>1/12/2018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pPr/>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a:t>
            </a:fld>
            <a:endParaRPr lang="en-US" dirty="0"/>
          </a:p>
        </p:txBody>
      </p:sp>
    </p:spTree>
    <p:extLst>
      <p:ext uri="{BB962C8B-B14F-4D97-AF65-F5344CB8AC3E}">
        <p14:creationId xmlns:p14="http://schemas.microsoft.com/office/powerpoint/2010/main" val="20357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27</a:t>
            </a:fld>
            <a:endParaRPr lang="en-US" dirty="0"/>
          </a:p>
        </p:txBody>
      </p:sp>
    </p:spTree>
    <p:extLst>
      <p:ext uri="{BB962C8B-B14F-4D97-AF65-F5344CB8AC3E}">
        <p14:creationId xmlns:p14="http://schemas.microsoft.com/office/powerpoint/2010/main" val="1239046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28</a:t>
            </a:fld>
            <a:endParaRPr lang="en-US" dirty="0"/>
          </a:p>
        </p:txBody>
      </p:sp>
    </p:spTree>
    <p:extLst>
      <p:ext uri="{BB962C8B-B14F-4D97-AF65-F5344CB8AC3E}">
        <p14:creationId xmlns:p14="http://schemas.microsoft.com/office/powerpoint/2010/main" val="1520338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29</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30</a:t>
            </a:fld>
            <a:endParaRPr lang="en-US" dirty="0"/>
          </a:p>
        </p:txBody>
      </p:sp>
    </p:spTree>
    <p:extLst>
      <p:ext uri="{BB962C8B-B14F-4D97-AF65-F5344CB8AC3E}">
        <p14:creationId xmlns:p14="http://schemas.microsoft.com/office/powerpoint/2010/main" val="34151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31</a:t>
            </a:fld>
            <a:endParaRPr lang="en-US" dirty="0"/>
          </a:p>
        </p:txBody>
      </p:sp>
    </p:spTree>
    <p:extLst>
      <p:ext uri="{BB962C8B-B14F-4D97-AF65-F5344CB8AC3E}">
        <p14:creationId xmlns:p14="http://schemas.microsoft.com/office/powerpoint/2010/main" val="9178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32</a:t>
            </a:fld>
            <a:endParaRPr lang="en-US" dirty="0"/>
          </a:p>
        </p:txBody>
      </p:sp>
    </p:spTree>
    <p:extLst>
      <p:ext uri="{BB962C8B-B14F-4D97-AF65-F5344CB8AC3E}">
        <p14:creationId xmlns:p14="http://schemas.microsoft.com/office/powerpoint/2010/main" val="1854459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33</a:t>
            </a:fld>
            <a:endParaRPr lang="en-US" dirty="0"/>
          </a:p>
        </p:txBody>
      </p:sp>
    </p:spTree>
    <p:extLst>
      <p:ext uri="{BB962C8B-B14F-4D97-AF65-F5344CB8AC3E}">
        <p14:creationId xmlns:p14="http://schemas.microsoft.com/office/powerpoint/2010/main" val="1024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34</a:t>
            </a:fld>
            <a:endParaRPr lang="en-US" dirty="0"/>
          </a:p>
        </p:txBody>
      </p:sp>
    </p:spTree>
    <p:extLst>
      <p:ext uri="{BB962C8B-B14F-4D97-AF65-F5344CB8AC3E}">
        <p14:creationId xmlns:p14="http://schemas.microsoft.com/office/powerpoint/2010/main" val="111038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39</a:t>
            </a:fld>
            <a:endParaRPr lang="en-US" dirty="0"/>
          </a:p>
        </p:txBody>
      </p:sp>
    </p:spTree>
    <p:extLst>
      <p:ext uri="{BB962C8B-B14F-4D97-AF65-F5344CB8AC3E}">
        <p14:creationId xmlns:p14="http://schemas.microsoft.com/office/powerpoint/2010/main" val="1880982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45</a:t>
            </a:fld>
            <a:endParaRPr lang="en-US" dirty="0"/>
          </a:p>
        </p:txBody>
      </p:sp>
    </p:spTree>
    <p:extLst>
      <p:ext uri="{BB962C8B-B14F-4D97-AF65-F5344CB8AC3E}">
        <p14:creationId xmlns:p14="http://schemas.microsoft.com/office/powerpoint/2010/main" val="192197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a:t>
            </a:fld>
            <a:endParaRPr lang="en-US" dirty="0"/>
          </a:p>
        </p:txBody>
      </p:sp>
    </p:spTree>
    <p:extLst>
      <p:ext uri="{BB962C8B-B14F-4D97-AF65-F5344CB8AC3E}">
        <p14:creationId xmlns:p14="http://schemas.microsoft.com/office/powerpoint/2010/main" val="59874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46</a:t>
            </a:fld>
            <a:endParaRPr lang="en-US" dirty="0"/>
          </a:p>
        </p:txBody>
      </p:sp>
    </p:spTree>
    <p:extLst>
      <p:ext uri="{BB962C8B-B14F-4D97-AF65-F5344CB8AC3E}">
        <p14:creationId xmlns:p14="http://schemas.microsoft.com/office/powerpoint/2010/main" val="121982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47</a:t>
            </a:fld>
            <a:endParaRPr lang="en-US" dirty="0"/>
          </a:p>
        </p:txBody>
      </p:sp>
    </p:spTree>
    <p:extLst>
      <p:ext uri="{BB962C8B-B14F-4D97-AF65-F5344CB8AC3E}">
        <p14:creationId xmlns:p14="http://schemas.microsoft.com/office/powerpoint/2010/main" val="1547486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50</a:t>
            </a:fld>
            <a:endParaRPr lang="en-US" dirty="0"/>
          </a:p>
        </p:txBody>
      </p:sp>
    </p:spTree>
    <p:extLst>
      <p:ext uri="{BB962C8B-B14F-4D97-AF65-F5344CB8AC3E}">
        <p14:creationId xmlns:p14="http://schemas.microsoft.com/office/powerpoint/2010/main" val="1090180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53</a:t>
            </a:fld>
            <a:endParaRPr lang="en-US" dirty="0"/>
          </a:p>
        </p:txBody>
      </p:sp>
    </p:spTree>
    <p:extLst>
      <p:ext uri="{BB962C8B-B14F-4D97-AF65-F5344CB8AC3E}">
        <p14:creationId xmlns:p14="http://schemas.microsoft.com/office/powerpoint/2010/main" val="864964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56</a:t>
            </a:fld>
            <a:endParaRPr lang="en-US" dirty="0"/>
          </a:p>
        </p:txBody>
      </p:sp>
    </p:spTree>
    <p:extLst>
      <p:ext uri="{BB962C8B-B14F-4D97-AF65-F5344CB8AC3E}">
        <p14:creationId xmlns:p14="http://schemas.microsoft.com/office/powerpoint/2010/main" val="275050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57</a:t>
            </a:fld>
            <a:endParaRPr lang="en-US" dirty="0"/>
          </a:p>
        </p:txBody>
      </p:sp>
    </p:spTree>
    <p:extLst>
      <p:ext uri="{BB962C8B-B14F-4D97-AF65-F5344CB8AC3E}">
        <p14:creationId xmlns:p14="http://schemas.microsoft.com/office/powerpoint/2010/main" val="923964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58</a:t>
            </a:fld>
            <a:endParaRPr lang="en-US" dirty="0"/>
          </a:p>
        </p:txBody>
      </p:sp>
    </p:spTree>
    <p:extLst>
      <p:ext uri="{BB962C8B-B14F-4D97-AF65-F5344CB8AC3E}">
        <p14:creationId xmlns:p14="http://schemas.microsoft.com/office/powerpoint/2010/main" val="1675050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59</a:t>
            </a:fld>
            <a:endParaRPr lang="en-US" dirty="0"/>
          </a:p>
        </p:txBody>
      </p:sp>
    </p:spTree>
    <p:extLst>
      <p:ext uri="{BB962C8B-B14F-4D97-AF65-F5344CB8AC3E}">
        <p14:creationId xmlns:p14="http://schemas.microsoft.com/office/powerpoint/2010/main" val="1426225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60</a:t>
            </a:fld>
            <a:endParaRPr lang="en-US" dirty="0"/>
          </a:p>
        </p:txBody>
      </p:sp>
    </p:spTree>
    <p:extLst>
      <p:ext uri="{BB962C8B-B14F-4D97-AF65-F5344CB8AC3E}">
        <p14:creationId xmlns:p14="http://schemas.microsoft.com/office/powerpoint/2010/main" val="958357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61</a:t>
            </a:fld>
            <a:endParaRPr lang="en-US" dirty="0"/>
          </a:p>
        </p:txBody>
      </p:sp>
    </p:spTree>
    <p:extLst>
      <p:ext uri="{BB962C8B-B14F-4D97-AF65-F5344CB8AC3E}">
        <p14:creationId xmlns:p14="http://schemas.microsoft.com/office/powerpoint/2010/main" val="212447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a:t>
            </a:fld>
            <a:endParaRPr lang="en-US" dirty="0"/>
          </a:p>
        </p:txBody>
      </p:sp>
    </p:spTree>
    <p:extLst>
      <p:ext uri="{BB962C8B-B14F-4D97-AF65-F5344CB8AC3E}">
        <p14:creationId xmlns:p14="http://schemas.microsoft.com/office/powerpoint/2010/main" val="1022498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62</a:t>
            </a:fld>
            <a:endParaRPr lang="en-US" dirty="0"/>
          </a:p>
        </p:txBody>
      </p:sp>
    </p:spTree>
    <p:extLst>
      <p:ext uri="{BB962C8B-B14F-4D97-AF65-F5344CB8AC3E}">
        <p14:creationId xmlns:p14="http://schemas.microsoft.com/office/powerpoint/2010/main" val="1172389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63</a:t>
            </a:fld>
            <a:endParaRPr lang="en-US" dirty="0"/>
          </a:p>
        </p:txBody>
      </p:sp>
    </p:spTree>
    <p:extLst>
      <p:ext uri="{BB962C8B-B14F-4D97-AF65-F5344CB8AC3E}">
        <p14:creationId xmlns:p14="http://schemas.microsoft.com/office/powerpoint/2010/main" val="1934621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64</a:t>
            </a:fld>
            <a:endParaRPr lang="en-US" dirty="0"/>
          </a:p>
        </p:txBody>
      </p:sp>
    </p:spTree>
    <p:extLst>
      <p:ext uri="{BB962C8B-B14F-4D97-AF65-F5344CB8AC3E}">
        <p14:creationId xmlns:p14="http://schemas.microsoft.com/office/powerpoint/2010/main" val="1050144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65</a:t>
            </a:fld>
            <a:endParaRPr lang="en-US" dirty="0"/>
          </a:p>
        </p:txBody>
      </p:sp>
    </p:spTree>
    <p:extLst>
      <p:ext uri="{BB962C8B-B14F-4D97-AF65-F5344CB8AC3E}">
        <p14:creationId xmlns:p14="http://schemas.microsoft.com/office/powerpoint/2010/main" val="589788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68</a:t>
            </a:fld>
            <a:endParaRPr lang="en-US" dirty="0"/>
          </a:p>
        </p:txBody>
      </p:sp>
    </p:spTree>
    <p:extLst>
      <p:ext uri="{BB962C8B-B14F-4D97-AF65-F5344CB8AC3E}">
        <p14:creationId xmlns:p14="http://schemas.microsoft.com/office/powerpoint/2010/main" val="200289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a:t>
            </a:fld>
            <a:endParaRPr lang="en-US" dirty="0"/>
          </a:p>
        </p:txBody>
      </p:sp>
    </p:spTree>
    <p:extLst>
      <p:ext uri="{BB962C8B-B14F-4D97-AF65-F5344CB8AC3E}">
        <p14:creationId xmlns:p14="http://schemas.microsoft.com/office/powerpoint/2010/main" val="57408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a:t>
            </a:fld>
            <a:endParaRPr lang="en-US" dirty="0"/>
          </a:p>
        </p:txBody>
      </p:sp>
    </p:spTree>
    <p:extLst>
      <p:ext uri="{BB962C8B-B14F-4D97-AF65-F5344CB8AC3E}">
        <p14:creationId xmlns:p14="http://schemas.microsoft.com/office/powerpoint/2010/main" val="143580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11</a:t>
            </a:fld>
            <a:endParaRPr lang="en-US" dirty="0"/>
          </a:p>
        </p:txBody>
      </p:sp>
    </p:spTree>
    <p:extLst>
      <p:ext uri="{BB962C8B-B14F-4D97-AF65-F5344CB8AC3E}">
        <p14:creationId xmlns:p14="http://schemas.microsoft.com/office/powerpoint/2010/main" val="155902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15</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19</a:t>
            </a:fld>
            <a:endParaRPr lang="en-US" dirty="0"/>
          </a:p>
        </p:txBody>
      </p:sp>
    </p:spTree>
    <p:extLst>
      <p:ext uri="{BB962C8B-B14F-4D97-AF65-F5344CB8AC3E}">
        <p14:creationId xmlns:p14="http://schemas.microsoft.com/office/powerpoint/2010/main" val="1727341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23</a:t>
            </a:fld>
            <a:endParaRPr lang="en-US" dirty="0"/>
          </a:p>
        </p:txBody>
      </p:sp>
    </p:spTree>
    <p:extLst>
      <p:ext uri="{BB962C8B-B14F-4D97-AF65-F5344CB8AC3E}">
        <p14:creationId xmlns:p14="http://schemas.microsoft.com/office/powerpoint/2010/main" val="177796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Drag picture to placeholder or click icon to add</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B595F713-2110-964B-A68E-481EBA276186}" type="datetimeFigureOut">
              <a:rPr lang="en-GB" smtClean="0"/>
              <a:pPr/>
              <a:t>12/01/2018</a:t>
            </a:fld>
            <a:endParaRPr lang="en-GB" dirty="0"/>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457200" y="92079"/>
            <a:ext cx="8229600" cy="1508125"/>
          </a:xfrm>
          <a:prstGeom prst="rect">
            <a:avLst/>
          </a:prstGeom>
        </p:spPr>
        <p:txBody>
          <a:bodyPr lIns="0" tIns="0" rIns="0" bIns="0">
            <a:noAutofit/>
          </a:bodyPr>
          <a:lstStyle>
            <a:lvl1pPr>
              <a:defRPr sz="4425">
                <a:latin typeface="Gill Sans"/>
                <a:ea typeface="Gill Sans"/>
                <a:cs typeface="Gill Sans"/>
                <a:sym typeface="Gill Sans"/>
              </a:defRPr>
            </a:lvl1pPr>
          </a:lstStyle>
          <a:p>
            <a:pPr lvl="0">
              <a:defRPr sz="1800"/>
            </a:pPr>
            <a:r>
              <a:rPr lang="en-US" sz="4425" smtClean="0"/>
              <a:t>Click to edit Master title style</a:t>
            </a:r>
            <a:endParaRPr sz="4425"/>
          </a:p>
        </p:txBody>
      </p:sp>
      <p:sp>
        <p:nvSpPr>
          <p:cNvPr id="7" name="Shape 7"/>
          <p:cNvSpPr>
            <a:spLocks noGrp="1"/>
          </p:cNvSpPr>
          <p:nvPr>
            <p:ph type="body" idx="1"/>
          </p:nvPr>
        </p:nvSpPr>
        <p:spPr>
          <a:xfrm>
            <a:off x="457200" y="1600200"/>
            <a:ext cx="8229600" cy="5257800"/>
          </a:xfrm>
          <a:prstGeom prst="rect">
            <a:avLst/>
          </a:prstGeom>
        </p:spPr>
        <p:txBody>
          <a:bodyPr>
            <a:noAutofit/>
          </a:bodyPr>
          <a:lstStyle>
            <a:lvl1pPr marL="0" indent="0" algn="ctr">
              <a:spcBef>
                <a:spcPts val="2475"/>
              </a:spcBef>
              <a:buSzTx/>
              <a:buFontTx/>
              <a:buNone/>
              <a:defRPr>
                <a:latin typeface="Gill Sans"/>
                <a:ea typeface="Gill Sans"/>
                <a:cs typeface="Gill Sans"/>
                <a:sym typeface="Gill Sans"/>
              </a:defRPr>
            </a:lvl1pPr>
            <a:lvl2pPr marL="0" indent="240506" algn="ctr">
              <a:spcBef>
                <a:spcPts val="2475"/>
              </a:spcBef>
              <a:buSzTx/>
              <a:buFontTx/>
              <a:buNone/>
              <a:defRPr>
                <a:latin typeface="Gill Sans"/>
                <a:ea typeface="Gill Sans"/>
                <a:cs typeface="Gill Sans"/>
                <a:sym typeface="Gill Sans"/>
              </a:defRPr>
            </a:lvl2pPr>
            <a:lvl3pPr marL="0" indent="481013" algn="ctr">
              <a:spcBef>
                <a:spcPts val="2475"/>
              </a:spcBef>
              <a:buSzTx/>
              <a:buFontTx/>
              <a:buNone/>
              <a:defRPr>
                <a:latin typeface="Gill Sans"/>
                <a:ea typeface="Gill Sans"/>
                <a:cs typeface="Gill Sans"/>
                <a:sym typeface="Gill Sans"/>
              </a:defRPr>
            </a:lvl3pPr>
            <a:lvl4pPr marL="0" indent="722709" algn="ctr">
              <a:spcBef>
                <a:spcPts val="2475"/>
              </a:spcBef>
              <a:buSzTx/>
              <a:buFontTx/>
              <a:buNone/>
              <a:defRPr>
                <a:latin typeface="Gill Sans"/>
                <a:ea typeface="Gill Sans"/>
                <a:cs typeface="Gill Sans"/>
                <a:sym typeface="Gill Sans"/>
              </a:defRPr>
            </a:lvl4pPr>
            <a:lvl5pPr marL="0" indent="963215" algn="ctr">
              <a:spcBef>
                <a:spcPts val="2475"/>
              </a:spcBef>
              <a:buSzTx/>
              <a:buFontTx/>
              <a:buNone/>
              <a:defRPr>
                <a:latin typeface="Gill Sans"/>
                <a:ea typeface="Gill Sans"/>
                <a:cs typeface="Gill Sans"/>
                <a:sym typeface="Gill Sans"/>
              </a:defRPr>
            </a:lvl5pPr>
          </a:lstStyle>
          <a:p>
            <a:pPr lvl="0">
              <a:defRPr sz="1800"/>
            </a:pPr>
            <a:r>
              <a:rPr lang="en-US" sz="2250" smtClean="0"/>
              <a:t>Click to edit Master text styles</a:t>
            </a:r>
          </a:p>
          <a:p>
            <a:pPr lvl="1">
              <a:defRPr sz="1800"/>
            </a:pPr>
            <a:r>
              <a:rPr lang="en-US" sz="2250" smtClean="0"/>
              <a:t>Second level</a:t>
            </a:r>
          </a:p>
          <a:p>
            <a:pPr lvl="2">
              <a:defRPr sz="1800"/>
            </a:pPr>
            <a:r>
              <a:rPr lang="en-US" sz="2250" smtClean="0"/>
              <a:t>Third level</a:t>
            </a:r>
          </a:p>
          <a:p>
            <a:pPr lvl="3">
              <a:defRPr sz="1800"/>
            </a:pPr>
            <a:r>
              <a:rPr lang="en-US" sz="2250" smtClean="0"/>
              <a:t>Fourth level</a:t>
            </a:r>
          </a:p>
          <a:p>
            <a:pPr lvl="4">
              <a:defRPr sz="1800"/>
            </a:pPr>
            <a:r>
              <a:rPr lang="en-US" sz="2250" smtClean="0"/>
              <a:t>Fifth level</a:t>
            </a:r>
            <a:endParaRPr sz="2250"/>
          </a:p>
        </p:txBody>
      </p:sp>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TextBox 3"/>
          <p:cNvSpPr txBox="1"/>
          <p:nvPr userDrawn="1"/>
        </p:nvSpPr>
        <p:spPr>
          <a:xfrm>
            <a:off x="1400175" y="657225"/>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95916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B595F713-2110-964B-A68E-481EBA276186}" type="datetimeFigureOut">
              <a:rPr lang="en-GB" smtClean="0"/>
              <a:pPr/>
              <a:t>12/01/2018</a:t>
            </a:fld>
            <a:endParaRPr lang="en-GB"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02CBB9E-F5D3-6E40-A939-4B2058AA44B4}" type="slidenum">
              <a:rPr lang="en-GB" smtClean="0"/>
              <a:pPr/>
              <a:t>‹#›</a:t>
            </a:fld>
            <a:endParaRPr lang="en-GB"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pPr/>
              <a:t>12/01/2018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5F713-2110-964B-A68E-481EBA276186}" type="datetimeFigureOut">
              <a:rPr lang="en-GB" smtClean="0"/>
              <a:pPr/>
              <a:t>12/01/2018</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2CBB9E-F5D3-6E40-A939-4B2058AA44B4}" type="slidenum">
              <a:rPr lang="en-GB" smtClean="0"/>
              <a:pPr/>
              <a:t>‹#›</a:t>
            </a:fld>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113" y="16872"/>
            <a:ext cx="1029761" cy="102064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126" y="16872"/>
            <a:ext cx="2530113" cy="831540"/>
          </a:xfrm>
          <a:prstGeom prst="rect">
            <a:avLst/>
          </a:prstGeom>
        </p:spPr>
      </p:pic>
      <p:sp>
        <p:nvSpPr>
          <p:cNvPr id="9" name="Rectangle 8"/>
          <p:cNvSpPr/>
          <p:nvPr/>
        </p:nvSpPr>
        <p:spPr>
          <a:xfrm>
            <a:off x="0" y="6561058"/>
            <a:ext cx="9144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better hope – brighter</a:t>
            </a:r>
            <a:r>
              <a:rPr lang="en-GB" sz="900" baseline="0" dirty="0">
                <a:latin typeface="Arial" panose="020B0604020202020204" pitchFamily="34" charset="0"/>
                <a:cs typeface="Arial" panose="020B0604020202020204" pitchFamily="34" charset="0"/>
              </a:rPr>
              <a:t> future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457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hyperlink" Target="http://www.pixl.org.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hyperlink" Target="http://www.bbc.co.uk/education/clips/zw6kq6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tiff"/><Relationship Id="rId4" Type="http://schemas.openxmlformats.org/officeDocument/2006/relationships/hyperlink" Target="https://pixl.huddle.net/workspace/20737335/file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ixl.huddle.net/workspace/20737335/file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tiff"/></Relationships>
</file>

<file path=ppt/slides/_rels/slide3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4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tiff"/><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2.tiff"/><Relationship Id="rId4" Type="http://schemas.openxmlformats.org/officeDocument/2006/relationships/image" Target="../media/image51.tiff"/></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hyperlink" Target="http://kids.britannica.com/kids/assembly/view/87782"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2.tiff"/><Relationship Id="rId4" Type="http://schemas.openxmlformats.org/officeDocument/2006/relationships/image" Target="../media/image61.tiff"/></Relationships>
</file>

<file path=ppt/slides/_rels/slide6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4.emf"/></Relationships>
</file>

<file path=ppt/slides/_rels/slide6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6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0"/>
            <a:ext cx="9252520" cy="7571303"/>
          </a:xfrm>
          <a:prstGeom prst="rect">
            <a:avLst/>
          </a:prstGeom>
          <a:noFill/>
        </p:spPr>
        <p:txBody>
          <a:bodyPr wrap="square" rtlCol="0">
            <a:spAutoFit/>
          </a:bodyPr>
          <a:lstStyle/>
          <a:p>
            <a:r>
              <a:rPr lang="en-GB" sz="900" dirty="0">
                <a:solidFill>
                  <a:schemeClr val="bg1">
                    <a:lumMod val="85000"/>
                  </a:schemeClr>
                </a:solidFill>
              </a:rPr>
              <a:t>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a:t>
            </a:r>
            <a:r>
              <a:rPr lang="en-GB" sz="900" dirty="0" smtClean="0">
                <a:solidFill>
                  <a:schemeClr val="bg1">
                    <a:lumMod val="85000"/>
                  </a:schemeClr>
                </a:solidFill>
              </a:rPr>
              <a:t>XL </a:t>
            </a:r>
            <a:r>
              <a:rPr lang="en-GB" sz="900" dirty="0">
                <a:solidFill>
                  <a:schemeClr val="bg1">
                    <a:lumMod val="85000"/>
                  </a:schemeClr>
                </a:solidFill>
              </a:rPr>
              <a:t>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a:t>
            </a:r>
          </a:p>
        </p:txBody>
      </p:sp>
      <p:pic>
        <p:nvPicPr>
          <p:cNvPr id="1026" name="Picture 2" descr="pixl-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624"/>
            <a:ext cx="1639040" cy="792088"/>
          </a:xfrm>
          <a:prstGeom prst="rect">
            <a:avLst/>
          </a:prstGeom>
          <a:noFill/>
          <a:ln w="952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215516" y="5217942"/>
            <a:ext cx="8820979" cy="887304"/>
          </a:xfrm>
          <a:prstGeom prst="rect">
            <a:avLst/>
          </a:prstGeom>
          <a:solidFill>
            <a:srgbClr val="FFFFFF"/>
          </a:solidFill>
          <a:ln w="38100" cmpd="dbl">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827584" y="6237312"/>
            <a:ext cx="7272808" cy="400110"/>
          </a:xfrm>
          <a:prstGeom prst="rect">
            <a:avLst/>
          </a:prstGeom>
          <a:noFill/>
        </p:spPr>
        <p:txBody>
          <a:bodyPr wrap="square" rtlCol="0">
            <a:spAutoFit/>
          </a:bodyPr>
          <a:lstStyle/>
          <a:p>
            <a:r>
              <a:rPr lang="en-US" sz="1000" u="sng" dirty="0">
                <a:hlinkClick r:id="rId4"/>
              </a:rPr>
              <a:t>www.pixl.org.uk</a:t>
            </a:r>
            <a:r>
              <a:rPr lang="en-US" sz="1000" dirty="0"/>
              <a:t>					The PiXL Club Ltd, Company number 07321607</a:t>
            </a:r>
            <a:endParaRPr lang="en-GB" sz="1000" dirty="0"/>
          </a:p>
          <a:p>
            <a:endParaRPr lang="en-GB" sz="1000" dirty="0"/>
          </a:p>
        </p:txBody>
      </p:sp>
      <p:sp>
        <p:nvSpPr>
          <p:cNvPr id="7" name="TextBox 6"/>
          <p:cNvSpPr txBox="1"/>
          <p:nvPr/>
        </p:nvSpPr>
        <p:spPr>
          <a:xfrm>
            <a:off x="2555775" y="4747322"/>
            <a:ext cx="3816424" cy="338554"/>
          </a:xfrm>
          <a:prstGeom prst="rect">
            <a:avLst/>
          </a:prstGeom>
          <a:noFill/>
        </p:spPr>
        <p:txBody>
          <a:bodyPr wrap="square" rtlCol="0">
            <a:spAutoFit/>
          </a:bodyPr>
          <a:lstStyle/>
          <a:p>
            <a:pPr algn="ctr"/>
            <a:r>
              <a:rPr lang="en-GB" sz="1600" dirty="0"/>
              <a:t>© Copyright The PiXL Club Ltd, </a:t>
            </a:r>
            <a:r>
              <a:rPr lang="en-GB" sz="1600" dirty="0" smtClean="0"/>
              <a:t>2017</a:t>
            </a:r>
            <a:endParaRPr lang="en-GB" sz="1600" dirty="0"/>
          </a:p>
        </p:txBody>
      </p:sp>
      <p:sp>
        <p:nvSpPr>
          <p:cNvPr id="8" name="TextBox 7"/>
          <p:cNvSpPr txBox="1"/>
          <p:nvPr/>
        </p:nvSpPr>
        <p:spPr>
          <a:xfrm>
            <a:off x="233952" y="881336"/>
            <a:ext cx="8496943" cy="4065728"/>
          </a:xfrm>
          <a:prstGeom prst="rect">
            <a:avLst/>
          </a:prstGeom>
          <a:noFill/>
        </p:spPr>
        <p:txBody>
          <a:bodyPr wrap="square" rtlCol="0">
            <a:spAutoFit/>
          </a:bodyPr>
          <a:lstStyle/>
          <a:p>
            <a:pPr algn="ctr">
              <a:lnSpc>
                <a:spcPct val="115000"/>
              </a:lnSpc>
              <a:spcAft>
                <a:spcPts val="0"/>
              </a:spcAft>
            </a:pPr>
            <a:r>
              <a:rPr lang="en-GB" sz="7200" b="1" dirty="0" smtClean="0"/>
              <a:t>PiXL KnowIT!</a:t>
            </a:r>
            <a:endParaRPr lang="en-GB" sz="7200" b="1" dirty="0"/>
          </a:p>
          <a:p>
            <a:pPr algn="ctr">
              <a:lnSpc>
                <a:spcPct val="115000"/>
              </a:lnSpc>
              <a:spcAft>
                <a:spcPts val="0"/>
              </a:spcAft>
            </a:pPr>
            <a:r>
              <a:rPr lang="en-GB" sz="3600" b="1" dirty="0" smtClean="0">
                <a:latin typeface="Arial" panose="020B0604020202020204" pitchFamily="34" charset="0"/>
                <a:ea typeface="Calibri" panose="020F0502020204030204" pitchFamily="34" charset="0"/>
                <a:cs typeface="Times New Roman" panose="02020603050405020304" pitchFamily="18" charset="0"/>
              </a:rPr>
              <a:t>GCSE Biology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t> </a:t>
            </a:r>
          </a:p>
          <a:p>
            <a:pPr algn="ctr"/>
            <a:endParaRPr lang="en-GB" dirty="0"/>
          </a:p>
          <a:p>
            <a:pPr algn="ctr"/>
            <a:r>
              <a:rPr lang="en-GB" sz="4400" b="1" dirty="0" smtClean="0">
                <a:solidFill>
                  <a:schemeClr val="accent2"/>
                </a:solidFill>
              </a:rPr>
              <a:t>AQA Topic – Cell Biology</a:t>
            </a:r>
            <a:endParaRPr lang="en-GB" sz="4400" b="1" dirty="0">
              <a:solidFill>
                <a:schemeClr val="accent2"/>
              </a:solidFill>
            </a:endParaRPr>
          </a:p>
          <a:p>
            <a:pPr algn="ctr"/>
            <a:r>
              <a:rPr lang="en-GB" dirty="0"/>
              <a:t>  </a:t>
            </a:r>
          </a:p>
          <a:p>
            <a:pPr algn="ctr"/>
            <a:r>
              <a:rPr lang="en-GB" dirty="0"/>
              <a:t> </a:t>
            </a:r>
          </a:p>
          <a:p>
            <a:pPr algn="ctr"/>
            <a:endParaRPr lang="en-GB" dirty="0"/>
          </a:p>
        </p:txBody>
      </p:sp>
      <p:pic>
        <p:nvPicPr>
          <p:cNvPr id="9" name="374f7cfc-9279-43ad-9851-155d90395642" descr="image00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552" y="58096"/>
            <a:ext cx="1484057" cy="11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374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94579"/>
            <a:ext cx="7812360" cy="657041"/>
          </a:xfrm>
        </p:spPr>
        <p:txBody>
          <a:bodyPr>
            <a:noAutofit/>
          </a:bodyPr>
          <a:lstStyle/>
          <a:p>
            <a:pPr marL="342900" lvl="1" algn="r" defTabSz="342900" rtl="0">
              <a:spcBef>
                <a:spcPct val="20000"/>
              </a:spcBef>
            </a:pPr>
            <a:r>
              <a:rPr lang="en-US" sz="2400" b="1" dirty="0" smtClean="0">
                <a:solidFill>
                  <a:schemeClr val="accent6"/>
                </a:solidFill>
              </a:rPr>
              <a:t>Cell structure part 1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30122"/>
            <a:ext cx="9332843" cy="892552"/>
          </a:xfrm>
          <a:prstGeom prst="rect">
            <a:avLst/>
          </a:prstGeom>
          <a:noFill/>
        </p:spPr>
        <p:txBody>
          <a:bodyPr wrap="square" rtlCol="0">
            <a:spAutoFit/>
          </a:bodyPr>
          <a:lstStyle/>
          <a:p>
            <a:pPr>
              <a:lnSpc>
                <a:spcPct val="150000"/>
              </a:lnSpc>
            </a:pPr>
            <a:r>
              <a:rPr lang="en-GB" sz="2400" dirty="0"/>
              <a:t>6</a:t>
            </a:r>
            <a:r>
              <a:rPr lang="en-GB" sz="2400" dirty="0" smtClean="0"/>
              <a:t>. Copy and complete the table and tick the correct column for each one.</a:t>
            </a:r>
            <a:endParaRPr lang="en-GB" dirty="0" smtClean="0"/>
          </a:p>
          <a:p>
            <a:pPr marL="342900" indent="-342900">
              <a:buFont typeface="+mj-lt"/>
              <a:buAutoNum type="arabicPeriod"/>
            </a:pPr>
            <a:endParaRPr lang="en-GB" sz="16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aphicFrame>
        <p:nvGraphicFramePr>
          <p:cNvPr id="47" name="Table 46"/>
          <p:cNvGraphicFramePr>
            <a:graphicFrameLocks noGrp="1"/>
          </p:cNvGraphicFramePr>
          <p:nvPr>
            <p:extLst>
              <p:ext uri="{D42A27DB-BD31-4B8C-83A1-F6EECF244321}">
                <p14:modId xmlns:p14="http://schemas.microsoft.com/office/powerpoint/2010/main" val="2064337450"/>
              </p:ext>
            </p:extLst>
          </p:nvPr>
        </p:nvGraphicFramePr>
        <p:xfrm>
          <a:off x="105774" y="1091250"/>
          <a:ext cx="8932445" cy="5457296"/>
        </p:xfrm>
        <a:graphic>
          <a:graphicData uri="http://schemas.openxmlformats.org/drawingml/2006/table">
            <a:tbl>
              <a:tblPr>
                <a:tableStyleId>{5940675A-B579-460E-94D1-54222C63F5DA}</a:tableStyleId>
              </a:tblPr>
              <a:tblGrid>
                <a:gridCol w="1830293">
                  <a:extLst>
                    <a:ext uri="{9D8B030D-6E8A-4147-A177-3AD203B41FA5}">
                      <a16:colId xmlns:a16="http://schemas.microsoft.com/office/drawing/2014/main" val="20000"/>
                    </a:ext>
                  </a:extLst>
                </a:gridCol>
                <a:gridCol w="5074569">
                  <a:extLst>
                    <a:ext uri="{9D8B030D-6E8A-4147-A177-3AD203B41FA5}">
                      <a16:colId xmlns:a16="http://schemas.microsoft.com/office/drawing/2014/main" val="20001"/>
                    </a:ext>
                  </a:extLst>
                </a:gridCol>
                <a:gridCol w="675861">
                  <a:extLst>
                    <a:ext uri="{9D8B030D-6E8A-4147-A177-3AD203B41FA5}">
                      <a16:colId xmlns:a16="http://schemas.microsoft.com/office/drawing/2014/main" val="20002"/>
                    </a:ext>
                  </a:extLst>
                </a:gridCol>
                <a:gridCol w="606287">
                  <a:extLst>
                    <a:ext uri="{9D8B030D-6E8A-4147-A177-3AD203B41FA5}">
                      <a16:colId xmlns:a16="http://schemas.microsoft.com/office/drawing/2014/main" val="20003"/>
                    </a:ext>
                  </a:extLst>
                </a:gridCol>
                <a:gridCol w="745435">
                  <a:extLst>
                    <a:ext uri="{9D8B030D-6E8A-4147-A177-3AD203B41FA5}">
                      <a16:colId xmlns:a16="http://schemas.microsoft.com/office/drawing/2014/main" val="20004"/>
                    </a:ext>
                  </a:extLst>
                </a:gridCol>
              </a:tblGrid>
              <a:tr h="304882">
                <a:tc>
                  <a:txBody>
                    <a:bodyPr/>
                    <a:lstStyle/>
                    <a:p>
                      <a:pPr marL="0" marR="0" algn="ctr">
                        <a:spcBef>
                          <a:spcPts val="0"/>
                        </a:spcBef>
                        <a:spcAft>
                          <a:spcPts val="0"/>
                        </a:spcAft>
                      </a:pPr>
                      <a:r>
                        <a:rPr lang="en-GB" sz="1600" b="1" dirty="0" smtClean="0">
                          <a:solidFill>
                            <a:schemeClr val="tx1"/>
                          </a:solidFill>
                          <a:effectLst/>
                          <a:latin typeface="+mn-lt"/>
                        </a:rPr>
                        <a:t>Cell part</a:t>
                      </a:r>
                      <a:endParaRPr lang="en-GB" sz="16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600" b="1" dirty="0">
                          <a:solidFill>
                            <a:schemeClr val="tx1"/>
                          </a:solidFill>
                          <a:effectLst/>
                          <a:latin typeface="+mn-lt"/>
                        </a:rPr>
                        <a:t>Function</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Animal</a:t>
                      </a:r>
                      <a:endParaRPr lang="en-GB" sz="12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Plant</a:t>
                      </a:r>
                      <a:endParaRPr lang="en-GB" sz="12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Bacteria</a:t>
                      </a:r>
                      <a:endParaRPr lang="en-GB" sz="1200" b="1" dirty="0">
                        <a:solidFill>
                          <a:schemeClr val="tx1"/>
                        </a:solidFill>
                        <a:effectLst/>
                        <a:latin typeface="+mn-lt"/>
                      </a:endParaRPr>
                    </a:p>
                  </a:txBody>
                  <a:tcPr anchor="ctr">
                    <a:solidFill>
                      <a:schemeClr val="accent6">
                        <a:lumMod val="60000"/>
                        <a:lumOff val="40000"/>
                      </a:schemeClr>
                    </a:solidFill>
                  </a:tcPr>
                </a:tc>
                <a:extLst>
                  <a:ext uri="{0D108BD9-81ED-4DB2-BD59-A6C34878D82A}">
                    <a16:rowId xmlns:a16="http://schemas.microsoft.com/office/drawing/2014/main" val="10000"/>
                  </a:ext>
                </a:extLst>
              </a:tr>
              <a:tr h="495472">
                <a:tc>
                  <a:txBody>
                    <a:bodyPr/>
                    <a:lstStyle/>
                    <a:p>
                      <a:pPr marL="0" marR="0" algn="ctr">
                        <a:spcBef>
                          <a:spcPts val="0"/>
                        </a:spcBef>
                        <a:spcAft>
                          <a:spcPts val="0"/>
                        </a:spcAft>
                      </a:pP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Contains genetic material, which controls the activities of the cell</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1"/>
                  </a:ext>
                </a:extLst>
              </a:tr>
              <a:tr h="495472">
                <a:tc>
                  <a:txBody>
                    <a:bodyPr/>
                    <a:lstStyle/>
                    <a:p>
                      <a:pPr marL="0" marR="0" algn="ctr">
                        <a:spcBef>
                          <a:spcPts val="0"/>
                        </a:spcBef>
                        <a:spcAft>
                          <a:spcPts val="0"/>
                        </a:spcAft>
                      </a:pPr>
                      <a:r>
                        <a:rPr lang="en-GB" sz="1600" b="1" dirty="0" smtClean="0">
                          <a:effectLst/>
                          <a:latin typeface="+mn-lt"/>
                        </a:rPr>
                        <a:t>Cytoplasm</a:t>
                      </a:r>
                      <a:endParaRPr lang="en-GB" sz="1600" b="1" dirty="0">
                        <a:solidFill>
                          <a:srgbClr val="FFFFFF"/>
                        </a:solidFill>
                        <a:effectLst/>
                        <a:latin typeface="+mn-lt"/>
                      </a:endParaRPr>
                    </a:p>
                  </a:txBody>
                  <a:tcPr anchor="ctr"/>
                </a:tc>
                <a:tc>
                  <a:txBody>
                    <a:bodyPr/>
                    <a:lstStyle/>
                    <a:p>
                      <a:pPr marL="0" marR="0" algn="l">
                        <a:spcBef>
                          <a:spcPts val="0"/>
                        </a:spcBef>
                        <a:spcAft>
                          <a:spcPts val="0"/>
                        </a:spcAft>
                      </a:pP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2"/>
                  </a:ext>
                </a:extLst>
              </a:tr>
              <a:tr h="495472">
                <a:tc>
                  <a:txBody>
                    <a:bodyPr/>
                    <a:lstStyle/>
                    <a:p>
                      <a:pPr marL="0" marR="0" algn="ctr">
                        <a:spcBef>
                          <a:spcPts val="0"/>
                        </a:spcBef>
                        <a:spcAft>
                          <a:spcPts val="0"/>
                        </a:spcAft>
                      </a:pP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Controls the movement of substances into and out of the cell</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3"/>
                  </a:ext>
                </a:extLst>
              </a:tr>
              <a:tr h="495472">
                <a:tc>
                  <a:txBody>
                    <a:bodyPr/>
                    <a:lstStyle/>
                    <a:p>
                      <a:pPr marL="0" marR="0" algn="ctr">
                        <a:spcBef>
                          <a:spcPts val="0"/>
                        </a:spcBef>
                        <a:spcAft>
                          <a:spcPts val="0"/>
                        </a:spcAft>
                      </a:pP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Most energy is released by respiration here</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4"/>
                  </a:ext>
                </a:extLst>
              </a:tr>
              <a:tr h="495472">
                <a:tc>
                  <a:txBody>
                    <a:bodyPr/>
                    <a:lstStyle/>
                    <a:p>
                      <a:pPr marL="0" marR="0" algn="ctr">
                        <a:spcBef>
                          <a:spcPts val="0"/>
                        </a:spcBef>
                        <a:spcAft>
                          <a:spcPts val="0"/>
                        </a:spcAft>
                      </a:pPr>
                      <a:r>
                        <a:rPr lang="en-GB" sz="1600" b="1" dirty="0" smtClean="0">
                          <a:effectLst/>
                          <a:latin typeface="+mn-lt"/>
                        </a:rPr>
                        <a:t>Ribosomes</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Protein synthesis happens here</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5"/>
                  </a:ext>
                </a:extLst>
              </a:tr>
              <a:tr h="495472">
                <a:tc>
                  <a:txBody>
                    <a:bodyPr/>
                    <a:lstStyle/>
                    <a:p>
                      <a:pPr marL="0" marR="0" algn="ctr">
                        <a:spcBef>
                          <a:spcPts val="0"/>
                        </a:spcBef>
                        <a:spcAft>
                          <a:spcPts val="0"/>
                        </a:spcAft>
                      </a:pP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smtClean="0">
                          <a:solidFill>
                            <a:schemeClr val="tx1"/>
                          </a:solidFill>
                          <a:effectLst/>
                          <a:latin typeface="+mn-lt"/>
                        </a:rPr>
                        <a:t>Strengthens the cell – made of cellulose </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6"/>
                  </a:ext>
                </a:extLst>
              </a:tr>
              <a:tr h="495472">
                <a:tc>
                  <a:txBody>
                    <a:bodyPr/>
                    <a:lstStyle/>
                    <a:p>
                      <a:pPr marL="0" marR="0" algn="ctr">
                        <a:spcBef>
                          <a:spcPts val="0"/>
                        </a:spcBef>
                        <a:spcAft>
                          <a:spcPts val="0"/>
                        </a:spcAft>
                      </a:pPr>
                      <a:r>
                        <a:rPr lang="en-GB" sz="1600" b="1" dirty="0" smtClean="0">
                          <a:solidFill>
                            <a:schemeClr val="tx1"/>
                          </a:solidFill>
                          <a:effectLst/>
                          <a:latin typeface="+mn-lt"/>
                        </a:rPr>
                        <a:t>Chloroplasts</a:t>
                      </a:r>
                      <a:endParaRPr lang="en-GB" sz="1600" b="1" dirty="0">
                        <a:solidFill>
                          <a:schemeClr val="tx1"/>
                        </a:solidFill>
                        <a:effectLst/>
                        <a:latin typeface="+mn-lt"/>
                      </a:endParaRPr>
                    </a:p>
                  </a:txBody>
                  <a:tcPr anchor="ctr"/>
                </a:tc>
                <a:tc>
                  <a:txBody>
                    <a:bodyPr/>
                    <a:lstStyle/>
                    <a:p>
                      <a:pPr marL="0" marR="0" algn="l">
                        <a:spcBef>
                          <a:spcPts val="0"/>
                        </a:spcBef>
                        <a:spcAft>
                          <a:spcPts val="0"/>
                        </a:spcAft>
                      </a:pP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7"/>
                  </a:ext>
                </a:extLst>
              </a:tr>
              <a:tr h="495472">
                <a:tc>
                  <a:txBody>
                    <a:bodyPr/>
                    <a:lstStyle/>
                    <a:p>
                      <a:pPr marL="0" marR="0" algn="ctr">
                        <a:spcBef>
                          <a:spcPts val="0"/>
                        </a:spcBef>
                        <a:spcAft>
                          <a:spcPts val="0"/>
                        </a:spcAft>
                      </a:pP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smtClean="0">
                          <a:solidFill>
                            <a:schemeClr val="tx1"/>
                          </a:solidFill>
                          <a:effectLst/>
                          <a:latin typeface="+mn-lt"/>
                        </a:rPr>
                        <a:t>Filled with cell sap to help keep the cell turgid</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8"/>
                  </a:ext>
                </a:extLst>
              </a:tr>
              <a:tr h="495472">
                <a:tc>
                  <a:txBody>
                    <a:bodyPr/>
                    <a:lstStyle/>
                    <a:p>
                      <a:pPr marL="0" marR="0" algn="ctr">
                        <a:spcBef>
                          <a:spcPts val="0"/>
                        </a:spcBef>
                        <a:spcAft>
                          <a:spcPts val="0"/>
                        </a:spcAft>
                      </a:pP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smtClean="0">
                          <a:solidFill>
                            <a:schemeClr val="tx1"/>
                          </a:solidFill>
                          <a:effectLst/>
                          <a:latin typeface="+mn-lt"/>
                        </a:rPr>
                        <a:t>Loop</a:t>
                      </a:r>
                      <a:r>
                        <a:rPr lang="en-GB" sz="1600" b="1" baseline="0" dirty="0" smtClean="0">
                          <a:solidFill>
                            <a:schemeClr val="tx1"/>
                          </a:solidFill>
                          <a:effectLst/>
                          <a:latin typeface="+mn-lt"/>
                        </a:rPr>
                        <a:t> of DNA NOT found in a nucleus</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9"/>
                  </a:ext>
                </a:extLst>
              </a:tr>
              <a:tr h="495472">
                <a:tc>
                  <a:txBody>
                    <a:bodyPr/>
                    <a:lstStyle/>
                    <a:p>
                      <a:pPr marL="0" marR="0" algn="ctr">
                        <a:spcBef>
                          <a:spcPts val="0"/>
                        </a:spcBef>
                        <a:spcAft>
                          <a:spcPts val="0"/>
                        </a:spcAft>
                      </a:pPr>
                      <a:r>
                        <a:rPr lang="en-GB" sz="1600" b="1" dirty="0" smtClean="0">
                          <a:solidFill>
                            <a:schemeClr val="tx1"/>
                          </a:solidFill>
                          <a:effectLst/>
                          <a:latin typeface="+mn-lt"/>
                        </a:rPr>
                        <a:t>Plasmid</a:t>
                      </a:r>
                      <a:r>
                        <a:rPr lang="en-GB" sz="1600" b="1" baseline="0" dirty="0" smtClean="0">
                          <a:solidFill>
                            <a:schemeClr val="tx1"/>
                          </a:solidFill>
                          <a:effectLst/>
                          <a:latin typeface="+mn-lt"/>
                        </a:rPr>
                        <a:t> (DNA)</a:t>
                      </a:r>
                      <a:endParaRPr lang="en-GB" sz="1600" b="1" dirty="0">
                        <a:solidFill>
                          <a:schemeClr val="tx1"/>
                        </a:solidFill>
                        <a:effectLst/>
                        <a:latin typeface="+mn-lt"/>
                      </a:endParaRPr>
                    </a:p>
                  </a:txBody>
                  <a:tcPr anchor="ctr"/>
                </a:tc>
                <a:tc>
                  <a:txBody>
                    <a:bodyPr/>
                    <a:lstStyle/>
                    <a:p>
                      <a:pPr marL="0" marR="0" algn="l">
                        <a:spcBef>
                          <a:spcPts val="0"/>
                        </a:spcBef>
                        <a:spcAft>
                          <a:spcPts val="0"/>
                        </a:spcAft>
                      </a:pPr>
                      <a:endParaRPr lang="en-GB" sz="14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chemeClr val="tx1"/>
                        </a:solidFill>
                        <a:effectLst/>
                        <a:latin typeface="+mn-lt"/>
                      </a:endParaRPr>
                    </a:p>
                  </a:txBody>
                  <a:tcPr anchor="ctr"/>
                </a:tc>
                <a:tc>
                  <a:txBody>
                    <a:bodyPr/>
                    <a:lstStyle/>
                    <a:p>
                      <a:pPr marL="0" marR="0" algn="ctr">
                        <a:spcBef>
                          <a:spcPts val="0"/>
                        </a:spcBef>
                        <a:spcAft>
                          <a:spcPts val="0"/>
                        </a:spcAft>
                      </a:pPr>
                      <a:endParaRPr lang="en-GB" sz="18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90086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4955203"/>
          </a:xfrm>
          <a:prstGeom prst="rect">
            <a:avLst/>
          </a:prstGeom>
          <a:noFill/>
        </p:spPr>
        <p:txBody>
          <a:bodyPr wrap="square" rtlCol="0">
            <a:spAutoFit/>
          </a:bodyPr>
          <a:lstStyle/>
          <a:p>
            <a:r>
              <a:rPr lang="en-GB" sz="7200" b="1" dirty="0" smtClean="0">
                <a:latin typeface="+mj-lt"/>
                <a:ea typeface="Beirut" charset="-78"/>
                <a:cs typeface="Beirut" charset="-78"/>
              </a:rPr>
              <a:t>AnswerIT!</a:t>
            </a:r>
          </a:p>
          <a:p>
            <a:endParaRPr lang="en-GB" dirty="0" smtClean="0"/>
          </a:p>
          <a:p>
            <a:endParaRPr lang="en-GB" dirty="0"/>
          </a:p>
          <a:p>
            <a:endParaRPr lang="en-GB" dirty="0"/>
          </a:p>
          <a:p>
            <a:r>
              <a:rPr lang="en-GB" sz="3600" b="1" dirty="0" smtClean="0">
                <a:solidFill>
                  <a:schemeClr val="tx1">
                    <a:lumMod val="50000"/>
                    <a:lumOff val="50000"/>
                  </a:schemeClr>
                </a:solidFill>
              </a:rPr>
              <a:t>Cell structure </a:t>
            </a:r>
          </a:p>
          <a:p>
            <a:r>
              <a:rPr lang="en-GB" sz="3600" b="1" dirty="0" smtClean="0">
                <a:solidFill>
                  <a:schemeClr val="tx1">
                    <a:lumMod val="50000"/>
                    <a:lumOff val="50000"/>
                  </a:schemeClr>
                </a:solidFill>
              </a:rPr>
              <a:t>Part 1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Eukaryotes and prokaryotes</a:t>
            </a:r>
          </a:p>
          <a:p>
            <a:pPr marL="457200" indent="-457200">
              <a:lnSpc>
                <a:spcPct val="150000"/>
              </a:lnSpc>
              <a:buFont typeface="Arial" charset="0"/>
              <a:buChar char="•"/>
            </a:pPr>
            <a:r>
              <a:rPr lang="en-GB" sz="2400" b="1" dirty="0">
                <a:solidFill>
                  <a:schemeClr val="tx1">
                    <a:lumMod val="50000"/>
                    <a:lumOff val="50000"/>
                  </a:schemeClr>
                </a:solidFill>
              </a:rPr>
              <a:t>Animal and plant cells</a:t>
            </a: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192154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lang="en-US" sz="2400" b="1" kern="1200" dirty="0" smtClean="0">
                <a:solidFill>
                  <a:schemeClr val="tx1"/>
                </a:solidFill>
                <a:latin typeface="Calibri"/>
                <a:ea typeface=""/>
                <a:cs typeface="News Gothic MT"/>
              </a:rPr>
              <a:t>AnswerIT</a:t>
            </a:r>
            <a:endParaRPr kumimoji="0" lang="en-US" sz="2400" b="1" i="0" u="none" strike="noStrike" kern="1200" cap="none" spc="0" normalizeH="0" baseline="0" noProof="0" dirty="0" smtClean="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61123"/>
            <a:ext cx="8915400" cy="6186309"/>
          </a:xfrm>
          <a:prstGeom prst="rect">
            <a:avLst/>
          </a:prstGeom>
          <a:noFill/>
        </p:spPr>
        <p:txBody>
          <a:bodyPr wrap="square" rtlCol="0">
            <a:spAutoFit/>
          </a:bodyPr>
          <a:lstStyle/>
          <a:p>
            <a:pPr marL="457200" indent="-457200">
              <a:lnSpc>
                <a:spcPct val="150000"/>
              </a:lnSpc>
              <a:buAutoNum type="arabicPeriod"/>
            </a:pPr>
            <a:r>
              <a:rPr lang="en-GB" sz="2400" dirty="0" smtClean="0"/>
              <a:t>Where is the genetic material in a prokaryotic cell?</a:t>
            </a:r>
          </a:p>
          <a:p>
            <a:pPr>
              <a:lnSpc>
                <a:spcPct val="150000"/>
              </a:lnSpc>
            </a:pPr>
            <a:r>
              <a:rPr lang="en-GB" sz="2400" b="1" dirty="0" smtClean="0">
                <a:solidFill>
                  <a:srgbClr val="00B050"/>
                </a:solidFill>
              </a:rPr>
              <a:t>In a bacterial DNA loop and there may be one or more plasmid rings.</a:t>
            </a:r>
          </a:p>
          <a:p>
            <a:pPr>
              <a:lnSpc>
                <a:spcPct val="150000"/>
              </a:lnSpc>
            </a:pPr>
            <a:r>
              <a:rPr lang="en-GB" sz="2400" dirty="0" smtClean="0"/>
              <a:t>2. </a:t>
            </a:r>
            <a:r>
              <a:rPr lang="en-GB" sz="2400" dirty="0"/>
              <a:t>Where is the genetic material in </a:t>
            </a:r>
            <a:r>
              <a:rPr lang="en-GB" sz="2400" dirty="0" smtClean="0"/>
              <a:t>a eukaryotic cell?</a:t>
            </a:r>
          </a:p>
          <a:p>
            <a:pPr>
              <a:lnSpc>
                <a:spcPct val="150000"/>
              </a:lnSpc>
            </a:pPr>
            <a:r>
              <a:rPr lang="en-GB" sz="2400" b="1" dirty="0" smtClean="0">
                <a:solidFill>
                  <a:srgbClr val="00B050"/>
                </a:solidFill>
              </a:rPr>
              <a:t>The DNA is in chromosomes enclosed in a nucleus. </a:t>
            </a:r>
          </a:p>
          <a:p>
            <a:pPr>
              <a:lnSpc>
                <a:spcPct val="150000"/>
              </a:lnSpc>
            </a:pPr>
            <a:r>
              <a:rPr lang="en-GB" sz="2400" dirty="0" smtClean="0"/>
              <a:t>3. Copy and complete the table.</a:t>
            </a:r>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endParaRPr lang="en-GB" sz="1400" dirty="0" smtClean="0"/>
          </a:p>
          <a:p>
            <a:pPr>
              <a:lnSpc>
                <a:spcPct val="150000"/>
              </a:lnSpc>
            </a:pPr>
            <a:r>
              <a:rPr lang="en-GB" sz="2400" dirty="0" smtClean="0"/>
              <a:t>4. Why do scientists use prefixes?</a:t>
            </a:r>
            <a:endParaRPr lang="en-GB" sz="1600" dirty="0"/>
          </a:p>
          <a:p>
            <a:pPr>
              <a:lnSpc>
                <a:spcPct val="150000"/>
              </a:lnSpc>
            </a:pPr>
            <a:r>
              <a:rPr lang="en-GB" sz="2400" b="1" dirty="0" smtClean="0">
                <a:solidFill>
                  <a:srgbClr val="00B050"/>
                </a:solidFill>
              </a:rPr>
              <a:t>To </a:t>
            </a:r>
            <a:r>
              <a:rPr lang="en-GB" sz="2400" b="1" dirty="0">
                <a:solidFill>
                  <a:srgbClr val="00B050"/>
                </a:solidFill>
              </a:rPr>
              <a:t>make very small numbers more manageable</a:t>
            </a:r>
            <a:endParaRPr lang="en-GB" sz="2000" dirty="0" smtClean="0">
              <a:solidFill>
                <a:srgbClr val="00B050"/>
              </a:solidFill>
            </a:endParaRPr>
          </a:p>
        </p:txBody>
      </p:sp>
      <p:graphicFrame>
        <p:nvGraphicFramePr>
          <p:cNvPr id="7" name="Table 6"/>
          <p:cNvGraphicFramePr>
            <a:graphicFrameLocks noGrp="1"/>
          </p:cNvGraphicFramePr>
          <p:nvPr>
            <p:extLst/>
          </p:nvPr>
        </p:nvGraphicFramePr>
        <p:xfrm>
          <a:off x="1331640" y="3458288"/>
          <a:ext cx="5612523" cy="1955800"/>
        </p:xfrm>
        <a:graphic>
          <a:graphicData uri="http://schemas.openxmlformats.org/drawingml/2006/table">
            <a:tbl>
              <a:tblPr firstRow="1" bandRow="1">
                <a:tableStyleId>{5940675A-B579-460E-94D1-54222C63F5DA}</a:tableStyleId>
              </a:tblPr>
              <a:tblGrid>
                <a:gridCol w="1436059">
                  <a:extLst>
                    <a:ext uri="{9D8B030D-6E8A-4147-A177-3AD203B41FA5}">
                      <a16:colId xmlns:a16="http://schemas.microsoft.com/office/drawing/2014/main" val="20000"/>
                    </a:ext>
                  </a:extLst>
                </a:gridCol>
                <a:gridCol w="2580660">
                  <a:extLst>
                    <a:ext uri="{9D8B030D-6E8A-4147-A177-3AD203B41FA5}">
                      <a16:colId xmlns:a16="http://schemas.microsoft.com/office/drawing/2014/main" val="20001"/>
                    </a:ext>
                  </a:extLst>
                </a:gridCol>
                <a:gridCol w="1595804">
                  <a:extLst>
                    <a:ext uri="{9D8B030D-6E8A-4147-A177-3AD203B41FA5}">
                      <a16:colId xmlns:a16="http://schemas.microsoft.com/office/drawing/2014/main" val="20002"/>
                    </a:ext>
                  </a:extLst>
                </a:gridCol>
              </a:tblGrid>
              <a:tr h="370840">
                <a:tc>
                  <a:txBody>
                    <a:bodyPr/>
                    <a:lstStyle/>
                    <a:p>
                      <a:r>
                        <a:rPr lang="en-GB" sz="1800" dirty="0" smtClean="0"/>
                        <a:t>Prefix</a:t>
                      </a:r>
                      <a:endParaRPr lang="en-GB" sz="1800" dirty="0"/>
                    </a:p>
                  </a:txBody>
                  <a:tcPr>
                    <a:solidFill>
                      <a:schemeClr val="accent6">
                        <a:lumMod val="75000"/>
                      </a:schemeClr>
                    </a:solidFill>
                  </a:tcPr>
                </a:tc>
                <a:tc>
                  <a:txBody>
                    <a:bodyPr/>
                    <a:lstStyle/>
                    <a:p>
                      <a:r>
                        <a:rPr lang="en-GB" sz="1800" dirty="0" smtClean="0"/>
                        <a:t>Multiple</a:t>
                      </a:r>
                      <a:r>
                        <a:rPr lang="en-GB" sz="1800" baseline="0" dirty="0" smtClean="0"/>
                        <a:t> </a:t>
                      </a:r>
                      <a:endParaRPr lang="en-GB" sz="1800" dirty="0"/>
                    </a:p>
                  </a:txBody>
                  <a:tcPr>
                    <a:solidFill>
                      <a:schemeClr val="accent6">
                        <a:lumMod val="75000"/>
                      </a:schemeClr>
                    </a:solidFill>
                  </a:tcPr>
                </a:tc>
                <a:tc>
                  <a:txBody>
                    <a:bodyPr/>
                    <a:lstStyle/>
                    <a:p>
                      <a:r>
                        <a:rPr lang="en-GB" sz="1800" dirty="0" smtClean="0"/>
                        <a:t>Standard form</a:t>
                      </a:r>
                      <a:endParaRPr lang="en-GB" sz="1800" dirty="0"/>
                    </a:p>
                  </a:txBody>
                  <a:tcPr>
                    <a:solidFill>
                      <a:schemeClr val="accent6">
                        <a:lumMod val="75000"/>
                      </a:schemeClr>
                    </a:solidFill>
                  </a:tcPr>
                </a:tc>
                <a:extLst>
                  <a:ext uri="{0D108BD9-81ED-4DB2-BD59-A6C34878D82A}">
                    <a16:rowId xmlns:a16="http://schemas.microsoft.com/office/drawing/2014/main" val="10000"/>
                  </a:ext>
                </a:extLst>
              </a:tr>
              <a:tr h="370840">
                <a:tc>
                  <a:txBody>
                    <a:bodyPr/>
                    <a:lstStyle/>
                    <a:p>
                      <a:pPr algn="ctr"/>
                      <a:r>
                        <a:rPr lang="en-GB" sz="2000" b="1" dirty="0" smtClean="0"/>
                        <a:t>centi </a:t>
                      </a:r>
                      <a:r>
                        <a:rPr lang="de-DE" sz="2000" b="1" baseline="0" dirty="0" smtClean="0"/>
                        <a:t> (cm) </a:t>
                      </a:r>
                      <a:endParaRPr lang="en-GB" sz="2000" b="1" dirty="0"/>
                    </a:p>
                  </a:txBody>
                  <a:tcPr/>
                </a:tc>
                <a:tc>
                  <a:txBody>
                    <a:bodyPr/>
                    <a:lstStyle/>
                    <a:p>
                      <a:pPr algn="ctr"/>
                      <a:r>
                        <a:rPr lang="en-GB" sz="1900" b="1" dirty="0" smtClean="0">
                          <a:solidFill>
                            <a:srgbClr val="00B050"/>
                          </a:solidFill>
                        </a:rPr>
                        <a:t>1 cm = 0.01 m</a:t>
                      </a:r>
                      <a:endParaRPr lang="en-GB" sz="1900" b="1" dirty="0">
                        <a:solidFill>
                          <a:srgbClr val="00B050"/>
                        </a:solidFill>
                      </a:endParaRPr>
                    </a:p>
                  </a:txBody>
                  <a:tcPr/>
                </a:tc>
                <a:tc>
                  <a:txBody>
                    <a:bodyPr/>
                    <a:lstStyle/>
                    <a:p>
                      <a:pPr algn="ctr"/>
                      <a:r>
                        <a:rPr lang="en-GB" sz="2000" dirty="0" smtClean="0"/>
                        <a:t>x</a:t>
                      </a:r>
                      <a:r>
                        <a:rPr lang="en-GB" sz="2000" baseline="0" dirty="0" smtClean="0"/>
                        <a:t> 10 </a:t>
                      </a:r>
                      <a:r>
                        <a:rPr lang="en-GB" sz="2000" baseline="30000" dirty="0" smtClean="0"/>
                        <a:t>-2</a:t>
                      </a:r>
                      <a:endParaRPr lang="en-GB" sz="2000" baseline="30000" dirty="0"/>
                    </a:p>
                  </a:txBody>
                  <a:tcPr/>
                </a:tc>
                <a:extLst>
                  <a:ext uri="{0D108BD9-81ED-4DB2-BD59-A6C34878D82A}">
                    <a16:rowId xmlns:a16="http://schemas.microsoft.com/office/drawing/2014/main" val="10001"/>
                  </a:ext>
                </a:extLst>
              </a:tr>
              <a:tr h="370840">
                <a:tc>
                  <a:txBody>
                    <a:bodyPr/>
                    <a:lstStyle/>
                    <a:p>
                      <a:pPr algn="ctr"/>
                      <a:r>
                        <a:rPr lang="en-GB" sz="2000" b="1" dirty="0" smtClean="0">
                          <a:solidFill>
                            <a:srgbClr val="00B050"/>
                          </a:solidFill>
                        </a:rPr>
                        <a:t>milli (mm)</a:t>
                      </a:r>
                      <a:endParaRPr lang="en-GB" sz="2000" b="1" dirty="0">
                        <a:solidFill>
                          <a:srgbClr val="00B050"/>
                        </a:solidFill>
                      </a:endParaRPr>
                    </a:p>
                  </a:txBody>
                  <a:tcPr/>
                </a:tc>
                <a:tc>
                  <a:txBody>
                    <a:bodyPr/>
                    <a:lstStyle/>
                    <a:p>
                      <a:pPr algn="ctr"/>
                      <a:r>
                        <a:rPr lang="en-GB" sz="1900" dirty="0" smtClean="0"/>
                        <a:t>1 mm = 0.001 m</a:t>
                      </a:r>
                      <a:endParaRPr lang="en-GB" sz="19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smtClean="0"/>
                        <a:t>x</a:t>
                      </a:r>
                      <a:r>
                        <a:rPr lang="en-GB" sz="2000" baseline="0" dirty="0" smtClean="0"/>
                        <a:t> 10 </a:t>
                      </a:r>
                      <a:r>
                        <a:rPr lang="en-GB" sz="2000" baseline="30000" dirty="0" smtClean="0"/>
                        <a:t>-3</a:t>
                      </a:r>
                    </a:p>
                  </a:txBody>
                  <a:tcPr/>
                </a:tc>
                <a:extLst>
                  <a:ext uri="{0D108BD9-81ED-4DB2-BD59-A6C34878D82A}">
                    <a16:rowId xmlns:a16="http://schemas.microsoft.com/office/drawing/2014/main" val="10002"/>
                  </a:ext>
                </a:extLst>
              </a:tr>
              <a:tr h="370840">
                <a:tc>
                  <a:txBody>
                    <a:bodyPr/>
                    <a:lstStyle/>
                    <a:p>
                      <a:pPr algn="ctr"/>
                      <a:r>
                        <a:rPr lang="en-GB" sz="2000" b="1" dirty="0" smtClean="0"/>
                        <a:t>micro (𝛍m)</a:t>
                      </a:r>
                    </a:p>
                  </a:txBody>
                  <a:tcPr/>
                </a:tc>
                <a:tc>
                  <a:txBody>
                    <a:bodyPr/>
                    <a:lstStyle/>
                    <a:p>
                      <a:pPr algn="ctr"/>
                      <a:r>
                        <a:rPr lang="en-GB" sz="1900" dirty="0" smtClean="0"/>
                        <a:t>1 </a:t>
                      </a:r>
                      <a:r>
                        <a:rPr lang="en-GB" sz="1900" b="0" dirty="0" smtClean="0"/>
                        <a:t>𝛍m </a:t>
                      </a:r>
                      <a:r>
                        <a:rPr lang="en-GB" sz="1900" b="1" dirty="0" smtClean="0"/>
                        <a:t>= </a:t>
                      </a:r>
                      <a:r>
                        <a:rPr lang="en-GB" sz="1900" dirty="0" smtClean="0"/>
                        <a:t>0.000 001 m</a:t>
                      </a:r>
                      <a:endParaRPr lang="en-GB" sz="19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b="1" dirty="0" smtClean="0">
                          <a:solidFill>
                            <a:srgbClr val="00B050"/>
                          </a:solidFill>
                        </a:rPr>
                        <a:t>x</a:t>
                      </a:r>
                      <a:r>
                        <a:rPr lang="en-GB" sz="2000" b="1" baseline="0" dirty="0" smtClean="0">
                          <a:solidFill>
                            <a:srgbClr val="00B050"/>
                          </a:solidFill>
                        </a:rPr>
                        <a:t> 10 </a:t>
                      </a:r>
                      <a:r>
                        <a:rPr lang="en-GB" sz="2000" b="1" baseline="30000" dirty="0" smtClean="0">
                          <a:solidFill>
                            <a:srgbClr val="00B050"/>
                          </a:solidFill>
                        </a:rPr>
                        <a:t>-6</a:t>
                      </a:r>
                    </a:p>
                  </a:txBody>
                  <a:tcPr/>
                </a:tc>
                <a:extLst>
                  <a:ext uri="{0D108BD9-81ED-4DB2-BD59-A6C34878D82A}">
                    <a16:rowId xmlns:a16="http://schemas.microsoft.com/office/drawing/2014/main" val="10003"/>
                  </a:ext>
                </a:extLst>
              </a:tr>
              <a:tr h="370840">
                <a:tc>
                  <a:txBody>
                    <a:bodyPr/>
                    <a:lstStyle/>
                    <a:p>
                      <a:pPr algn="ctr"/>
                      <a:r>
                        <a:rPr lang="en-GB" sz="2000" b="1" dirty="0" smtClean="0"/>
                        <a:t>nano (nm)</a:t>
                      </a:r>
                      <a:endParaRPr lang="en-GB" sz="2000" b="1" dirty="0"/>
                    </a:p>
                  </a:txBody>
                  <a:tcPr/>
                </a:tc>
                <a:tc>
                  <a:txBody>
                    <a:bodyPr/>
                    <a:lstStyle/>
                    <a:p>
                      <a:pPr algn="ctr"/>
                      <a:r>
                        <a:rPr lang="en-GB" sz="1900" b="1" dirty="0" smtClean="0">
                          <a:solidFill>
                            <a:srgbClr val="00B050"/>
                          </a:solidFill>
                        </a:rPr>
                        <a:t>1</a:t>
                      </a:r>
                      <a:r>
                        <a:rPr lang="en-GB" sz="1900" b="1" baseline="0" dirty="0" smtClean="0">
                          <a:solidFill>
                            <a:srgbClr val="00B050"/>
                          </a:solidFill>
                        </a:rPr>
                        <a:t> nm = 0.000 000 001 m</a:t>
                      </a:r>
                      <a:endParaRPr lang="en-GB" sz="1900" b="1" dirty="0">
                        <a:solidFill>
                          <a:srgbClr val="00B050"/>
                        </a:solidFill>
                      </a:endParaRP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smtClean="0"/>
                        <a:t>x</a:t>
                      </a:r>
                      <a:r>
                        <a:rPr lang="en-GB" sz="2000" baseline="0" dirty="0" smtClean="0"/>
                        <a:t> 10 </a:t>
                      </a:r>
                      <a:r>
                        <a:rPr lang="en-GB" sz="2000" baseline="30000" dirty="0" smtClean="0"/>
                        <a:t>-9</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04310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3855" y="-169381"/>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lang="en-US" sz="2400" b="1" kern="1200" dirty="0" smtClean="0">
                <a:solidFill>
                  <a:schemeClr val="tx1"/>
                </a:solidFill>
                <a:latin typeface="Calibri"/>
                <a:ea typeface=""/>
                <a:cs typeface="News Gothic MT"/>
              </a:rPr>
              <a:t>AnswerIT</a:t>
            </a:r>
            <a:endParaRPr kumimoji="0" lang="en-US" sz="2400" b="1" i="0" u="none" strike="noStrike" kern="1200" cap="none" spc="0" normalizeH="0" baseline="0" noProof="0" dirty="0" smtClean="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82329"/>
            <a:ext cx="9180921" cy="892552"/>
          </a:xfrm>
          <a:prstGeom prst="rect">
            <a:avLst/>
          </a:prstGeom>
          <a:noFill/>
        </p:spPr>
        <p:txBody>
          <a:bodyPr wrap="square" rtlCol="0">
            <a:spAutoFit/>
          </a:bodyPr>
          <a:lstStyle/>
          <a:p>
            <a:pPr>
              <a:lnSpc>
                <a:spcPct val="150000"/>
              </a:lnSpc>
            </a:pPr>
            <a:r>
              <a:rPr lang="en-GB" sz="2400" dirty="0" smtClean="0"/>
              <a:t>5. </a:t>
            </a:r>
            <a:r>
              <a:rPr lang="en-GB" sz="2000" dirty="0" smtClean="0"/>
              <a:t>Name the structures </a:t>
            </a:r>
            <a:r>
              <a:rPr lang="en-GB" sz="2000" b="1" dirty="0" smtClean="0"/>
              <a:t>A to L </a:t>
            </a:r>
            <a:r>
              <a:rPr lang="en-GB" sz="2000" dirty="0" smtClean="0"/>
              <a:t>on the diagrams below and label cells 1, 2 and 3.</a:t>
            </a:r>
            <a:endParaRPr lang="en-GB" sz="1600" dirty="0" smtClean="0"/>
          </a:p>
          <a:p>
            <a:pPr marL="342900" indent="-342900">
              <a:buFont typeface="+mj-lt"/>
              <a:buAutoNum type="arabicPeriod"/>
            </a:pPr>
            <a:endParaRPr lang="en-GB" sz="1600" dirty="0"/>
          </a:p>
        </p:txBody>
      </p:sp>
      <p:pic>
        <p:nvPicPr>
          <p:cNvPr id="127" name="Picture 126"/>
          <p:cNvPicPr>
            <a:picLocks noChangeAspect="1"/>
          </p:cNvPicPr>
          <p:nvPr/>
        </p:nvPicPr>
        <p:blipFill>
          <a:blip r:embed="rId2"/>
          <a:stretch>
            <a:fillRect/>
          </a:stretch>
        </p:blipFill>
        <p:spPr>
          <a:xfrm rot="10800000" flipH="1" flipV="1">
            <a:off x="899592" y="1124744"/>
            <a:ext cx="6800817" cy="5400000"/>
          </a:xfrm>
          <a:prstGeom prst="rect">
            <a:avLst/>
          </a:prstGeom>
        </p:spPr>
      </p:pic>
    </p:spTree>
    <p:extLst>
      <p:ext uri="{BB962C8B-B14F-4D97-AF65-F5344CB8AC3E}">
        <p14:creationId xmlns:p14="http://schemas.microsoft.com/office/powerpoint/2010/main" val="1792163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3855" y="-169381"/>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lang="en-US" sz="2400" b="1" kern="1200" dirty="0" smtClean="0">
                <a:solidFill>
                  <a:schemeClr val="tx1"/>
                </a:solidFill>
                <a:latin typeface="Calibri"/>
                <a:ea typeface=""/>
                <a:cs typeface="News Gothic MT"/>
              </a:rPr>
              <a:t>AnswerIT</a:t>
            </a:r>
            <a:endParaRPr kumimoji="0" lang="en-US" sz="2400" b="1" i="0" u="none" strike="noStrike" kern="1200" cap="none" spc="0" normalizeH="0" baseline="0" noProof="0" dirty="0" smtClean="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71015"/>
            <a:ext cx="9332843" cy="892552"/>
          </a:xfrm>
          <a:prstGeom prst="rect">
            <a:avLst/>
          </a:prstGeom>
          <a:noFill/>
        </p:spPr>
        <p:txBody>
          <a:bodyPr wrap="square" rtlCol="0">
            <a:spAutoFit/>
          </a:bodyPr>
          <a:lstStyle/>
          <a:p>
            <a:pPr>
              <a:lnSpc>
                <a:spcPct val="150000"/>
              </a:lnSpc>
            </a:pPr>
            <a:r>
              <a:rPr lang="en-GB" sz="2400" dirty="0"/>
              <a:t>6</a:t>
            </a:r>
            <a:r>
              <a:rPr lang="en-GB" sz="2400" dirty="0" smtClean="0"/>
              <a:t>. Copy and complete the table and tick the correct column for each one.</a:t>
            </a:r>
            <a:endParaRPr lang="en-GB" dirty="0" smtClean="0"/>
          </a:p>
          <a:p>
            <a:pPr marL="342900" indent="-342900">
              <a:buFont typeface="+mj-lt"/>
              <a:buAutoNum type="arabicPeriod"/>
            </a:pPr>
            <a:endParaRPr lang="en-GB" sz="1600" dirty="0"/>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783100416"/>
              </p:ext>
            </p:extLst>
          </p:nvPr>
        </p:nvGraphicFramePr>
        <p:xfrm>
          <a:off x="149087" y="1266567"/>
          <a:ext cx="8856984" cy="5263197"/>
        </p:xfrm>
        <a:graphic>
          <a:graphicData uri="http://schemas.openxmlformats.org/drawingml/2006/table">
            <a:tbl>
              <a:tblPr>
                <a:tableStyleId>{5940675A-B579-460E-94D1-54222C63F5DA}</a:tableStyleId>
              </a:tblPr>
              <a:tblGrid>
                <a:gridCol w="1920294">
                  <a:extLst>
                    <a:ext uri="{9D8B030D-6E8A-4147-A177-3AD203B41FA5}">
                      <a16:colId xmlns:a16="http://schemas.microsoft.com/office/drawing/2014/main" val="20000"/>
                    </a:ext>
                  </a:extLst>
                </a:gridCol>
                <a:gridCol w="477645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tblGrid>
              <a:tr h="304857">
                <a:tc>
                  <a:txBody>
                    <a:bodyPr/>
                    <a:lstStyle/>
                    <a:p>
                      <a:pPr marL="0" marR="0" algn="ctr">
                        <a:spcBef>
                          <a:spcPts val="0"/>
                        </a:spcBef>
                        <a:spcAft>
                          <a:spcPts val="0"/>
                        </a:spcAft>
                      </a:pPr>
                      <a:r>
                        <a:rPr lang="en-GB" sz="1400" b="1" dirty="0" smtClean="0">
                          <a:solidFill>
                            <a:schemeClr val="tx1"/>
                          </a:solidFill>
                          <a:effectLst/>
                          <a:latin typeface="+mn-lt"/>
                        </a:rPr>
                        <a:t>Cell part</a:t>
                      </a:r>
                      <a:endParaRPr lang="en-GB" sz="14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400" b="1" dirty="0">
                          <a:solidFill>
                            <a:schemeClr val="tx1"/>
                          </a:solidFill>
                          <a:effectLst/>
                          <a:latin typeface="+mn-lt"/>
                        </a:rPr>
                        <a:t>Function</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Animal</a:t>
                      </a:r>
                      <a:endParaRPr lang="en-GB" sz="12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Plant</a:t>
                      </a:r>
                      <a:endParaRPr lang="en-GB" sz="12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Bacteria</a:t>
                      </a:r>
                      <a:endParaRPr lang="en-GB" sz="1200" b="1" dirty="0">
                        <a:solidFill>
                          <a:schemeClr val="tx1"/>
                        </a:solidFill>
                        <a:effectLst/>
                        <a:latin typeface="+mn-lt"/>
                      </a:endParaRPr>
                    </a:p>
                  </a:txBody>
                  <a:tcPr anchor="ctr">
                    <a:solidFill>
                      <a:schemeClr val="accent6">
                        <a:lumMod val="60000"/>
                        <a:lumOff val="40000"/>
                      </a:schemeClr>
                    </a:solidFill>
                  </a:tcPr>
                </a:tc>
                <a:extLst>
                  <a:ext uri="{0D108BD9-81ED-4DB2-BD59-A6C34878D82A}">
                    <a16:rowId xmlns:a16="http://schemas.microsoft.com/office/drawing/2014/main" val="10000"/>
                  </a:ext>
                </a:extLst>
              </a:tr>
              <a:tr h="544147">
                <a:tc>
                  <a:txBody>
                    <a:bodyPr/>
                    <a:lstStyle/>
                    <a:p>
                      <a:pPr marL="0" marR="0" algn="ctr">
                        <a:spcBef>
                          <a:spcPts val="0"/>
                        </a:spcBef>
                        <a:spcAft>
                          <a:spcPts val="0"/>
                        </a:spcAft>
                      </a:pPr>
                      <a:r>
                        <a:rPr lang="en-GB" sz="1600" b="1" dirty="0" smtClean="0">
                          <a:solidFill>
                            <a:srgbClr val="00B050"/>
                          </a:solidFill>
                          <a:effectLst/>
                          <a:latin typeface="+mn-lt"/>
                        </a:rPr>
                        <a:t>Nucleus</a:t>
                      </a:r>
                      <a:endParaRPr lang="en-GB" sz="1600" b="1" dirty="0">
                        <a:solidFill>
                          <a:srgbClr val="00B050"/>
                        </a:solidFill>
                        <a:effectLst/>
                        <a:latin typeface="+mn-lt"/>
                      </a:endParaRPr>
                    </a:p>
                  </a:txBody>
                  <a:tcPr anchor="ctr"/>
                </a:tc>
                <a:tc>
                  <a:txBody>
                    <a:bodyPr/>
                    <a:lstStyle/>
                    <a:p>
                      <a:pPr marL="0" marR="0" algn="l">
                        <a:spcBef>
                          <a:spcPts val="0"/>
                        </a:spcBef>
                        <a:spcAft>
                          <a:spcPts val="0"/>
                        </a:spcAft>
                      </a:pPr>
                      <a:r>
                        <a:rPr lang="en-GB" sz="1400" b="1" dirty="0" smtClean="0">
                          <a:effectLst/>
                          <a:latin typeface="+mn-lt"/>
                        </a:rPr>
                        <a:t>Contains genetic material, which controls the activities of the cell</a:t>
                      </a:r>
                      <a:endParaRPr lang="en-GB" sz="1400" b="1" dirty="0">
                        <a:solidFill>
                          <a:srgbClr val="FFFFFF"/>
                        </a:solidFill>
                        <a:effectLst/>
                        <a:latin typeface="+mn-lt"/>
                      </a:endParaRP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1"/>
                  </a:ext>
                </a:extLst>
              </a:tr>
              <a:tr h="544147">
                <a:tc>
                  <a:txBody>
                    <a:bodyPr/>
                    <a:lstStyle/>
                    <a:p>
                      <a:pPr marL="0" marR="0" algn="ctr">
                        <a:spcBef>
                          <a:spcPts val="0"/>
                        </a:spcBef>
                        <a:spcAft>
                          <a:spcPts val="0"/>
                        </a:spcAft>
                      </a:pPr>
                      <a:r>
                        <a:rPr lang="en-GB" sz="1600" b="1" dirty="0" smtClean="0">
                          <a:effectLst/>
                          <a:latin typeface="+mn-lt"/>
                        </a:rPr>
                        <a:t>Cytoplasm</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400" b="1" dirty="0" smtClean="0">
                          <a:solidFill>
                            <a:srgbClr val="00B050"/>
                          </a:solidFill>
                          <a:effectLst/>
                          <a:latin typeface="+mn-lt"/>
                        </a:rPr>
                        <a:t>Most chemical processes take place here, controlled by enzymes</a:t>
                      </a:r>
                      <a:endParaRPr lang="en-GB" sz="1400" b="1" dirty="0">
                        <a:solidFill>
                          <a:srgbClr val="00B050"/>
                        </a:solidFill>
                        <a:effectLst/>
                        <a:latin typeface="+mn-lt"/>
                      </a:endParaRP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02"/>
                  </a:ext>
                </a:extLst>
              </a:tr>
              <a:tr h="544147">
                <a:tc>
                  <a:txBody>
                    <a:bodyPr/>
                    <a:lstStyle/>
                    <a:p>
                      <a:pPr marL="0" marR="0" algn="ctr">
                        <a:spcBef>
                          <a:spcPts val="0"/>
                        </a:spcBef>
                        <a:spcAft>
                          <a:spcPts val="0"/>
                        </a:spcAft>
                      </a:pPr>
                      <a:r>
                        <a:rPr lang="en-GB" sz="1600" b="1" dirty="0" smtClean="0">
                          <a:solidFill>
                            <a:srgbClr val="00B050"/>
                          </a:solidFill>
                          <a:effectLst/>
                          <a:latin typeface="+mn-lt"/>
                        </a:rPr>
                        <a:t>Cell membrane</a:t>
                      </a:r>
                      <a:endParaRPr lang="en-GB" sz="1600" b="1" dirty="0">
                        <a:solidFill>
                          <a:srgbClr val="00B050"/>
                        </a:solidFill>
                        <a:effectLst/>
                        <a:latin typeface="+mn-lt"/>
                      </a:endParaRPr>
                    </a:p>
                  </a:txBody>
                  <a:tcPr anchor="ctr"/>
                </a:tc>
                <a:tc>
                  <a:txBody>
                    <a:bodyPr/>
                    <a:lstStyle/>
                    <a:p>
                      <a:pPr marL="0" marR="0" algn="l">
                        <a:spcBef>
                          <a:spcPts val="0"/>
                        </a:spcBef>
                        <a:spcAft>
                          <a:spcPts val="0"/>
                        </a:spcAft>
                      </a:pPr>
                      <a:r>
                        <a:rPr lang="en-GB" sz="1400" b="1" dirty="0" smtClean="0">
                          <a:effectLst/>
                          <a:latin typeface="+mn-lt"/>
                        </a:rPr>
                        <a:t>Controls the movement of substances into and out of the cell</a:t>
                      </a:r>
                      <a:endParaRPr lang="en-GB" sz="1400" b="1" dirty="0">
                        <a:solidFill>
                          <a:srgbClr val="FFFFFF"/>
                        </a:solidFill>
                        <a:effectLst/>
                        <a:latin typeface="+mn-lt"/>
                      </a:endParaRP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03"/>
                  </a:ext>
                </a:extLst>
              </a:tr>
              <a:tr h="365829">
                <a:tc>
                  <a:txBody>
                    <a:bodyPr/>
                    <a:lstStyle/>
                    <a:p>
                      <a:pPr marL="0" marR="0" algn="ctr">
                        <a:spcBef>
                          <a:spcPts val="0"/>
                        </a:spcBef>
                        <a:spcAft>
                          <a:spcPts val="0"/>
                        </a:spcAft>
                      </a:pPr>
                      <a:r>
                        <a:rPr lang="en-GB" sz="1600" b="1" dirty="0" smtClean="0">
                          <a:solidFill>
                            <a:srgbClr val="00B050"/>
                          </a:solidFill>
                          <a:effectLst/>
                          <a:latin typeface="+mn-lt"/>
                        </a:rPr>
                        <a:t>Mitochondria</a:t>
                      </a:r>
                      <a:endParaRPr lang="en-GB" sz="1600" b="1" dirty="0">
                        <a:solidFill>
                          <a:srgbClr val="00B050"/>
                        </a:solidFill>
                        <a:effectLst/>
                        <a:latin typeface="+mn-lt"/>
                      </a:endParaRPr>
                    </a:p>
                  </a:txBody>
                  <a:tcPr anchor="ctr"/>
                </a:tc>
                <a:tc>
                  <a:txBody>
                    <a:bodyPr/>
                    <a:lstStyle/>
                    <a:p>
                      <a:pPr marL="0" marR="0" algn="l">
                        <a:spcBef>
                          <a:spcPts val="0"/>
                        </a:spcBef>
                        <a:spcAft>
                          <a:spcPts val="0"/>
                        </a:spcAft>
                      </a:pPr>
                      <a:r>
                        <a:rPr lang="en-GB" sz="1400" b="1" dirty="0" smtClean="0">
                          <a:effectLst/>
                          <a:latin typeface="+mn-lt"/>
                        </a:rPr>
                        <a:t>Most energy is released by respiration here</a:t>
                      </a:r>
                      <a:endParaRPr lang="en-GB" sz="1400" b="1" dirty="0">
                        <a:solidFill>
                          <a:srgbClr val="FFFFFF"/>
                        </a:solidFill>
                        <a:effectLst/>
                        <a:latin typeface="+mn-lt"/>
                      </a:endParaRP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4"/>
                  </a:ext>
                </a:extLst>
              </a:tr>
              <a:tr h="365829">
                <a:tc>
                  <a:txBody>
                    <a:bodyPr/>
                    <a:lstStyle/>
                    <a:p>
                      <a:pPr marL="0" marR="0" algn="ctr">
                        <a:spcBef>
                          <a:spcPts val="0"/>
                        </a:spcBef>
                        <a:spcAft>
                          <a:spcPts val="0"/>
                        </a:spcAft>
                      </a:pPr>
                      <a:r>
                        <a:rPr lang="en-GB" sz="1600" b="1" dirty="0" smtClean="0">
                          <a:effectLst/>
                          <a:latin typeface="+mn-lt"/>
                        </a:rPr>
                        <a:t>Ribosomes</a:t>
                      </a:r>
                      <a:endParaRPr lang="en-GB" sz="1600" b="1" dirty="0">
                        <a:solidFill>
                          <a:srgbClr val="FFFFFF"/>
                        </a:solidFill>
                        <a:effectLst/>
                        <a:latin typeface="+mn-lt"/>
                      </a:endParaRPr>
                    </a:p>
                  </a:txBody>
                  <a:tcPr anchor="ctr"/>
                </a:tc>
                <a:tc>
                  <a:txBody>
                    <a:bodyPr/>
                    <a:lstStyle/>
                    <a:p>
                      <a:pPr marL="0" marR="0" algn="l">
                        <a:spcBef>
                          <a:spcPts val="0"/>
                        </a:spcBef>
                        <a:spcAft>
                          <a:spcPts val="0"/>
                        </a:spcAft>
                      </a:pPr>
                      <a:r>
                        <a:rPr lang="en-GB" sz="1400" b="1" dirty="0" smtClean="0">
                          <a:effectLst/>
                          <a:latin typeface="+mn-lt"/>
                        </a:rPr>
                        <a:t>Protein synthesis happens here</a:t>
                      </a:r>
                      <a:endParaRPr lang="en-GB" sz="1400" b="1" dirty="0">
                        <a:solidFill>
                          <a:srgbClr val="FFFFFF"/>
                        </a:solidFill>
                        <a:effectLst/>
                        <a:latin typeface="+mn-lt"/>
                      </a:endParaRP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5"/>
                  </a:ext>
                </a:extLst>
              </a:tr>
              <a:tr h="544147">
                <a:tc>
                  <a:txBody>
                    <a:bodyPr/>
                    <a:lstStyle/>
                    <a:p>
                      <a:pPr marL="0" marR="0" algn="ctr">
                        <a:spcBef>
                          <a:spcPts val="0"/>
                        </a:spcBef>
                        <a:spcAft>
                          <a:spcPts val="0"/>
                        </a:spcAft>
                      </a:pPr>
                      <a:r>
                        <a:rPr lang="en-GB" sz="1600" b="1" dirty="0" smtClean="0">
                          <a:solidFill>
                            <a:srgbClr val="00B050"/>
                          </a:solidFill>
                          <a:effectLst/>
                          <a:latin typeface="+mn-lt"/>
                        </a:rPr>
                        <a:t>Cell wall</a:t>
                      </a:r>
                      <a:endParaRPr lang="en-GB" sz="1600" b="1" dirty="0">
                        <a:solidFill>
                          <a:srgbClr val="00B050"/>
                        </a:solidFill>
                        <a:effectLst/>
                        <a:latin typeface="+mn-lt"/>
                      </a:endParaRPr>
                    </a:p>
                  </a:txBody>
                  <a:tcPr anchor="ctr"/>
                </a:tc>
                <a:tc>
                  <a:txBody>
                    <a:bodyPr/>
                    <a:lstStyle/>
                    <a:p>
                      <a:pPr marL="0" marR="0" algn="l">
                        <a:spcBef>
                          <a:spcPts val="0"/>
                        </a:spcBef>
                        <a:spcAft>
                          <a:spcPts val="0"/>
                        </a:spcAft>
                      </a:pPr>
                      <a:r>
                        <a:rPr lang="en-GB" sz="1400" b="1" dirty="0" smtClean="0">
                          <a:solidFill>
                            <a:schemeClr val="tx1"/>
                          </a:solidFill>
                          <a:effectLst/>
                          <a:latin typeface="+mn-lt"/>
                        </a:rPr>
                        <a:t>Strengthens the cell – made of cellulose </a:t>
                      </a:r>
                      <a:endParaRPr lang="en-GB" sz="14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algn="ctr">
                        <a:spcBef>
                          <a:spcPts val="0"/>
                        </a:spcBef>
                        <a:spcAft>
                          <a:spcPts val="0"/>
                        </a:spcAft>
                      </a:pPr>
                      <a:r>
                        <a:rPr lang="en-GB" sz="1800" b="1" dirty="0" smtClean="0">
                          <a:solidFill>
                            <a:srgbClr val="00B050"/>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06"/>
                  </a:ext>
                </a:extLst>
              </a:tr>
              <a:tr h="544147">
                <a:tc>
                  <a:txBody>
                    <a:bodyPr/>
                    <a:lstStyle/>
                    <a:p>
                      <a:pPr marL="0" marR="0" algn="ctr">
                        <a:spcBef>
                          <a:spcPts val="0"/>
                        </a:spcBef>
                        <a:spcAft>
                          <a:spcPts val="0"/>
                        </a:spcAft>
                      </a:pPr>
                      <a:r>
                        <a:rPr lang="en-GB" sz="1600" b="1" dirty="0" smtClean="0">
                          <a:solidFill>
                            <a:schemeClr val="tx1"/>
                          </a:solidFill>
                          <a:effectLst/>
                          <a:latin typeface="+mn-lt"/>
                        </a:rPr>
                        <a:t>Chloroplasts</a:t>
                      </a: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400" b="1" dirty="0" smtClean="0">
                          <a:solidFill>
                            <a:srgbClr val="00B050"/>
                          </a:solidFill>
                          <a:effectLst/>
                          <a:latin typeface="+mn-lt"/>
                        </a:rPr>
                        <a:t>Contain chlorophyll, absorbs light energy for photosynthesis</a:t>
                      </a:r>
                      <a:endParaRPr lang="en-GB" sz="1400" b="1" dirty="0">
                        <a:solidFill>
                          <a:srgbClr val="00B050"/>
                        </a:solidFill>
                        <a:effectLst/>
                        <a:latin typeface="+mn-lt"/>
                      </a:endParaRP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B050"/>
                          </a:solidFill>
                          <a:effectLst/>
                          <a:uLnTx/>
                          <a:uFillTx/>
                          <a:latin typeface="+mn-lt"/>
                          <a:ea typeface="+mn-ea"/>
                          <a:cs typeface="+mn-cs"/>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7"/>
                  </a:ext>
                </a:extLst>
              </a:tr>
              <a:tr h="595971">
                <a:tc>
                  <a:txBody>
                    <a:bodyPr/>
                    <a:lstStyle/>
                    <a:p>
                      <a:pPr marL="0" marR="0" algn="ctr">
                        <a:spcBef>
                          <a:spcPts val="0"/>
                        </a:spcBef>
                        <a:spcAft>
                          <a:spcPts val="0"/>
                        </a:spcAft>
                      </a:pPr>
                      <a:r>
                        <a:rPr lang="en-GB" sz="1600" b="1" dirty="0" smtClean="0">
                          <a:solidFill>
                            <a:srgbClr val="00B050"/>
                          </a:solidFill>
                          <a:effectLst/>
                          <a:latin typeface="+mn-lt"/>
                        </a:rPr>
                        <a:t>Permanent vacuole</a:t>
                      </a:r>
                      <a:endParaRPr lang="en-GB" sz="1600" b="1" dirty="0">
                        <a:solidFill>
                          <a:srgbClr val="00B050"/>
                        </a:solidFill>
                        <a:effectLst/>
                        <a:latin typeface="+mn-lt"/>
                      </a:endParaRPr>
                    </a:p>
                  </a:txBody>
                  <a:tcPr anchor="ctr"/>
                </a:tc>
                <a:tc>
                  <a:txBody>
                    <a:bodyPr/>
                    <a:lstStyle/>
                    <a:p>
                      <a:pPr marL="0" marR="0" algn="l">
                        <a:spcBef>
                          <a:spcPts val="0"/>
                        </a:spcBef>
                        <a:spcAft>
                          <a:spcPts val="0"/>
                        </a:spcAft>
                      </a:pPr>
                      <a:r>
                        <a:rPr lang="en-GB" sz="1400" b="1" dirty="0" smtClean="0">
                          <a:solidFill>
                            <a:schemeClr val="tx1"/>
                          </a:solidFill>
                          <a:effectLst/>
                          <a:latin typeface="+mn-lt"/>
                        </a:rPr>
                        <a:t>Filled with cell sap to help keep the cell turgid</a:t>
                      </a:r>
                      <a:endParaRPr lang="en-GB" sz="14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B050"/>
                          </a:solidFill>
                          <a:effectLst/>
                          <a:uLnTx/>
                          <a:uFillTx/>
                          <a:latin typeface="+mn-lt"/>
                          <a:ea typeface="+mn-ea"/>
                          <a:cs typeface="+mn-cs"/>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8"/>
                  </a:ext>
                </a:extLst>
              </a:tr>
              <a:tr h="365829">
                <a:tc>
                  <a:txBody>
                    <a:bodyPr/>
                    <a:lstStyle/>
                    <a:p>
                      <a:pPr marL="0" marR="0" algn="ctr">
                        <a:spcBef>
                          <a:spcPts val="0"/>
                        </a:spcBef>
                        <a:spcAft>
                          <a:spcPts val="0"/>
                        </a:spcAft>
                      </a:pPr>
                      <a:r>
                        <a:rPr lang="en-GB" sz="1600" b="1" dirty="0" smtClean="0">
                          <a:solidFill>
                            <a:srgbClr val="00B050"/>
                          </a:solidFill>
                          <a:effectLst/>
                          <a:latin typeface="+mn-lt"/>
                        </a:rPr>
                        <a:t>Bacterial DNA</a:t>
                      </a:r>
                      <a:endParaRPr lang="en-GB" sz="1600" b="1" dirty="0">
                        <a:solidFill>
                          <a:srgbClr val="00B050"/>
                        </a:solidFill>
                        <a:effectLst/>
                        <a:latin typeface="+mn-lt"/>
                      </a:endParaRPr>
                    </a:p>
                  </a:txBody>
                  <a:tcPr anchor="ctr"/>
                </a:tc>
                <a:tc>
                  <a:txBody>
                    <a:bodyPr/>
                    <a:lstStyle/>
                    <a:p>
                      <a:pPr marL="0" marR="0" algn="l">
                        <a:spcBef>
                          <a:spcPts val="0"/>
                        </a:spcBef>
                        <a:spcAft>
                          <a:spcPts val="0"/>
                        </a:spcAft>
                      </a:pPr>
                      <a:r>
                        <a:rPr lang="en-GB" sz="1400" b="1" dirty="0" smtClean="0">
                          <a:solidFill>
                            <a:schemeClr val="tx1"/>
                          </a:solidFill>
                          <a:effectLst/>
                          <a:latin typeface="+mn-lt"/>
                        </a:rPr>
                        <a:t>Loop</a:t>
                      </a:r>
                      <a:r>
                        <a:rPr lang="en-GB" sz="1400" b="1" baseline="0" dirty="0" smtClean="0">
                          <a:solidFill>
                            <a:schemeClr val="tx1"/>
                          </a:solidFill>
                          <a:effectLst/>
                          <a:latin typeface="+mn-lt"/>
                        </a:rPr>
                        <a:t> of DNA NOT found in a nucleus</a:t>
                      </a:r>
                      <a:endParaRPr lang="en-GB" sz="1400" b="1" dirty="0">
                        <a:solidFill>
                          <a:schemeClr val="tx1"/>
                        </a:solidFill>
                        <a:effectLst/>
                        <a:latin typeface="+mn-lt"/>
                      </a:endParaRP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algn="ctr">
                        <a:spcBef>
                          <a:spcPts val="0"/>
                        </a:spcBef>
                        <a:spcAft>
                          <a:spcPts val="0"/>
                        </a:spcAft>
                      </a:pPr>
                      <a:endParaRPr lang="en-GB" sz="1800" b="1" dirty="0" smtClean="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09"/>
                  </a:ext>
                </a:extLst>
              </a:tr>
              <a:tr h="544147">
                <a:tc>
                  <a:txBody>
                    <a:bodyPr/>
                    <a:lstStyle/>
                    <a:p>
                      <a:pPr marL="0" marR="0" algn="ctr">
                        <a:spcBef>
                          <a:spcPts val="0"/>
                        </a:spcBef>
                        <a:spcAft>
                          <a:spcPts val="0"/>
                        </a:spcAft>
                      </a:pPr>
                      <a:r>
                        <a:rPr lang="en-GB" sz="1600" b="1" dirty="0" smtClean="0">
                          <a:solidFill>
                            <a:schemeClr val="tx1"/>
                          </a:solidFill>
                          <a:effectLst/>
                          <a:latin typeface="+mn-lt"/>
                        </a:rPr>
                        <a:t>Plasmid</a:t>
                      </a:r>
                      <a:r>
                        <a:rPr lang="en-GB" sz="1600" b="1" baseline="0" dirty="0" smtClean="0">
                          <a:solidFill>
                            <a:schemeClr val="tx1"/>
                          </a:solidFill>
                          <a:effectLst/>
                          <a:latin typeface="+mn-lt"/>
                        </a:rPr>
                        <a:t> (DNA)</a:t>
                      </a:r>
                      <a:endParaRPr lang="en-GB" sz="1600" b="1" dirty="0">
                        <a:solidFill>
                          <a:schemeClr val="tx1"/>
                        </a:solidFill>
                        <a:effectLst/>
                        <a:latin typeface="+mn-lt"/>
                      </a:endParaRPr>
                    </a:p>
                  </a:txBody>
                  <a:tcPr anchor="ctr"/>
                </a:tc>
                <a:tc>
                  <a:txBody>
                    <a:bodyPr/>
                    <a:lstStyle/>
                    <a:p>
                      <a:pPr marL="0" marR="0" algn="l">
                        <a:spcBef>
                          <a:spcPts val="0"/>
                        </a:spcBef>
                        <a:spcAft>
                          <a:spcPts val="0"/>
                        </a:spcAft>
                      </a:pPr>
                      <a:r>
                        <a:rPr lang="en-GB" sz="1400" b="1" dirty="0" smtClean="0">
                          <a:solidFill>
                            <a:srgbClr val="00B050"/>
                          </a:solidFill>
                          <a:effectLst/>
                          <a:latin typeface="+mn-lt"/>
                        </a:rPr>
                        <a:t>Small ring of DNA often used as a vector</a:t>
                      </a:r>
                      <a:r>
                        <a:rPr lang="en-GB" sz="1400" b="1" baseline="0" dirty="0" smtClean="0">
                          <a:solidFill>
                            <a:srgbClr val="00B050"/>
                          </a:solidFill>
                          <a:effectLst/>
                          <a:latin typeface="+mn-lt"/>
                        </a:rPr>
                        <a:t> in genetic modification</a:t>
                      </a:r>
                      <a:endParaRPr lang="en-GB" sz="1400" b="1" dirty="0">
                        <a:solidFill>
                          <a:srgbClr val="00B050"/>
                        </a:solidFill>
                        <a:effectLst/>
                        <a:latin typeface="+mn-lt"/>
                      </a:endParaRPr>
                    </a:p>
                  </a:txBody>
                  <a:tcPr anchor="ctr"/>
                </a:tc>
                <a:tc>
                  <a:txBody>
                    <a:bodyPr/>
                    <a:lstStyle/>
                    <a:p>
                      <a:pPr marL="0" marR="0" algn="ctr">
                        <a:spcBef>
                          <a:spcPts val="0"/>
                        </a:spcBef>
                        <a:spcAft>
                          <a:spcPts val="0"/>
                        </a:spcAft>
                      </a:pPr>
                      <a:endParaRPr lang="en-GB" sz="1100" b="1" dirty="0">
                        <a:solidFill>
                          <a:srgbClr val="00B050"/>
                        </a:solidFill>
                        <a:effectLst/>
                        <a:latin typeface="+mn-lt"/>
                      </a:endParaRPr>
                    </a:p>
                  </a:txBody>
                  <a:tcPr anchor="ctr"/>
                </a:tc>
                <a:tc>
                  <a:txBody>
                    <a:bodyPr/>
                    <a:lstStyle/>
                    <a:p>
                      <a:pPr marL="0" marR="0" algn="ctr">
                        <a:spcBef>
                          <a:spcPts val="0"/>
                        </a:spcBef>
                        <a:spcAft>
                          <a:spcPts val="0"/>
                        </a:spcAft>
                      </a:pPr>
                      <a:endParaRPr lang="en-GB" sz="1800" b="1" dirty="0" smtClean="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B050"/>
                          </a:solidFill>
                          <a:effectLst/>
                          <a:uLnTx/>
                          <a:uFillTx/>
                          <a:latin typeface="+mn-lt"/>
                          <a:ea typeface="+mn-ea"/>
                          <a:cs typeface="+mn-cs"/>
                        </a:rPr>
                        <a:t>✔</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82513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3491880" cy="5509200"/>
          </a:xfrm>
          <a:prstGeom prst="rect">
            <a:avLst/>
          </a:prstGeom>
          <a:noFill/>
        </p:spPr>
        <p:txBody>
          <a:bodyPr wrap="square" rtlCol="0">
            <a:spAutoFit/>
          </a:bodyPr>
          <a:lstStyle/>
          <a:p>
            <a:r>
              <a:rPr lang="en-GB" sz="7200" b="1" dirty="0" smtClean="0">
                <a:latin typeface="+mj-lt"/>
                <a:ea typeface="Beirut" charset="-78"/>
                <a:cs typeface="Beirut" charset="-78"/>
              </a:rPr>
              <a:t>LearnIT!</a:t>
            </a:r>
          </a:p>
          <a:p>
            <a:r>
              <a:rPr lang="en-GB" sz="7200" b="1" dirty="0" smtClean="0">
                <a:latin typeface="+mj-lt"/>
                <a:ea typeface="Beirut" charset="-78"/>
                <a:cs typeface="Beirut" charset="-78"/>
              </a:rPr>
              <a:t>KnowIT!</a:t>
            </a:r>
          </a:p>
          <a:p>
            <a:endParaRPr lang="en-GB" dirty="0"/>
          </a:p>
          <a:p>
            <a:r>
              <a:rPr lang="en-GB" sz="3600" b="1" dirty="0" smtClean="0">
                <a:solidFill>
                  <a:schemeClr val="tx1">
                    <a:lumMod val="50000"/>
                    <a:lumOff val="50000"/>
                  </a:schemeClr>
                </a:solidFill>
              </a:rPr>
              <a:t>Cell structure </a:t>
            </a:r>
          </a:p>
          <a:p>
            <a:r>
              <a:rPr lang="en-GB" sz="3600" b="1" dirty="0" smtClean="0">
                <a:solidFill>
                  <a:schemeClr val="tx1">
                    <a:lumMod val="50000"/>
                    <a:lumOff val="50000"/>
                  </a:schemeClr>
                </a:solidFill>
              </a:rPr>
              <a:t>Part 2 </a:t>
            </a:r>
          </a:p>
          <a:p>
            <a:endParaRPr lang="en-GB" sz="2800" dirty="0">
              <a:solidFill>
                <a:schemeClr val="tx1">
                  <a:lumMod val="50000"/>
                  <a:lumOff val="50000"/>
                </a:schemeClr>
              </a:solidFill>
            </a:endParaRPr>
          </a:p>
          <a:p>
            <a:pPr marL="457200" indent="-457200">
              <a:lnSpc>
                <a:spcPct val="150000"/>
              </a:lnSpc>
              <a:buFont typeface="Arial" charset="0"/>
              <a:buChar char="•"/>
            </a:pPr>
            <a:r>
              <a:rPr lang="en-US" sz="2400" b="1" dirty="0">
                <a:solidFill>
                  <a:schemeClr val="tx1">
                    <a:lumMod val="50000"/>
                    <a:lumOff val="50000"/>
                  </a:schemeClr>
                </a:solidFill>
              </a:rPr>
              <a:t>Cell </a:t>
            </a:r>
            <a:r>
              <a:rPr lang="en-US" sz="2400" b="1" dirty="0" smtClean="0">
                <a:solidFill>
                  <a:schemeClr val="tx1">
                    <a:lumMod val="50000"/>
                    <a:lumOff val="50000"/>
                  </a:schemeClr>
                </a:solidFill>
              </a:rPr>
              <a:t>specialisation</a:t>
            </a:r>
          </a:p>
          <a:p>
            <a:pPr marL="457200" indent="-457200">
              <a:lnSpc>
                <a:spcPct val="150000"/>
              </a:lnSpc>
              <a:buFont typeface="Arial" charset="0"/>
              <a:buChar char="•"/>
            </a:pPr>
            <a:r>
              <a:rPr lang="en-US" sz="2400" b="1" dirty="0" smtClean="0">
                <a:solidFill>
                  <a:schemeClr val="tx1">
                    <a:lumMod val="50000"/>
                    <a:lumOff val="50000"/>
                  </a:schemeClr>
                </a:solidFill>
              </a:rPr>
              <a:t>Cell </a:t>
            </a:r>
            <a:r>
              <a:rPr lang="en-US" sz="2400" b="1" dirty="0">
                <a:solidFill>
                  <a:schemeClr val="tx1">
                    <a:lumMod val="50000"/>
                    <a:lumOff val="50000"/>
                  </a:schemeClr>
                </a:solidFill>
              </a:rPr>
              <a:t>differentiation</a:t>
            </a:r>
            <a:endParaRPr lang="en-GB" sz="2400" b="1" dirty="0">
              <a:solidFill>
                <a:schemeClr val="tx1">
                  <a:lumMod val="50000"/>
                  <a:lumOff val="50000"/>
                </a:schemeClr>
              </a:solidFill>
            </a:endParaRPr>
          </a:p>
          <a:p>
            <a:endParaRPr lang="en-GB" dirty="0"/>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1386293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35655"/>
            <a:ext cx="7812360"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Cell structure part 2 - Animal c</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ell specialisation </a:t>
            </a:r>
          </a:p>
        </p:txBody>
      </p:sp>
      <p:sp>
        <p:nvSpPr>
          <p:cNvPr id="3" name="Rectangle 2"/>
          <p:cNvSpPr/>
          <p:nvPr/>
        </p:nvSpPr>
        <p:spPr>
          <a:xfrm>
            <a:off x="116378" y="609721"/>
            <a:ext cx="8937866"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400" dirty="0" smtClean="0">
                <a:solidFill>
                  <a:schemeClr val="accent6">
                    <a:lumMod val="50000"/>
                  </a:schemeClr>
                </a:solidFill>
              </a:rPr>
              <a:t>The </a:t>
            </a:r>
            <a:r>
              <a:rPr lang="en-GB" sz="2400" b="1" dirty="0" smtClean="0">
                <a:solidFill>
                  <a:schemeClr val="accent6">
                    <a:lumMod val="50000"/>
                  </a:schemeClr>
                </a:solidFill>
              </a:rPr>
              <a:t>structure</a:t>
            </a:r>
            <a:r>
              <a:rPr lang="en-GB" sz="2400" dirty="0" smtClean="0">
                <a:solidFill>
                  <a:schemeClr val="accent6">
                    <a:lumMod val="50000"/>
                  </a:schemeClr>
                </a:solidFill>
              </a:rPr>
              <a:t> of different cells helps them to carry out a </a:t>
            </a:r>
            <a:r>
              <a:rPr lang="en-GB" sz="2400" b="1" dirty="0" smtClean="0">
                <a:solidFill>
                  <a:schemeClr val="accent6">
                    <a:lumMod val="50000"/>
                  </a:schemeClr>
                </a:solidFill>
              </a:rPr>
              <a:t>particular function</a:t>
            </a:r>
            <a:r>
              <a:rPr lang="en-GB" sz="2400" dirty="0" smtClean="0">
                <a:solidFill>
                  <a:schemeClr val="accent6">
                    <a:lumMod val="50000"/>
                  </a:schemeClr>
                </a:solidFill>
              </a:rPr>
              <a:t> within the organism. These cells are called </a:t>
            </a:r>
            <a:r>
              <a:rPr lang="en-GB" sz="2400" b="1" dirty="0" smtClean="0">
                <a:solidFill>
                  <a:schemeClr val="accent6">
                    <a:lumMod val="50000"/>
                  </a:schemeClr>
                </a:solidFill>
              </a:rPr>
              <a:t>specialised cells</a:t>
            </a:r>
            <a:r>
              <a:rPr lang="en-GB" sz="2400" dirty="0" smtClean="0">
                <a:solidFill>
                  <a:schemeClr val="accent6">
                    <a:lumMod val="50000"/>
                  </a:schemeClr>
                </a:solidFill>
              </a:rPr>
              <a:t>.</a:t>
            </a:r>
            <a:endParaRPr lang="en-GB" sz="2400" dirty="0">
              <a:solidFill>
                <a:schemeClr val="accent6">
                  <a:lumMod val="50000"/>
                </a:schemeClr>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143542612"/>
              </p:ext>
            </p:extLst>
          </p:nvPr>
        </p:nvGraphicFramePr>
        <p:xfrm>
          <a:off x="116378" y="1410606"/>
          <a:ext cx="8937866" cy="5130651"/>
        </p:xfrm>
        <a:graphic>
          <a:graphicData uri="http://schemas.openxmlformats.org/drawingml/2006/table">
            <a:tbl>
              <a:tblPr firstRow="1" bandRow="1">
                <a:tableStyleId>{5940675A-B579-460E-94D1-54222C63F5DA}</a:tableStyleId>
              </a:tblPr>
              <a:tblGrid>
                <a:gridCol w="1538485">
                  <a:extLst>
                    <a:ext uri="{9D8B030D-6E8A-4147-A177-3AD203B41FA5}">
                      <a16:colId xmlns:a16="http://schemas.microsoft.com/office/drawing/2014/main" val="20000"/>
                    </a:ext>
                  </a:extLst>
                </a:gridCol>
                <a:gridCol w="2773121">
                  <a:extLst>
                    <a:ext uri="{9D8B030D-6E8A-4147-A177-3AD203B41FA5}">
                      <a16:colId xmlns:a16="http://schemas.microsoft.com/office/drawing/2014/main" val="20001"/>
                    </a:ext>
                  </a:extLst>
                </a:gridCol>
                <a:gridCol w="4626260">
                  <a:extLst>
                    <a:ext uri="{9D8B030D-6E8A-4147-A177-3AD203B41FA5}">
                      <a16:colId xmlns:a16="http://schemas.microsoft.com/office/drawing/2014/main" val="20002"/>
                    </a:ext>
                  </a:extLst>
                </a:gridCol>
              </a:tblGrid>
              <a:tr h="650091">
                <a:tc>
                  <a:txBody>
                    <a:bodyPr/>
                    <a:lstStyle/>
                    <a:p>
                      <a:pPr algn="ctr"/>
                      <a:r>
                        <a:rPr lang="en-GB" sz="1800" b="1" dirty="0" smtClean="0"/>
                        <a:t>Name</a:t>
                      </a:r>
                      <a:r>
                        <a:rPr lang="en-GB" sz="1800" b="1" baseline="0" dirty="0" smtClean="0"/>
                        <a:t> of animal cell</a:t>
                      </a:r>
                      <a:endParaRPr lang="en-GB" sz="1800" b="1" dirty="0"/>
                    </a:p>
                  </a:txBody>
                  <a:tcPr>
                    <a:solidFill>
                      <a:schemeClr val="accent6"/>
                    </a:solidFill>
                  </a:tcPr>
                </a:tc>
                <a:tc>
                  <a:txBody>
                    <a:bodyPr/>
                    <a:lstStyle/>
                    <a:p>
                      <a:pPr algn="ctr"/>
                      <a:r>
                        <a:rPr lang="en-GB" sz="1800" b="1" dirty="0" smtClean="0"/>
                        <a:t>Diagram</a:t>
                      </a:r>
                      <a:endParaRPr lang="en-GB" sz="1800" b="1" dirty="0"/>
                    </a:p>
                  </a:txBody>
                  <a:tcPr>
                    <a:solidFill>
                      <a:schemeClr val="accent6"/>
                    </a:solidFill>
                  </a:tcPr>
                </a:tc>
                <a:tc>
                  <a:txBody>
                    <a:bodyPr/>
                    <a:lstStyle/>
                    <a:p>
                      <a:pPr algn="ctr"/>
                      <a:r>
                        <a:rPr lang="en-GB" sz="1800" b="1" dirty="0" smtClean="0"/>
                        <a:t>Structure and function</a:t>
                      </a:r>
                      <a:endParaRPr lang="en-GB" sz="1800" b="1" dirty="0"/>
                    </a:p>
                  </a:txBody>
                  <a:tcPr>
                    <a:solidFill>
                      <a:schemeClr val="accent6"/>
                    </a:solidFill>
                  </a:tcPr>
                </a:tc>
                <a:extLst>
                  <a:ext uri="{0D108BD9-81ED-4DB2-BD59-A6C34878D82A}">
                    <a16:rowId xmlns:a16="http://schemas.microsoft.com/office/drawing/2014/main" val="10000"/>
                  </a:ext>
                </a:extLst>
              </a:tr>
              <a:tr h="1543402">
                <a:tc>
                  <a:txBody>
                    <a:bodyPr/>
                    <a:lstStyle/>
                    <a:p>
                      <a:pPr algn="ctr"/>
                      <a:r>
                        <a:rPr lang="en-GB" sz="2000" b="1" dirty="0" smtClean="0"/>
                        <a:t>Sperm</a:t>
                      </a:r>
                      <a:endParaRPr lang="en-GB" sz="2000" b="1" dirty="0"/>
                    </a:p>
                  </a:txBody>
                  <a:tcPr/>
                </a:tc>
                <a:tc>
                  <a:txBody>
                    <a:bodyPr/>
                    <a:lstStyle/>
                    <a:p>
                      <a:endParaRPr lang="en-GB" sz="2000" dirty="0"/>
                    </a:p>
                  </a:txBody>
                  <a:tcPr/>
                </a:tc>
                <a:tc>
                  <a:txBody>
                    <a:bodyPr/>
                    <a:lstStyle/>
                    <a:p>
                      <a:r>
                        <a:rPr lang="en-GB" sz="1800" b="1" dirty="0" smtClean="0"/>
                        <a:t>Function is to fertilise an egg.</a:t>
                      </a:r>
                    </a:p>
                    <a:p>
                      <a:pPr marL="285750" indent="-285750">
                        <a:buFont typeface="Arial" charset="0"/>
                        <a:buChar char="•"/>
                      </a:pPr>
                      <a:r>
                        <a:rPr lang="en-GB" sz="1600" dirty="0" smtClean="0"/>
                        <a:t>Streamlined with a long tail to</a:t>
                      </a:r>
                      <a:r>
                        <a:rPr lang="en-GB" sz="1600" baseline="0" dirty="0" smtClean="0"/>
                        <a:t> swim to the egg. </a:t>
                      </a:r>
                    </a:p>
                    <a:p>
                      <a:pPr marL="285750" indent="-285750">
                        <a:buFont typeface="Arial" charset="0"/>
                        <a:buChar char="•"/>
                      </a:pPr>
                      <a:r>
                        <a:rPr lang="en-GB" sz="1600" baseline="0" dirty="0" smtClean="0"/>
                        <a:t>Acrosome in the head containing enzymes to digest the egg cell membrane.</a:t>
                      </a:r>
                    </a:p>
                    <a:p>
                      <a:pPr marL="285750" indent="-285750">
                        <a:buFont typeface="Arial" charset="0"/>
                        <a:buChar char="•"/>
                      </a:pPr>
                      <a:r>
                        <a:rPr lang="en-GB" sz="1600" baseline="0" dirty="0" smtClean="0"/>
                        <a:t>Large number of mitochondria in the mid section to release energy for movement.</a:t>
                      </a:r>
                      <a:endParaRPr lang="en-GB" sz="1600" dirty="0" smtClean="0"/>
                    </a:p>
                  </a:txBody>
                  <a:tcPr/>
                </a:tc>
                <a:extLst>
                  <a:ext uri="{0D108BD9-81ED-4DB2-BD59-A6C34878D82A}">
                    <a16:rowId xmlns:a16="http://schemas.microsoft.com/office/drawing/2014/main" val="10001"/>
                  </a:ext>
                </a:extLst>
              </a:tr>
              <a:tr h="1512168">
                <a:tc>
                  <a:txBody>
                    <a:bodyPr/>
                    <a:lstStyle/>
                    <a:p>
                      <a:pPr algn="ctr"/>
                      <a:r>
                        <a:rPr lang="en-GB" sz="2000" b="1" dirty="0" smtClean="0"/>
                        <a:t>Nerve</a:t>
                      </a:r>
                      <a:endParaRPr lang="en-GB" sz="2000" b="1" dirty="0"/>
                    </a:p>
                  </a:txBody>
                  <a:tcPr/>
                </a:tc>
                <a:tc>
                  <a:txBody>
                    <a:bodyPr/>
                    <a:lstStyle/>
                    <a:p>
                      <a:endParaRPr lang="en-GB" sz="2000" dirty="0"/>
                    </a:p>
                  </a:txBody>
                  <a:tcPr/>
                </a:tc>
                <a:tc>
                  <a:txBody>
                    <a:bodyPr/>
                    <a:lstStyle/>
                    <a:p>
                      <a:r>
                        <a:rPr lang="en-GB" sz="1800" b="1" dirty="0" smtClean="0"/>
                        <a:t>Function is to carry electrical signals.</a:t>
                      </a:r>
                    </a:p>
                    <a:p>
                      <a:pPr marL="285750" indent="-285750">
                        <a:buFont typeface="Arial" charset="0"/>
                        <a:buChar char="•"/>
                      </a:pPr>
                      <a:r>
                        <a:rPr lang="en-GB" sz="1600" b="0" dirty="0" smtClean="0"/>
                        <a:t>Long</a:t>
                      </a:r>
                      <a:r>
                        <a:rPr lang="en-GB" sz="1600" b="0" baseline="0" dirty="0" smtClean="0"/>
                        <a:t> to carry signals long distances.</a:t>
                      </a:r>
                    </a:p>
                    <a:p>
                      <a:pPr marL="285750" indent="-285750">
                        <a:buFont typeface="Arial" charset="0"/>
                        <a:buChar char="•"/>
                      </a:pPr>
                      <a:r>
                        <a:rPr lang="en-GB" sz="1600" b="0" baseline="0" dirty="0" smtClean="0"/>
                        <a:t>Branched connections to connect to other nerve cells and form a network around the body.</a:t>
                      </a:r>
                    </a:p>
                    <a:p>
                      <a:pPr marL="285750" indent="-285750">
                        <a:buFont typeface="Arial" charset="0"/>
                        <a:buChar char="•"/>
                      </a:pPr>
                      <a:r>
                        <a:rPr lang="en-GB" sz="1600" b="0" baseline="0" dirty="0" smtClean="0"/>
                        <a:t>Insulating sheath to enhance transmission of electrical signals.</a:t>
                      </a:r>
                      <a:endParaRPr lang="en-GB" sz="1800" dirty="0"/>
                    </a:p>
                  </a:txBody>
                  <a:tcPr/>
                </a:tc>
                <a:extLst>
                  <a:ext uri="{0D108BD9-81ED-4DB2-BD59-A6C34878D82A}">
                    <a16:rowId xmlns:a16="http://schemas.microsoft.com/office/drawing/2014/main" val="10002"/>
                  </a:ext>
                </a:extLst>
              </a:tr>
              <a:tr h="885953">
                <a:tc>
                  <a:txBody>
                    <a:bodyPr/>
                    <a:lstStyle/>
                    <a:p>
                      <a:pPr algn="ctr"/>
                      <a:r>
                        <a:rPr lang="en-GB" sz="2000" b="1" dirty="0" smtClean="0"/>
                        <a:t>Muscle</a:t>
                      </a:r>
                      <a:endParaRPr lang="en-GB" sz="2000" b="1" dirty="0"/>
                    </a:p>
                  </a:txBody>
                  <a:tcPr/>
                </a:tc>
                <a:tc>
                  <a:txBody>
                    <a:bodyPr/>
                    <a:lstStyle/>
                    <a:p>
                      <a:endParaRPr lang="en-GB" sz="2000" dirty="0" smtClean="0"/>
                    </a:p>
                    <a:p>
                      <a:endParaRPr lang="en-GB" sz="2000" dirty="0" smtClean="0"/>
                    </a:p>
                    <a:p>
                      <a:endParaRPr lang="en-GB" sz="2000" dirty="0" smtClean="0"/>
                    </a:p>
                    <a:p>
                      <a:endParaRPr lang="en-GB" sz="2000" dirty="0" smtClean="0"/>
                    </a:p>
                  </a:txBody>
                  <a:tcPr/>
                </a:tc>
                <a:tc>
                  <a:txBody>
                    <a:bodyPr/>
                    <a:lstStyle/>
                    <a:p>
                      <a:r>
                        <a:rPr lang="en-GB" sz="1800" b="1" dirty="0" smtClean="0"/>
                        <a:t>Function is .</a:t>
                      </a:r>
                    </a:p>
                    <a:p>
                      <a:pPr marL="285750" indent="-285750">
                        <a:buFont typeface="Arial" charset="0"/>
                        <a:buChar char="•"/>
                      </a:pPr>
                      <a:r>
                        <a:rPr lang="en-GB" sz="1600" b="0" dirty="0" smtClean="0"/>
                        <a:t>Contain</a:t>
                      </a:r>
                      <a:r>
                        <a:rPr lang="en-GB" sz="1600" b="0" baseline="0" dirty="0" smtClean="0"/>
                        <a:t> a large number of mitochondria to release energy from respiration for movement.</a:t>
                      </a:r>
                    </a:p>
                    <a:p>
                      <a:pPr marL="285750" indent="-285750">
                        <a:buFont typeface="Arial" charset="0"/>
                        <a:buChar char="•"/>
                      </a:pPr>
                      <a:r>
                        <a:rPr lang="en-GB" sz="1600" b="0" baseline="0" dirty="0" smtClean="0"/>
                        <a:t>Long so that there is enough space to contract.  </a:t>
                      </a:r>
                      <a:endParaRPr lang="en-GB" sz="1600" b="0" dirty="0"/>
                    </a:p>
                  </a:txBody>
                  <a:tcPr/>
                </a:tc>
                <a:extLst>
                  <a:ext uri="{0D108BD9-81ED-4DB2-BD59-A6C34878D82A}">
                    <a16:rowId xmlns:a16="http://schemas.microsoft.com/office/drawing/2014/main" val="10003"/>
                  </a:ext>
                </a:extLst>
              </a:tr>
            </a:tbl>
          </a:graphicData>
        </a:graphic>
      </p:graphicFrame>
      <p:pic>
        <p:nvPicPr>
          <p:cNvPr id="22" name="Picture 21"/>
          <p:cNvPicPr>
            <a:picLocks noChangeAspect="1"/>
          </p:cNvPicPr>
          <p:nvPr/>
        </p:nvPicPr>
        <p:blipFill rotWithShape="1">
          <a:blip r:embed="rId2" cstate="print">
            <a:clrChange>
              <a:clrFrom>
                <a:srgbClr val="FFFFFF"/>
              </a:clrFrom>
              <a:clrTo>
                <a:srgbClr val="FFFFFF">
                  <a:alpha val="0"/>
                </a:srgbClr>
              </a:clrTo>
            </a:clrChange>
          </a:blip>
          <a:srcRect b="6635"/>
          <a:stretch/>
        </p:blipFill>
        <p:spPr>
          <a:xfrm>
            <a:off x="1702344" y="2033786"/>
            <a:ext cx="2725640" cy="1539230"/>
          </a:xfrm>
          <a:prstGeom prst="rect">
            <a:avLst/>
          </a:prstGeom>
        </p:spPr>
      </p:pic>
      <p:pic>
        <p:nvPicPr>
          <p:cNvPr id="23" name="Picture 22"/>
          <p:cNvPicPr>
            <a:picLocks noChangeAspect="1"/>
          </p:cNvPicPr>
          <p:nvPr/>
        </p:nvPicPr>
        <p:blipFill>
          <a:blip r:embed="rId3" cstate="print">
            <a:clrChange>
              <a:clrFrom>
                <a:srgbClr val="FFFFFF"/>
              </a:clrFrom>
              <a:clrTo>
                <a:srgbClr val="FFFFFF">
                  <a:alpha val="0"/>
                </a:srgbClr>
              </a:clrTo>
            </a:clrChange>
          </a:blip>
          <a:stretch>
            <a:fillRect/>
          </a:stretch>
        </p:blipFill>
        <p:spPr>
          <a:xfrm>
            <a:off x="1702343" y="3717032"/>
            <a:ext cx="2642969" cy="1416493"/>
          </a:xfrm>
          <a:prstGeom prst="rect">
            <a:avLst/>
          </a:prstGeom>
        </p:spPr>
      </p:pic>
      <p:pic>
        <p:nvPicPr>
          <p:cNvPr id="24" name="Picture 23"/>
          <p:cNvPicPr>
            <a:picLocks noChangeAspect="1"/>
          </p:cNvPicPr>
          <p:nvPr/>
        </p:nvPicPr>
        <p:blipFill rotWithShape="1">
          <a:blip r:embed="rId4" cstate="print">
            <a:clrChange>
              <a:clrFrom>
                <a:srgbClr val="FFFFFF"/>
              </a:clrFrom>
              <a:clrTo>
                <a:srgbClr val="FFFFFF">
                  <a:alpha val="0"/>
                </a:srgbClr>
              </a:clrTo>
            </a:clrChange>
          </a:blip>
          <a:srcRect t="72050"/>
          <a:stretch/>
        </p:blipFill>
        <p:spPr>
          <a:xfrm>
            <a:off x="1619672" y="5573696"/>
            <a:ext cx="2626067" cy="946245"/>
          </a:xfrm>
          <a:prstGeom prst="rect">
            <a:avLst/>
          </a:prstGeom>
        </p:spPr>
      </p:pic>
    </p:spTree>
    <p:extLst>
      <p:ext uri="{BB962C8B-B14F-4D97-AF65-F5344CB8AC3E}">
        <p14:creationId xmlns:p14="http://schemas.microsoft.com/office/powerpoint/2010/main" val="434794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5655"/>
            <a:ext cx="6876256"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Cell structure part 2 - </a:t>
            </a:r>
            <a:r>
              <a:rPr lang="en-US" sz="2400" b="1" kern="1200" dirty="0" smtClean="0">
                <a:solidFill>
                  <a:schemeClr val="accent6"/>
                </a:solidFill>
                <a:latin typeface="Calibri"/>
                <a:ea typeface=""/>
                <a:cs typeface="News Gothic MT"/>
              </a:rPr>
              <a:t>Plant c</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ell specialisation</a:t>
            </a:r>
          </a:p>
        </p:txBody>
      </p:sp>
      <p:graphicFrame>
        <p:nvGraphicFramePr>
          <p:cNvPr id="19" name="Table 18"/>
          <p:cNvGraphicFramePr>
            <a:graphicFrameLocks noGrp="1"/>
          </p:cNvGraphicFramePr>
          <p:nvPr>
            <p:extLst>
              <p:ext uri="{D42A27DB-BD31-4B8C-83A1-F6EECF244321}">
                <p14:modId xmlns:p14="http://schemas.microsoft.com/office/powerpoint/2010/main" val="984862605"/>
              </p:ext>
            </p:extLst>
          </p:nvPr>
        </p:nvGraphicFramePr>
        <p:xfrm>
          <a:off x="179512" y="756857"/>
          <a:ext cx="8784975" cy="5757439"/>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4824535">
                  <a:extLst>
                    <a:ext uri="{9D8B030D-6E8A-4147-A177-3AD203B41FA5}">
                      <a16:colId xmlns:a16="http://schemas.microsoft.com/office/drawing/2014/main" val="20002"/>
                    </a:ext>
                  </a:extLst>
                </a:gridCol>
              </a:tblGrid>
              <a:tr h="940234">
                <a:tc>
                  <a:txBody>
                    <a:bodyPr/>
                    <a:lstStyle/>
                    <a:p>
                      <a:pPr algn="ctr"/>
                      <a:r>
                        <a:rPr lang="en-GB" sz="2000" b="1" dirty="0" smtClean="0"/>
                        <a:t>Name</a:t>
                      </a:r>
                      <a:r>
                        <a:rPr lang="en-GB" sz="2000" b="1" baseline="0" dirty="0" smtClean="0"/>
                        <a:t> of plant cell</a:t>
                      </a:r>
                      <a:endParaRPr lang="en-GB" sz="2000" b="1" dirty="0"/>
                    </a:p>
                  </a:txBody>
                  <a:tcPr>
                    <a:solidFill>
                      <a:schemeClr val="accent6"/>
                    </a:solidFill>
                  </a:tcPr>
                </a:tc>
                <a:tc>
                  <a:txBody>
                    <a:bodyPr/>
                    <a:lstStyle/>
                    <a:p>
                      <a:pPr algn="ctr"/>
                      <a:r>
                        <a:rPr lang="en-GB" sz="2000" b="1" dirty="0" smtClean="0"/>
                        <a:t>Diagram</a:t>
                      </a:r>
                      <a:endParaRPr lang="en-GB" sz="2000" b="1" dirty="0"/>
                    </a:p>
                  </a:txBody>
                  <a:tcPr>
                    <a:solidFill>
                      <a:schemeClr val="accent6"/>
                    </a:solidFill>
                  </a:tcPr>
                </a:tc>
                <a:tc>
                  <a:txBody>
                    <a:bodyPr/>
                    <a:lstStyle/>
                    <a:p>
                      <a:pPr algn="ctr"/>
                      <a:r>
                        <a:rPr lang="en-GB" sz="2000" b="1" dirty="0" smtClean="0"/>
                        <a:t>Structure and function</a:t>
                      </a:r>
                      <a:endParaRPr lang="en-GB" sz="2000" b="1" dirty="0"/>
                    </a:p>
                  </a:txBody>
                  <a:tcPr>
                    <a:solidFill>
                      <a:schemeClr val="accent6"/>
                    </a:solidFill>
                  </a:tcPr>
                </a:tc>
                <a:extLst>
                  <a:ext uri="{0D108BD9-81ED-4DB2-BD59-A6C34878D82A}">
                    <a16:rowId xmlns:a16="http://schemas.microsoft.com/office/drawing/2014/main" val="10000"/>
                  </a:ext>
                </a:extLst>
              </a:tr>
              <a:tr h="1174589">
                <a:tc>
                  <a:txBody>
                    <a:bodyPr/>
                    <a:lstStyle/>
                    <a:p>
                      <a:pPr algn="ctr"/>
                      <a:r>
                        <a:rPr lang="en-GB" sz="2000" b="1" dirty="0" smtClean="0"/>
                        <a:t>Root hair</a:t>
                      </a:r>
                      <a:endParaRPr lang="en-GB" sz="2000" b="1" dirty="0"/>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r>
                        <a:rPr lang="en-GB" sz="1800" b="1" dirty="0" smtClean="0"/>
                        <a:t>Function is to absorb water and minerals</a:t>
                      </a:r>
                      <a:r>
                        <a:rPr lang="en-GB" sz="1800" b="1" baseline="0" dirty="0" smtClean="0"/>
                        <a:t> from the soil.</a:t>
                      </a:r>
                      <a:endParaRPr lang="en-GB" sz="1800" b="1" dirty="0" smtClean="0"/>
                    </a:p>
                    <a:p>
                      <a:pPr marL="285750" indent="-285750">
                        <a:buFont typeface="Arial" charset="0"/>
                        <a:buChar char="•"/>
                      </a:pPr>
                      <a:r>
                        <a:rPr lang="en-GB" sz="1600" b="0" dirty="0" smtClean="0"/>
                        <a:t>Hair</a:t>
                      </a:r>
                      <a:r>
                        <a:rPr lang="en-GB" sz="1600" b="0" baseline="0" dirty="0" smtClean="0"/>
                        <a:t> like projections to increase the surface area.</a:t>
                      </a:r>
                    </a:p>
                    <a:p>
                      <a:pPr marL="0" indent="0">
                        <a:buFont typeface="Arial" charset="0"/>
                        <a:buNone/>
                      </a:pPr>
                      <a:r>
                        <a:rPr lang="en-GB" sz="1600" b="0" baseline="0" dirty="0" smtClean="0"/>
                        <a:t>(Note that root hair cells have no chloroplasts this is because they do not need them as they are in the soil) </a:t>
                      </a:r>
                      <a:endParaRPr lang="en-GB" sz="1400" b="0" dirty="0"/>
                    </a:p>
                  </a:txBody>
                  <a:tcPr/>
                </a:tc>
                <a:extLst>
                  <a:ext uri="{0D108BD9-81ED-4DB2-BD59-A6C34878D82A}">
                    <a16:rowId xmlns:a16="http://schemas.microsoft.com/office/drawing/2014/main" val="10001"/>
                  </a:ext>
                </a:extLst>
              </a:tr>
              <a:tr h="1717413">
                <a:tc>
                  <a:txBody>
                    <a:bodyPr/>
                    <a:lstStyle/>
                    <a:p>
                      <a:pPr algn="ctr"/>
                      <a:r>
                        <a:rPr lang="en-GB" sz="2000" b="1" dirty="0" smtClean="0"/>
                        <a:t>Xylem</a:t>
                      </a:r>
                    </a:p>
                    <a:p>
                      <a:pPr algn="ctr"/>
                      <a:endParaRPr lang="en-GB" sz="2000" b="1" dirty="0" smtClean="0"/>
                    </a:p>
                    <a:p>
                      <a:pPr algn="ctr"/>
                      <a:endParaRPr lang="en-GB" sz="2000" b="1" dirty="0" smtClean="0"/>
                    </a:p>
                    <a:p>
                      <a:pPr algn="ctr"/>
                      <a:endParaRPr lang="en-GB" sz="2000" b="1" dirty="0" smtClean="0"/>
                    </a:p>
                    <a:p>
                      <a:pPr algn="ctr"/>
                      <a:endParaRPr lang="en-GB" sz="2000" b="1" dirty="0"/>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r>
                        <a:rPr lang="en-GB" sz="1800" b="1" dirty="0" smtClean="0"/>
                        <a:t>Function is to carry water and minerals in</a:t>
                      </a:r>
                      <a:r>
                        <a:rPr lang="en-GB" sz="1800" b="1" baseline="0" dirty="0" smtClean="0"/>
                        <a:t> plants.</a:t>
                      </a:r>
                    </a:p>
                    <a:p>
                      <a:pPr marL="285750" indent="-285750">
                        <a:buFont typeface="Arial" charset="0"/>
                        <a:buChar char="•"/>
                      </a:pPr>
                      <a:r>
                        <a:rPr lang="en-GB" sz="1600" b="0" baseline="0" dirty="0" smtClean="0"/>
                        <a:t>Form hollow xylem tubes made of dead tissue.</a:t>
                      </a:r>
                    </a:p>
                    <a:p>
                      <a:pPr marL="285750" indent="-285750">
                        <a:buFont typeface="Arial" charset="0"/>
                        <a:buChar char="•"/>
                      </a:pPr>
                      <a:r>
                        <a:rPr lang="en-GB" sz="1600" b="0" baseline="0" dirty="0" smtClean="0"/>
                        <a:t>Long cells with walls toughened by lignin.</a:t>
                      </a:r>
                    </a:p>
                    <a:p>
                      <a:pPr marL="285750" indent="-285750">
                        <a:buFont typeface="Arial" charset="0"/>
                        <a:buChar char="•"/>
                      </a:pPr>
                      <a:r>
                        <a:rPr lang="en-GB" sz="1600" b="0" baseline="0" dirty="0" smtClean="0"/>
                        <a:t>Water and minerals flow from the roots towards the leaves only in one direction in a process called </a:t>
                      </a:r>
                      <a:r>
                        <a:rPr lang="en-GB" sz="1600" b="1" baseline="0" dirty="0" smtClean="0"/>
                        <a:t>TRANSPIRATION</a:t>
                      </a:r>
                      <a:r>
                        <a:rPr lang="en-GB" sz="1600" b="0" baseline="0" dirty="0" smtClean="0"/>
                        <a:t>.</a:t>
                      </a:r>
                      <a:endParaRPr lang="en-GB" sz="1600" b="0" dirty="0"/>
                    </a:p>
                  </a:txBody>
                  <a:tcPr/>
                </a:tc>
                <a:extLst>
                  <a:ext uri="{0D108BD9-81ED-4DB2-BD59-A6C34878D82A}">
                    <a16:rowId xmlns:a16="http://schemas.microsoft.com/office/drawing/2014/main" val="10002"/>
                  </a:ext>
                </a:extLst>
              </a:tr>
              <a:tr h="1728192">
                <a:tc>
                  <a:txBody>
                    <a:bodyPr/>
                    <a:lstStyle/>
                    <a:p>
                      <a:pPr algn="ctr"/>
                      <a:r>
                        <a:rPr lang="en-GB" sz="2000" b="1" dirty="0" smtClean="0"/>
                        <a:t>Phloem</a:t>
                      </a:r>
                    </a:p>
                    <a:p>
                      <a:pPr algn="ctr"/>
                      <a:endParaRPr lang="en-GB" sz="2000" b="1" dirty="0" smtClean="0"/>
                    </a:p>
                    <a:p>
                      <a:pPr algn="ctr"/>
                      <a:endParaRPr lang="en-GB" sz="2000" b="1" dirty="0" smtClean="0"/>
                    </a:p>
                    <a:p>
                      <a:pPr algn="ctr"/>
                      <a:endParaRPr lang="en-GB" sz="2000" b="1" dirty="0" smtClean="0"/>
                    </a:p>
                    <a:p>
                      <a:pPr algn="ctr"/>
                      <a:endParaRPr lang="en-GB" sz="2000" b="1" dirty="0" smtClean="0"/>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r>
                        <a:rPr lang="en-GB" sz="1800" b="1" dirty="0" smtClean="0"/>
                        <a:t>Function is to carry glucose around the plant.</a:t>
                      </a:r>
                    </a:p>
                    <a:p>
                      <a:pPr marL="285750" indent="-285750">
                        <a:buFont typeface="Arial" charset="0"/>
                        <a:buChar char="•"/>
                      </a:pPr>
                      <a:r>
                        <a:rPr lang="en-GB" sz="1600" b="0" dirty="0" smtClean="0"/>
                        <a:t>Form phloem tubes made of living tissue.</a:t>
                      </a:r>
                    </a:p>
                    <a:p>
                      <a:pPr marL="285750" indent="-285750">
                        <a:buFont typeface="Arial" charset="0"/>
                        <a:buChar char="•"/>
                      </a:pPr>
                      <a:r>
                        <a:rPr lang="en-GB" sz="1600" b="0" dirty="0" smtClean="0"/>
                        <a:t>Cells have end plates with holes in them.</a:t>
                      </a:r>
                    </a:p>
                    <a:p>
                      <a:pPr marL="285750" indent="-285750">
                        <a:buFont typeface="Arial" charset="0"/>
                        <a:buChar char="•"/>
                      </a:pPr>
                      <a:r>
                        <a:rPr lang="en-GB" sz="1600" b="0" dirty="0" smtClean="0"/>
                        <a:t>Glucose in solution moves from the leaves to growth and storage tissues in a process called </a:t>
                      </a:r>
                      <a:r>
                        <a:rPr lang="en-GB" sz="1600" b="1" dirty="0" smtClean="0"/>
                        <a:t>TRANSLOCATION</a:t>
                      </a:r>
                      <a:r>
                        <a:rPr lang="en-GB" sz="1600" b="0" dirty="0" smtClean="0"/>
                        <a:t>.</a:t>
                      </a:r>
                      <a:endParaRPr lang="en-GB" sz="1600" b="0" dirty="0"/>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2" cstate="print"/>
          <a:stretch>
            <a:fillRect/>
          </a:stretch>
        </p:blipFill>
        <p:spPr>
          <a:xfrm>
            <a:off x="1818958" y="4810188"/>
            <a:ext cx="1816100" cy="1638300"/>
          </a:xfrm>
          <a:prstGeom prst="rect">
            <a:avLst/>
          </a:prstGeom>
        </p:spPr>
      </p:pic>
      <p:pic>
        <p:nvPicPr>
          <p:cNvPr id="4" name="Picture 3"/>
          <p:cNvPicPr>
            <a:picLocks noChangeAspect="1"/>
          </p:cNvPicPr>
          <p:nvPr/>
        </p:nvPicPr>
        <p:blipFill>
          <a:blip r:embed="rId3" cstate="print"/>
          <a:stretch>
            <a:fillRect/>
          </a:stretch>
        </p:blipFill>
        <p:spPr>
          <a:xfrm>
            <a:off x="1818958" y="3080680"/>
            <a:ext cx="1765300" cy="1663700"/>
          </a:xfrm>
          <a:prstGeom prst="rect">
            <a:avLst/>
          </a:prstGeom>
        </p:spPr>
      </p:pic>
      <p:pic>
        <p:nvPicPr>
          <p:cNvPr id="5" name="Picture 4"/>
          <p:cNvPicPr>
            <a:picLocks noChangeAspect="1"/>
          </p:cNvPicPr>
          <p:nvPr/>
        </p:nvPicPr>
        <p:blipFill>
          <a:blip r:embed="rId4" cstate="print"/>
          <a:stretch>
            <a:fillRect/>
          </a:stretch>
        </p:blipFill>
        <p:spPr>
          <a:xfrm>
            <a:off x="1466868" y="1864745"/>
            <a:ext cx="2520280" cy="1215935"/>
          </a:xfrm>
          <a:prstGeom prst="rect">
            <a:avLst/>
          </a:prstGeom>
        </p:spPr>
      </p:pic>
    </p:spTree>
    <p:extLst>
      <p:ext uri="{BB962C8B-B14F-4D97-AF65-F5344CB8AC3E}">
        <p14:creationId xmlns:p14="http://schemas.microsoft.com/office/powerpoint/2010/main" val="60267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0"/>
            <a:ext cx="6876256" cy="657041"/>
          </a:xfrm>
        </p:spPr>
        <p:txBody>
          <a:bodyPr>
            <a:noAutofit/>
          </a:bodyPr>
          <a:lstStyle/>
          <a:p>
            <a:pPr marL="342900" lvl="1" algn="r" defTabSz="342900" rtl="0">
              <a:spcBef>
                <a:spcPct val="20000"/>
              </a:spcBef>
            </a:pPr>
            <a:r>
              <a:rPr lang="en-US" sz="2400" b="1" dirty="0" smtClean="0">
                <a:solidFill>
                  <a:schemeClr val="accent6"/>
                </a:solidFill>
              </a:rPr>
              <a:t>Cell structure part 2 -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Cell differentiation</a:t>
            </a:r>
          </a:p>
        </p:txBody>
      </p:sp>
      <p:sp>
        <p:nvSpPr>
          <p:cNvPr id="3" name="Rectangle 2"/>
          <p:cNvSpPr/>
          <p:nvPr/>
        </p:nvSpPr>
        <p:spPr>
          <a:xfrm>
            <a:off x="341371" y="5229200"/>
            <a:ext cx="4104456" cy="1261884"/>
          </a:xfrm>
          <a:prstGeom prst="rect">
            <a:avLst/>
          </a:prstGeom>
        </p:spPr>
        <p:txBody>
          <a:bodyPr wrap="square">
            <a:spAutoFit/>
          </a:bodyPr>
          <a:lstStyle/>
          <a:p>
            <a:pPr algn="ctr"/>
            <a:r>
              <a:rPr lang="en-US" sz="2400" dirty="0" smtClean="0"/>
              <a:t>Most types of </a:t>
            </a:r>
            <a:r>
              <a:rPr lang="en-US" sz="2800" b="1" u="sng" dirty="0" smtClean="0">
                <a:solidFill>
                  <a:schemeClr val="accent6">
                    <a:lumMod val="75000"/>
                  </a:schemeClr>
                </a:solidFill>
              </a:rPr>
              <a:t>ANIMAL </a:t>
            </a:r>
            <a:r>
              <a:rPr lang="en-US" sz="2400" dirty="0" smtClean="0"/>
              <a:t>cells</a:t>
            </a:r>
            <a:r>
              <a:rPr lang="en-US" sz="2400" b="1" dirty="0" smtClean="0"/>
              <a:t> </a:t>
            </a:r>
            <a:r>
              <a:rPr lang="en-US" sz="2400" b="1" dirty="0">
                <a:solidFill>
                  <a:schemeClr val="accent6">
                    <a:lumMod val="75000"/>
                  </a:schemeClr>
                </a:solidFill>
              </a:rPr>
              <a:t>differentiate </a:t>
            </a:r>
            <a:r>
              <a:rPr lang="en-US" sz="2400" dirty="0" smtClean="0"/>
              <a:t>in the early stage of development. </a:t>
            </a:r>
            <a:endParaRPr lang="en-US" sz="2400" dirty="0"/>
          </a:p>
        </p:txBody>
      </p:sp>
      <p:sp>
        <p:nvSpPr>
          <p:cNvPr id="4" name="TextBox 3"/>
          <p:cNvSpPr txBox="1"/>
          <p:nvPr/>
        </p:nvSpPr>
        <p:spPr>
          <a:xfrm>
            <a:off x="502506" y="779220"/>
            <a:ext cx="8119062"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400" dirty="0" smtClean="0"/>
              <a:t>Cell </a:t>
            </a:r>
            <a:r>
              <a:rPr lang="en-GB" sz="2400" b="1" dirty="0" smtClean="0"/>
              <a:t>differentiation</a:t>
            </a:r>
            <a:r>
              <a:rPr lang="en-GB" sz="2400" dirty="0" smtClean="0"/>
              <a:t> occurs as organisms develop, the cell changes and becomes </a:t>
            </a:r>
            <a:r>
              <a:rPr lang="en-GB" sz="2400" b="1" dirty="0" smtClean="0"/>
              <a:t>specialised</a:t>
            </a:r>
            <a:r>
              <a:rPr lang="en-GB" sz="2400" dirty="0" smtClean="0"/>
              <a:t>. As the cell </a:t>
            </a:r>
            <a:r>
              <a:rPr lang="en-GB" sz="2400" b="1" dirty="0" smtClean="0"/>
              <a:t>differentiates,</a:t>
            </a:r>
            <a:r>
              <a:rPr lang="en-GB" sz="2400" dirty="0" smtClean="0"/>
              <a:t> it forms different sub-cellular structures, e.g. the tail on a sperm cell or the hairs on a root hair cell.</a:t>
            </a:r>
            <a:endParaRPr lang="en-GB" sz="2400" dirty="0"/>
          </a:p>
        </p:txBody>
      </p:sp>
      <p:sp>
        <p:nvSpPr>
          <p:cNvPr id="5" name="Rectangle 4"/>
          <p:cNvSpPr/>
          <p:nvPr/>
        </p:nvSpPr>
        <p:spPr>
          <a:xfrm>
            <a:off x="5037039" y="5229200"/>
            <a:ext cx="3744416" cy="120032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400" dirty="0" smtClean="0"/>
              <a:t>Most types </a:t>
            </a:r>
            <a:r>
              <a:rPr lang="en-US" sz="2400" dirty="0"/>
              <a:t>of </a:t>
            </a:r>
            <a:r>
              <a:rPr lang="en-US" sz="2400" b="1" u="sng" dirty="0" smtClean="0">
                <a:solidFill>
                  <a:schemeClr val="accent6">
                    <a:lumMod val="75000"/>
                  </a:schemeClr>
                </a:solidFill>
              </a:rPr>
              <a:t>PLANT</a:t>
            </a:r>
            <a:r>
              <a:rPr lang="en-US" sz="2400" dirty="0" smtClean="0">
                <a:solidFill>
                  <a:schemeClr val="accent6">
                    <a:lumMod val="75000"/>
                  </a:schemeClr>
                </a:solidFill>
              </a:rPr>
              <a:t> </a:t>
            </a:r>
            <a:r>
              <a:rPr lang="en-US" sz="2400" dirty="0" smtClean="0"/>
              <a:t>cells can </a:t>
            </a:r>
            <a:r>
              <a:rPr lang="en-US" sz="2400" b="1" dirty="0" smtClean="0">
                <a:solidFill>
                  <a:schemeClr val="accent6">
                    <a:lumMod val="75000"/>
                  </a:schemeClr>
                </a:solidFill>
              </a:rPr>
              <a:t>differentiate throughout their life</a:t>
            </a:r>
            <a:r>
              <a:rPr lang="en-US" sz="2400" dirty="0" smtClean="0"/>
              <a:t> cycle. </a:t>
            </a:r>
            <a:endParaRPr lang="en-US" sz="2400" b="1" dirty="0">
              <a:solidFill>
                <a:schemeClr val="accent6">
                  <a:lumMod val="75000"/>
                </a:schemeClr>
              </a:solidFill>
            </a:endParaRPr>
          </a:p>
        </p:txBody>
      </p:sp>
      <p:pic>
        <p:nvPicPr>
          <p:cNvPr id="6" name="Picture 5"/>
          <p:cNvPicPr>
            <a:picLocks noChangeAspect="1"/>
          </p:cNvPicPr>
          <p:nvPr/>
        </p:nvPicPr>
        <p:blipFill rotWithShape="1">
          <a:blip r:embed="rId2" cstate="print"/>
          <a:srcRect l="12048" t="3188" r="5675" b="16657"/>
          <a:stretch/>
        </p:blipFill>
        <p:spPr>
          <a:xfrm>
            <a:off x="900485" y="2996952"/>
            <a:ext cx="2986227" cy="1947507"/>
          </a:xfrm>
          <a:prstGeom prst="rect">
            <a:avLst/>
          </a:prstGeom>
        </p:spPr>
      </p:pic>
      <p:pic>
        <p:nvPicPr>
          <p:cNvPr id="9" name="Picture 8"/>
          <p:cNvPicPr>
            <a:picLocks noChangeAspect="1"/>
          </p:cNvPicPr>
          <p:nvPr/>
        </p:nvPicPr>
        <p:blipFill>
          <a:blip r:embed="rId3" cstate="print"/>
          <a:stretch>
            <a:fillRect/>
          </a:stretch>
        </p:blipFill>
        <p:spPr>
          <a:xfrm>
            <a:off x="5329202" y="2348880"/>
            <a:ext cx="3292366" cy="2880320"/>
          </a:xfrm>
          <a:prstGeom prst="rect">
            <a:avLst/>
          </a:prstGeom>
        </p:spPr>
      </p:pic>
    </p:spTree>
    <p:extLst>
      <p:ext uri="{BB962C8B-B14F-4D97-AF65-F5344CB8AC3E}">
        <p14:creationId xmlns:p14="http://schemas.microsoft.com/office/powerpoint/2010/main" val="794197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4678204"/>
          </a:xfrm>
          <a:prstGeom prst="rect">
            <a:avLst/>
          </a:prstGeom>
          <a:noFill/>
        </p:spPr>
        <p:txBody>
          <a:bodyPr wrap="square" rtlCol="0">
            <a:spAutoFit/>
          </a:bodyPr>
          <a:lstStyle/>
          <a:p>
            <a:r>
              <a:rPr lang="en-GB" sz="7200" b="1" dirty="0" smtClean="0">
                <a:latin typeface="+mj-lt"/>
                <a:ea typeface="Beirut" charset="-78"/>
                <a:cs typeface="Beirut" charset="-78"/>
              </a:rPr>
              <a:t>QuestionIT!</a:t>
            </a:r>
          </a:p>
          <a:p>
            <a:endParaRPr lang="en-GB" dirty="0" smtClean="0"/>
          </a:p>
          <a:p>
            <a:endParaRPr lang="en-GB" dirty="0"/>
          </a:p>
          <a:p>
            <a:endParaRPr lang="en-GB" dirty="0"/>
          </a:p>
          <a:p>
            <a:r>
              <a:rPr lang="en-GB" sz="3600" b="1" dirty="0" smtClean="0">
                <a:solidFill>
                  <a:schemeClr val="tx1">
                    <a:lumMod val="50000"/>
                    <a:lumOff val="50000"/>
                  </a:schemeClr>
                </a:solidFill>
              </a:rPr>
              <a:t>Cell structure </a:t>
            </a:r>
          </a:p>
          <a:p>
            <a:r>
              <a:rPr lang="en-GB" sz="3600" b="1" dirty="0" smtClean="0">
                <a:solidFill>
                  <a:schemeClr val="tx1">
                    <a:lumMod val="50000"/>
                    <a:lumOff val="50000"/>
                  </a:schemeClr>
                </a:solidFill>
              </a:rPr>
              <a:t>Part 2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Cell </a:t>
            </a:r>
            <a:r>
              <a:rPr lang="en-GB" sz="2400" b="1" dirty="0" smtClean="0">
                <a:solidFill>
                  <a:schemeClr val="tx1">
                    <a:lumMod val="50000"/>
                    <a:lumOff val="50000"/>
                  </a:schemeClr>
                </a:solidFill>
              </a:rPr>
              <a:t>specialisation</a:t>
            </a:r>
          </a:p>
          <a:p>
            <a:pPr marL="457200" indent="-457200">
              <a:lnSpc>
                <a:spcPct val="150000"/>
              </a:lnSpc>
              <a:buFont typeface="Arial" charset="0"/>
              <a:buChar char="•"/>
            </a:pPr>
            <a:r>
              <a:rPr lang="en-GB" sz="2400" b="1" dirty="0" smtClean="0">
                <a:solidFill>
                  <a:schemeClr val="tx1">
                    <a:lumMod val="50000"/>
                    <a:lumOff val="50000"/>
                  </a:schemeClr>
                </a:solidFill>
              </a:rPr>
              <a:t>Cell </a:t>
            </a:r>
            <a:r>
              <a:rPr lang="en-GB" sz="2400" b="1" dirty="0">
                <a:solidFill>
                  <a:schemeClr val="tx1">
                    <a:lumMod val="50000"/>
                    <a:lumOff val="50000"/>
                  </a:schemeClr>
                </a:solidFill>
              </a:rPr>
              <a:t>differentiation</a:t>
            </a:r>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1544752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7824" y="35655"/>
            <a:ext cx="6156176" cy="1017081"/>
          </a:xfrm>
        </p:spPr>
        <p:txBody>
          <a:bodyPr>
            <a:normAutofit fontScale="90000"/>
          </a:bodyPr>
          <a:lstStyle/>
          <a:p>
            <a:pPr algn="r"/>
            <a:r>
              <a:rPr lang="en-GB" b="1" dirty="0" smtClean="0">
                <a:solidFill>
                  <a:schemeClr val="accent6"/>
                </a:solidFill>
              </a:rPr>
              <a:t>Overview </a:t>
            </a:r>
            <a:br>
              <a:rPr lang="en-GB" b="1" dirty="0" smtClean="0">
                <a:solidFill>
                  <a:schemeClr val="accent6"/>
                </a:solidFill>
              </a:rPr>
            </a:br>
            <a:r>
              <a:rPr lang="en-GB" b="1" dirty="0" smtClean="0">
                <a:solidFill>
                  <a:schemeClr val="accent6"/>
                </a:solidFill>
              </a:rPr>
              <a:t> Cell Biology</a:t>
            </a:r>
            <a:endParaRPr lang="en-GB" b="1" dirty="0">
              <a:solidFill>
                <a:schemeClr val="accent6"/>
              </a:solidFill>
            </a:endParaRPr>
          </a:p>
        </p:txBody>
      </p:sp>
      <p:sp>
        <p:nvSpPr>
          <p:cNvPr id="3" name="Subtitle 2"/>
          <p:cNvSpPr>
            <a:spLocks noGrp="1"/>
          </p:cNvSpPr>
          <p:nvPr>
            <p:ph type="subTitle" idx="1"/>
          </p:nvPr>
        </p:nvSpPr>
        <p:spPr>
          <a:xfrm>
            <a:off x="179512" y="908720"/>
            <a:ext cx="4896544" cy="5472608"/>
          </a:xfrm>
        </p:spPr>
        <p:txBody>
          <a:bodyPr>
            <a:normAutofit fontScale="92500"/>
          </a:bodyPr>
          <a:lstStyle/>
          <a:p>
            <a:pPr algn="l"/>
            <a:r>
              <a:rPr lang="en-US" sz="3000" b="1" dirty="0" smtClean="0">
                <a:solidFill>
                  <a:schemeClr val="tx1"/>
                </a:solidFill>
                <a:latin typeface="+mn-lt"/>
              </a:rPr>
              <a:t>Cell structure</a:t>
            </a:r>
          </a:p>
          <a:p>
            <a:pPr marL="685800" lvl="1" indent="-342900" algn="l">
              <a:buFont typeface="Arial" charset="0"/>
              <a:buChar char="•"/>
            </a:pPr>
            <a:r>
              <a:rPr lang="en-US" dirty="0">
                <a:solidFill>
                  <a:schemeClr val="tx1"/>
                </a:solidFill>
              </a:rPr>
              <a:t>Eukaryotes and prokaryotes</a:t>
            </a:r>
          </a:p>
          <a:p>
            <a:pPr marL="685800" lvl="1" indent="-342900" algn="l">
              <a:buFont typeface="Arial" charset="0"/>
              <a:buChar char="•"/>
            </a:pPr>
            <a:r>
              <a:rPr lang="en-US" dirty="0" smtClean="0">
                <a:solidFill>
                  <a:schemeClr val="tx1"/>
                </a:solidFill>
              </a:rPr>
              <a:t>Animal </a:t>
            </a:r>
            <a:r>
              <a:rPr lang="en-US" dirty="0">
                <a:solidFill>
                  <a:schemeClr val="tx1"/>
                </a:solidFill>
              </a:rPr>
              <a:t>and plant </a:t>
            </a:r>
            <a:r>
              <a:rPr lang="en-US" dirty="0" smtClean="0">
                <a:solidFill>
                  <a:schemeClr val="tx1"/>
                </a:solidFill>
              </a:rPr>
              <a:t>cells</a:t>
            </a:r>
          </a:p>
          <a:p>
            <a:pPr marL="685800" lvl="1" indent="-342900" algn="l">
              <a:buFont typeface="Arial" charset="0"/>
              <a:buChar char="•"/>
            </a:pPr>
            <a:r>
              <a:rPr lang="en-US" dirty="0">
                <a:solidFill>
                  <a:schemeClr val="tx1"/>
                </a:solidFill>
              </a:rPr>
              <a:t>Cell </a:t>
            </a:r>
            <a:r>
              <a:rPr lang="en-US" dirty="0" smtClean="0">
                <a:solidFill>
                  <a:schemeClr val="tx1"/>
                </a:solidFill>
              </a:rPr>
              <a:t>specialisation</a:t>
            </a:r>
          </a:p>
          <a:p>
            <a:pPr marL="685800" lvl="1" indent="-342900" algn="l">
              <a:buFont typeface="Arial" charset="0"/>
              <a:buChar char="•"/>
            </a:pPr>
            <a:r>
              <a:rPr lang="en-US" dirty="0">
                <a:solidFill>
                  <a:schemeClr val="tx1"/>
                </a:solidFill>
              </a:rPr>
              <a:t>Cell </a:t>
            </a:r>
            <a:r>
              <a:rPr lang="en-US" dirty="0" smtClean="0">
                <a:solidFill>
                  <a:schemeClr val="tx1"/>
                </a:solidFill>
              </a:rPr>
              <a:t>differentiation</a:t>
            </a:r>
          </a:p>
          <a:p>
            <a:pPr marL="685800" lvl="1" indent="-342900" algn="l">
              <a:buFont typeface="Arial" charset="0"/>
              <a:buChar char="•"/>
            </a:pPr>
            <a:r>
              <a:rPr lang="en-US" dirty="0">
                <a:solidFill>
                  <a:schemeClr val="tx1"/>
                </a:solidFill>
              </a:rPr>
              <a:t>Microscopy</a:t>
            </a:r>
          </a:p>
          <a:p>
            <a:pPr marL="685800" lvl="1" indent="-342900" algn="l">
              <a:buFont typeface="Arial" charset="0"/>
              <a:buChar char="•"/>
            </a:pPr>
            <a:r>
              <a:rPr lang="en-US" dirty="0">
                <a:solidFill>
                  <a:schemeClr val="tx1"/>
                </a:solidFill>
              </a:rPr>
              <a:t>Culturing microorganisms (biology only</a:t>
            </a:r>
            <a:r>
              <a:rPr lang="en-US" dirty="0" smtClean="0">
                <a:solidFill>
                  <a:schemeClr val="tx1"/>
                </a:solidFill>
              </a:rPr>
              <a:t>)</a:t>
            </a:r>
          </a:p>
          <a:p>
            <a:pPr algn="l"/>
            <a:r>
              <a:rPr lang="en-US" sz="2600" b="1" dirty="0">
                <a:solidFill>
                  <a:schemeClr val="tx1"/>
                </a:solidFill>
                <a:latin typeface="+mn-lt"/>
              </a:rPr>
              <a:t>Cell division</a:t>
            </a:r>
          </a:p>
          <a:p>
            <a:pPr marL="685800" lvl="1" indent="-342900" algn="l">
              <a:buFont typeface="Arial" charset="0"/>
              <a:buChar char="•"/>
            </a:pPr>
            <a:r>
              <a:rPr lang="en-US" sz="1900" dirty="0">
                <a:solidFill>
                  <a:schemeClr val="tx1"/>
                </a:solidFill>
              </a:rPr>
              <a:t>Chromosomes</a:t>
            </a:r>
          </a:p>
          <a:p>
            <a:pPr marL="685800" lvl="1" indent="-342900" algn="l">
              <a:buFont typeface="Arial" charset="0"/>
              <a:buChar char="•"/>
            </a:pPr>
            <a:r>
              <a:rPr lang="en-US" sz="1900" dirty="0">
                <a:solidFill>
                  <a:schemeClr val="tx1"/>
                </a:solidFill>
              </a:rPr>
              <a:t>Mitosis and the cell cycle</a:t>
            </a:r>
          </a:p>
          <a:p>
            <a:pPr marL="685800" lvl="1" indent="-342900" algn="l">
              <a:buFont typeface="Arial" charset="0"/>
              <a:buChar char="•"/>
            </a:pPr>
            <a:r>
              <a:rPr lang="en-US" sz="1900" dirty="0">
                <a:solidFill>
                  <a:schemeClr val="tx1"/>
                </a:solidFill>
              </a:rPr>
              <a:t>Stem cells</a:t>
            </a:r>
          </a:p>
          <a:p>
            <a:pPr algn="l"/>
            <a:r>
              <a:rPr lang="en-US" sz="2600" b="1" dirty="0">
                <a:solidFill>
                  <a:schemeClr val="tx1"/>
                </a:solidFill>
                <a:latin typeface="+mn-lt"/>
              </a:rPr>
              <a:t>Transport in cells</a:t>
            </a:r>
          </a:p>
          <a:p>
            <a:pPr marL="685800" lvl="1" indent="-342900" algn="l">
              <a:buFont typeface="Arial" charset="0"/>
              <a:buChar char="•"/>
            </a:pPr>
            <a:r>
              <a:rPr lang="en-US" sz="1900" dirty="0" smtClean="0">
                <a:solidFill>
                  <a:schemeClr val="tx1"/>
                </a:solidFill>
              </a:rPr>
              <a:t>Diffusion</a:t>
            </a:r>
          </a:p>
          <a:p>
            <a:pPr marL="685800" lvl="1" indent="-342900" algn="l">
              <a:buFont typeface="Arial" charset="0"/>
              <a:buChar char="•"/>
            </a:pPr>
            <a:r>
              <a:rPr lang="en-US" sz="1900" dirty="0">
                <a:solidFill>
                  <a:schemeClr val="tx1"/>
                </a:solidFill>
              </a:rPr>
              <a:t>Osmosis</a:t>
            </a:r>
          </a:p>
          <a:p>
            <a:pPr marL="685800" lvl="1" indent="-342900" algn="l">
              <a:buFont typeface="Arial" charset="0"/>
              <a:buChar char="•"/>
            </a:pPr>
            <a:r>
              <a:rPr lang="en-US" sz="1900" dirty="0">
                <a:solidFill>
                  <a:schemeClr val="tx1"/>
                </a:solidFill>
              </a:rPr>
              <a:t>Active transport</a:t>
            </a:r>
          </a:p>
          <a:p>
            <a:pPr algn="l"/>
            <a:endParaRPr lang="en-US" dirty="0">
              <a:solidFill>
                <a:schemeClr val="tx1"/>
              </a:solidFill>
            </a:endParaRPr>
          </a:p>
          <a:p>
            <a:pPr algn="l"/>
            <a:endParaRPr lang="en-US" dirty="0" smtClean="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endParaRPr lang="en-GB" dirty="0">
              <a:solidFill>
                <a:schemeClr val="tx1"/>
              </a:solidFill>
            </a:endParaRPr>
          </a:p>
        </p:txBody>
      </p:sp>
      <p:pic>
        <p:nvPicPr>
          <p:cNvPr id="5" name="Picture 4"/>
          <p:cNvPicPr>
            <a:picLocks noChangeAspect="1"/>
          </p:cNvPicPr>
          <p:nvPr/>
        </p:nvPicPr>
        <p:blipFill>
          <a:blip r:embed="rId2" cstate="print"/>
          <a:stretch>
            <a:fillRect/>
          </a:stretch>
        </p:blipFill>
        <p:spPr>
          <a:xfrm>
            <a:off x="5076056" y="1196752"/>
            <a:ext cx="3672408" cy="4775428"/>
          </a:xfrm>
          <a:prstGeom prst="rect">
            <a:avLst/>
          </a:prstGeom>
        </p:spPr>
      </p:pic>
    </p:spTree>
    <p:extLst>
      <p:ext uri="{BB962C8B-B14F-4D97-AF65-F5344CB8AC3E}">
        <p14:creationId xmlns:p14="http://schemas.microsoft.com/office/powerpoint/2010/main" val="732448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2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68361"/>
          </a:xfrm>
          <a:prstGeom prst="rect">
            <a:avLst/>
          </a:prstGeom>
          <a:noFill/>
        </p:spPr>
        <p:txBody>
          <a:bodyPr wrap="square" rtlCol="0">
            <a:spAutoFit/>
          </a:bodyPr>
          <a:lstStyle/>
          <a:p>
            <a:pPr>
              <a:lnSpc>
                <a:spcPct val="150000"/>
              </a:lnSpc>
            </a:pPr>
            <a:r>
              <a:rPr lang="en-GB" sz="2300" dirty="0" smtClean="0"/>
              <a:t>1. Name animal cells A, B and C and describe their structure and function.</a:t>
            </a:r>
            <a:endParaRPr lang="en-GB" sz="2300" dirty="0"/>
          </a:p>
        </p:txBody>
      </p:sp>
      <p:graphicFrame>
        <p:nvGraphicFramePr>
          <p:cNvPr id="7" name="Table 6"/>
          <p:cNvGraphicFramePr>
            <a:graphicFrameLocks noGrp="1"/>
          </p:cNvGraphicFramePr>
          <p:nvPr/>
        </p:nvGraphicFramePr>
        <p:xfrm>
          <a:off x="137854" y="1391596"/>
          <a:ext cx="8937866" cy="5016301"/>
        </p:xfrm>
        <a:graphic>
          <a:graphicData uri="http://schemas.openxmlformats.org/drawingml/2006/table">
            <a:tbl>
              <a:tblPr firstRow="1" bandRow="1">
                <a:tableStyleId>{5940675A-B579-460E-94D1-54222C63F5DA}</a:tableStyleId>
              </a:tblPr>
              <a:tblGrid>
                <a:gridCol w="1538485">
                  <a:extLst>
                    <a:ext uri="{9D8B030D-6E8A-4147-A177-3AD203B41FA5}">
                      <a16:colId xmlns:a16="http://schemas.microsoft.com/office/drawing/2014/main" val="20000"/>
                    </a:ext>
                  </a:extLst>
                </a:gridCol>
                <a:gridCol w="2773121">
                  <a:extLst>
                    <a:ext uri="{9D8B030D-6E8A-4147-A177-3AD203B41FA5}">
                      <a16:colId xmlns:a16="http://schemas.microsoft.com/office/drawing/2014/main" val="20001"/>
                    </a:ext>
                  </a:extLst>
                </a:gridCol>
                <a:gridCol w="4626260">
                  <a:extLst>
                    <a:ext uri="{9D8B030D-6E8A-4147-A177-3AD203B41FA5}">
                      <a16:colId xmlns:a16="http://schemas.microsoft.com/office/drawing/2014/main" val="20002"/>
                    </a:ext>
                  </a:extLst>
                </a:gridCol>
              </a:tblGrid>
              <a:tr h="650091">
                <a:tc>
                  <a:txBody>
                    <a:bodyPr/>
                    <a:lstStyle/>
                    <a:p>
                      <a:pPr algn="ctr"/>
                      <a:r>
                        <a:rPr lang="en-GB" sz="1800" b="1" dirty="0" smtClean="0"/>
                        <a:t>Name</a:t>
                      </a:r>
                      <a:r>
                        <a:rPr lang="en-GB" sz="1800" b="1" baseline="0" dirty="0" smtClean="0"/>
                        <a:t> of animal cell</a:t>
                      </a:r>
                      <a:endParaRPr lang="en-GB" sz="1800" b="1" dirty="0"/>
                    </a:p>
                  </a:txBody>
                  <a:tcPr>
                    <a:solidFill>
                      <a:schemeClr val="accent6"/>
                    </a:solidFill>
                  </a:tcPr>
                </a:tc>
                <a:tc>
                  <a:txBody>
                    <a:bodyPr/>
                    <a:lstStyle/>
                    <a:p>
                      <a:pPr algn="ctr"/>
                      <a:r>
                        <a:rPr lang="en-GB" sz="1800" b="1" dirty="0" smtClean="0"/>
                        <a:t>Diagram</a:t>
                      </a:r>
                      <a:endParaRPr lang="en-GB" sz="1800" b="1" dirty="0"/>
                    </a:p>
                  </a:txBody>
                  <a:tcPr>
                    <a:solidFill>
                      <a:schemeClr val="accent6"/>
                    </a:solidFill>
                  </a:tcPr>
                </a:tc>
                <a:tc>
                  <a:txBody>
                    <a:bodyPr/>
                    <a:lstStyle/>
                    <a:p>
                      <a:pPr algn="ctr"/>
                      <a:r>
                        <a:rPr lang="en-GB" sz="1800" b="1" dirty="0" smtClean="0"/>
                        <a:t>Structure and function</a:t>
                      </a:r>
                      <a:endParaRPr lang="en-GB" sz="1800" b="1" dirty="0"/>
                    </a:p>
                  </a:txBody>
                  <a:tcPr>
                    <a:solidFill>
                      <a:schemeClr val="accent6"/>
                    </a:solidFill>
                  </a:tcPr>
                </a:tc>
                <a:extLst>
                  <a:ext uri="{0D108BD9-81ED-4DB2-BD59-A6C34878D82A}">
                    <a16:rowId xmlns:a16="http://schemas.microsoft.com/office/drawing/2014/main" val="10000"/>
                  </a:ext>
                </a:extLst>
              </a:tr>
              <a:tr h="1543402">
                <a:tc>
                  <a:txBody>
                    <a:bodyPr/>
                    <a:lstStyle/>
                    <a:p>
                      <a:pPr algn="l"/>
                      <a:r>
                        <a:rPr lang="en-GB" sz="2000" b="1" dirty="0" smtClean="0"/>
                        <a:t>A.</a:t>
                      </a:r>
                      <a:endParaRPr lang="en-GB" sz="2000" b="1" dirty="0"/>
                    </a:p>
                  </a:txBody>
                  <a:tcPr/>
                </a:tc>
                <a:tc>
                  <a:txBody>
                    <a:bodyPr/>
                    <a:lstStyle/>
                    <a:p>
                      <a:endParaRPr lang="en-GB" sz="2000" dirty="0"/>
                    </a:p>
                  </a:txBody>
                  <a:tcPr/>
                </a:tc>
                <a:tc>
                  <a:txBody>
                    <a:bodyPr/>
                    <a:lstStyle/>
                    <a:p>
                      <a:endParaRPr lang="en-GB" sz="1600" dirty="0" smtClean="0"/>
                    </a:p>
                  </a:txBody>
                  <a:tcPr/>
                </a:tc>
                <a:extLst>
                  <a:ext uri="{0D108BD9-81ED-4DB2-BD59-A6C34878D82A}">
                    <a16:rowId xmlns:a16="http://schemas.microsoft.com/office/drawing/2014/main" val="10001"/>
                  </a:ext>
                </a:extLst>
              </a:tr>
              <a:tr h="1512168">
                <a:tc>
                  <a:txBody>
                    <a:bodyPr/>
                    <a:lstStyle/>
                    <a:p>
                      <a:pPr algn="l"/>
                      <a:r>
                        <a:rPr lang="en-GB" sz="2000" b="1" dirty="0" smtClean="0"/>
                        <a:t>B.</a:t>
                      </a:r>
                      <a:endParaRPr lang="en-GB" sz="2000" b="1" dirty="0"/>
                    </a:p>
                  </a:txBody>
                  <a:tcPr/>
                </a:tc>
                <a:tc>
                  <a:txBody>
                    <a:bodyPr/>
                    <a:lstStyle/>
                    <a:p>
                      <a:endParaRPr lang="en-GB" sz="2000" dirty="0"/>
                    </a:p>
                  </a:txBody>
                  <a:tcPr/>
                </a:tc>
                <a:tc>
                  <a:txBody>
                    <a:bodyPr/>
                    <a:lstStyle/>
                    <a:p>
                      <a:endParaRPr lang="en-GB" sz="1800" dirty="0"/>
                    </a:p>
                  </a:txBody>
                  <a:tcPr/>
                </a:tc>
                <a:extLst>
                  <a:ext uri="{0D108BD9-81ED-4DB2-BD59-A6C34878D82A}">
                    <a16:rowId xmlns:a16="http://schemas.microsoft.com/office/drawing/2014/main" val="10002"/>
                  </a:ext>
                </a:extLst>
              </a:tr>
              <a:tr h="885953">
                <a:tc>
                  <a:txBody>
                    <a:bodyPr/>
                    <a:lstStyle/>
                    <a:p>
                      <a:pPr algn="l"/>
                      <a:r>
                        <a:rPr lang="en-GB" sz="2000" b="1" dirty="0" smtClean="0"/>
                        <a:t>C. </a:t>
                      </a:r>
                      <a:endParaRPr lang="en-GB" sz="2000" b="1" dirty="0"/>
                    </a:p>
                  </a:txBody>
                  <a:tcPr/>
                </a:tc>
                <a:tc>
                  <a:txBody>
                    <a:bodyPr/>
                    <a:lstStyle/>
                    <a:p>
                      <a:endParaRPr lang="en-GB" sz="2000" dirty="0" smtClean="0"/>
                    </a:p>
                    <a:p>
                      <a:endParaRPr lang="en-GB" sz="2000" dirty="0" smtClean="0"/>
                    </a:p>
                    <a:p>
                      <a:endParaRPr lang="en-GB" sz="2000" dirty="0" smtClean="0"/>
                    </a:p>
                    <a:p>
                      <a:endParaRPr lang="en-GB" sz="2000" dirty="0" smtClean="0"/>
                    </a:p>
                  </a:txBody>
                  <a:tcPr/>
                </a:tc>
                <a:tc>
                  <a:txBody>
                    <a:bodyPr/>
                    <a:lstStyle/>
                    <a:p>
                      <a:endParaRPr lang="en-GB" sz="1600" b="0" dirty="0"/>
                    </a:p>
                  </a:txBody>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rotWithShape="1">
          <a:blip r:embed="rId2" cstate="print">
            <a:clrChange>
              <a:clrFrom>
                <a:srgbClr val="FFFFFF"/>
              </a:clrFrom>
              <a:clrTo>
                <a:srgbClr val="FFFFFF">
                  <a:alpha val="0"/>
                </a:srgbClr>
              </a:clrTo>
            </a:clrChange>
          </a:blip>
          <a:srcRect b="6635"/>
          <a:stretch/>
        </p:blipFill>
        <p:spPr>
          <a:xfrm>
            <a:off x="1702343" y="2033786"/>
            <a:ext cx="2725640" cy="1539230"/>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blip>
          <a:stretch>
            <a:fillRect/>
          </a:stretch>
        </p:blipFill>
        <p:spPr>
          <a:xfrm>
            <a:off x="1702343" y="3668691"/>
            <a:ext cx="2642969" cy="1416493"/>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blip>
          <a:srcRect t="72050"/>
          <a:stretch/>
        </p:blipFill>
        <p:spPr>
          <a:xfrm>
            <a:off x="1619672" y="5373216"/>
            <a:ext cx="2626067" cy="946245"/>
          </a:xfrm>
          <a:prstGeom prst="rect">
            <a:avLst/>
          </a:prstGeom>
        </p:spPr>
      </p:pic>
    </p:spTree>
    <p:extLst>
      <p:ext uri="{BB962C8B-B14F-4D97-AF65-F5344CB8AC3E}">
        <p14:creationId xmlns:p14="http://schemas.microsoft.com/office/powerpoint/2010/main" val="1487359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646331"/>
          </a:xfrm>
          <a:prstGeom prst="rect">
            <a:avLst/>
          </a:prstGeom>
          <a:noFill/>
        </p:spPr>
        <p:txBody>
          <a:bodyPr wrap="square" rtlCol="0">
            <a:spAutoFit/>
          </a:bodyPr>
          <a:lstStyle/>
          <a:p>
            <a:pPr>
              <a:lnSpc>
                <a:spcPct val="150000"/>
              </a:lnSpc>
            </a:pPr>
            <a:r>
              <a:rPr lang="en-GB" sz="2400" dirty="0" smtClean="0"/>
              <a:t>2. Name plant cells A, B and C and describe their structure and function.</a:t>
            </a:r>
            <a:endParaRPr lang="en-GB" sz="1600" dirty="0"/>
          </a:p>
        </p:txBody>
      </p:sp>
      <p:graphicFrame>
        <p:nvGraphicFramePr>
          <p:cNvPr id="11" name="Table 10"/>
          <p:cNvGraphicFramePr>
            <a:graphicFrameLocks noGrp="1"/>
          </p:cNvGraphicFramePr>
          <p:nvPr/>
        </p:nvGraphicFramePr>
        <p:xfrm>
          <a:off x="69575" y="1336811"/>
          <a:ext cx="8784975" cy="5164050"/>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4824535">
                  <a:extLst>
                    <a:ext uri="{9D8B030D-6E8A-4147-A177-3AD203B41FA5}">
                      <a16:colId xmlns:a16="http://schemas.microsoft.com/office/drawing/2014/main" val="20002"/>
                    </a:ext>
                  </a:extLst>
                </a:gridCol>
              </a:tblGrid>
              <a:tr h="625827">
                <a:tc>
                  <a:txBody>
                    <a:bodyPr/>
                    <a:lstStyle/>
                    <a:p>
                      <a:pPr algn="ctr"/>
                      <a:r>
                        <a:rPr lang="en-GB" sz="1800" b="1" dirty="0" smtClean="0"/>
                        <a:t>Name</a:t>
                      </a:r>
                      <a:r>
                        <a:rPr lang="en-GB" sz="1800" b="1" baseline="0" dirty="0" smtClean="0"/>
                        <a:t> of plant cell</a:t>
                      </a:r>
                      <a:endParaRPr lang="en-GB" sz="1800" b="1" dirty="0"/>
                    </a:p>
                  </a:txBody>
                  <a:tcPr>
                    <a:solidFill>
                      <a:schemeClr val="accent6"/>
                    </a:solidFill>
                  </a:tcPr>
                </a:tc>
                <a:tc>
                  <a:txBody>
                    <a:bodyPr/>
                    <a:lstStyle/>
                    <a:p>
                      <a:pPr algn="ctr"/>
                      <a:r>
                        <a:rPr lang="en-GB" sz="1800" b="1" dirty="0" smtClean="0"/>
                        <a:t>Diagram</a:t>
                      </a:r>
                      <a:endParaRPr lang="en-GB" sz="1800" b="1" dirty="0"/>
                    </a:p>
                  </a:txBody>
                  <a:tcPr>
                    <a:solidFill>
                      <a:schemeClr val="accent6"/>
                    </a:solidFill>
                  </a:tcPr>
                </a:tc>
                <a:tc>
                  <a:txBody>
                    <a:bodyPr/>
                    <a:lstStyle/>
                    <a:p>
                      <a:pPr algn="ctr"/>
                      <a:r>
                        <a:rPr lang="en-GB" sz="1800" b="1" dirty="0" smtClean="0"/>
                        <a:t>Structure and function</a:t>
                      </a:r>
                      <a:endParaRPr lang="en-GB" sz="1800" b="1" dirty="0"/>
                    </a:p>
                  </a:txBody>
                  <a:tcPr>
                    <a:solidFill>
                      <a:schemeClr val="accent6"/>
                    </a:solidFill>
                  </a:tcPr>
                </a:tc>
                <a:extLst>
                  <a:ext uri="{0D108BD9-81ED-4DB2-BD59-A6C34878D82A}">
                    <a16:rowId xmlns:a16="http://schemas.microsoft.com/office/drawing/2014/main" val="10000"/>
                  </a:ext>
                </a:extLst>
              </a:tr>
              <a:tr h="1222287">
                <a:tc>
                  <a:txBody>
                    <a:bodyPr/>
                    <a:lstStyle/>
                    <a:p>
                      <a:pPr algn="l"/>
                      <a:r>
                        <a:rPr lang="en-GB" sz="2000" b="1" dirty="0" smtClean="0"/>
                        <a:t>A.</a:t>
                      </a:r>
                      <a:endParaRPr lang="en-GB" sz="2000" b="1" dirty="0"/>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endParaRPr lang="en-GB" sz="1400" b="0" dirty="0"/>
                    </a:p>
                  </a:txBody>
                  <a:tcPr/>
                </a:tc>
                <a:extLst>
                  <a:ext uri="{0D108BD9-81ED-4DB2-BD59-A6C34878D82A}">
                    <a16:rowId xmlns:a16="http://schemas.microsoft.com/office/drawing/2014/main" val="10001"/>
                  </a:ext>
                </a:extLst>
              </a:tr>
              <a:tr h="1601639">
                <a:tc>
                  <a:txBody>
                    <a:bodyPr/>
                    <a:lstStyle/>
                    <a:p>
                      <a:pPr algn="l"/>
                      <a:r>
                        <a:rPr lang="en-GB" sz="2000" b="1" dirty="0" smtClean="0"/>
                        <a:t>B.</a:t>
                      </a:r>
                      <a:endParaRPr lang="en-GB" sz="2000" b="1" dirty="0"/>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endParaRPr lang="en-GB" sz="1600" b="0" dirty="0"/>
                    </a:p>
                  </a:txBody>
                  <a:tcPr/>
                </a:tc>
                <a:extLst>
                  <a:ext uri="{0D108BD9-81ED-4DB2-BD59-A6C34878D82A}">
                    <a16:rowId xmlns:a16="http://schemas.microsoft.com/office/drawing/2014/main" val="10002"/>
                  </a:ext>
                </a:extLst>
              </a:tr>
              <a:tr h="1611691">
                <a:tc>
                  <a:txBody>
                    <a:bodyPr/>
                    <a:lstStyle/>
                    <a:p>
                      <a:pPr algn="l"/>
                      <a:r>
                        <a:rPr lang="en-GB" sz="2000" b="1" dirty="0" smtClean="0"/>
                        <a:t>C. </a:t>
                      </a:r>
                      <a:endParaRPr lang="en-GB" sz="2000" b="1" dirty="0"/>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endParaRPr lang="en-GB" sz="1600" b="0" dirty="0"/>
                    </a:p>
                  </a:txBody>
                  <a:tcPr/>
                </a:tc>
                <a:extLst>
                  <a:ext uri="{0D108BD9-81ED-4DB2-BD59-A6C34878D82A}">
                    <a16:rowId xmlns:a16="http://schemas.microsoft.com/office/drawing/2014/main" val="10003"/>
                  </a:ext>
                </a:extLst>
              </a:tr>
            </a:tbl>
          </a:graphicData>
        </a:graphic>
      </p:graphicFrame>
      <p:pic>
        <p:nvPicPr>
          <p:cNvPr id="12" name="Picture 11"/>
          <p:cNvPicPr>
            <a:picLocks noChangeAspect="1"/>
          </p:cNvPicPr>
          <p:nvPr/>
        </p:nvPicPr>
        <p:blipFill rotWithShape="1">
          <a:blip r:embed="rId2" cstate="print"/>
          <a:srcRect l="55309" r="-1606" b="22701"/>
          <a:stretch/>
        </p:blipFill>
        <p:spPr>
          <a:xfrm>
            <a:off x="1720042" y="4930443"/>
            <a:ext cx="1689079" cy="1522893"/>
          </a:xfrm>
          <a:prstGeom prst="rect">
            <a:avLst/>
          </a:prstGeom>
        </p:spPr>
      </p:pic>
      <p:pic>
        <p:nvPicPr>
          <p:cNvPr id="13" name="Picture 12"/>
          <p:cNvPicPr>
            <a:picLocks noChangeAspect="1"/>
          </p:cNvPicPr>
          <p:nvPr/>
        </p:nvPicPr>
        <p:blipFill>
          <a:blip r:embed="rId3" cstate="print"/>
          <a:stretch>
            <a:fillRect/>
          </a:stretch>
        </p:blipFill>
        <p:spPr>
          <a:xfrm>
            <a:off x="1435900" y="2012109"/>
            <a:ext cx="2664296" cy="1185732"/>
          </a:xfrm>
          <a:prstGeom prst="rect">
            <a:avLst/>
          </a:prstGeom>
        </p:spPr>
      </p:pic>
      <p:pic>
        <p:nvPicPr>
          <p:cNvPr id="14" name="Picture 13"/>
          <p:cNvPicPr>
            <a:picLocks noChangeAspect="1"/>
          </p:cNvPicPr>
          <p:nvPr/>
        </p:nvPicPr>
        <p:blipFill rotWithShape="1">
          <a:blip r:embed="rId4" cstate="print"/>
          <a:srcRect r="55627" b="22441"/>
          <a:stretch/>
        </p:blipFill>
        <p:spPr>
          <a:xfrm>
            <a:off x="1864372" y="3309491"/>
            <a:ext cx="1627507" cy="1536117"/>
          </a:xfrm>
          <a:prstGeom prst="rect">
            <a:avLst/>
          </a:prstGeom>
        </p:spPr>
      </p:pic>
    </p:spTree>
    <p:extLst>
      <p:ext uri="{BB962C8B-B14F-4D97-AF65-F5344CB8AC3E}">
        <p14:creationId xmlns:p14="http://schemas.microsoft.com/office/powerpoint/2010/main" val="1335482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2308324"/>
          </a:xfrm>
          <a:prstGeom prst="rect">
            <a:avLst/>
          </a:prstGeom>
          <a:noFill/>
        </p:spPr>
        <p:txBody>
          <a:bodyPr wrap="square" rtlCol="0">
            <a:spAutoFit/>
          </a:bodyPr>
          <a:lstStyle/>
          <a:p>
            <a:pPr>
              <a:lnSpc>
                <a:spcPct val="150000"/>
              </a:lnSpc>
            </a:pPr>
            <a:r>
              <a:rPr lang="en-GB" sz="2400" dirty="0" smtClean="0"/>
              <a:t>3. What does cell differentiation mean?</a:t>
            </a:r>
          </a:p>
          <a:p>
            <a:pPr>
              <a:lnSpc>
                <a:spcPct val="150000"/>
              </a:lnSpc>
            </a:pPr>
            <a:r>
              <a:rPr lang="en-GB" sz="2400" dirty="0"/>
              <a:t>4</a:t>
            </a:r>
            <a:r>
              <a:rPr lang="en-GB" sz="2400" dirty="0" smtClean="0"/>
              <a:t>. In what stage of an animal’s life cycle do most cells differentiate?</a:t>
            </a:r>
          </a:p>
          <a:p>
            <a:pPr>
              <a:lnSpc>
                <a:spcPct val="150000"/>
              </a:lnSpc>
            </a:pPr>
            <a:r>
              <a:rPr lang="en-GB" sz="2400" dirty="0" smtClean="0"/>
              <a:t>5. In mature animals when do cells still need to differentiate?</a:t>
            </a:r>
          </a:p>
          <a:p>
            <a:pPr>
              <a:lnSpc>
                <a:spcPct val="150000"/>
              </a:lnSpc>
            </a:pPr>
            <a:r>
              <a:rPr lang="en-GB" sz="2400" dirty="0" smtClean="0"/>
              <a:t>6. In what stage of their life cycle do plant cells differentiate?</a:t>
            </a:r>
          </a:p>
        </p:txBody>
      </p:sp>
    </p:spTree>
    <p:extLst>
      <p:ext uri="{BB962C8B-B14F-4D97-AF65-F5344CB8AC3E}">
        <p14:creationId xmlns:p14="http://schemas.microsoft.com/office/powerpoint/2010/main" val="2096530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324535"/>
          </a:xfrm>
          <a:prstGeom prst="rect">
            <a:avLst/>
          </a:prstGeom>
          <a:noFill/>
        </p:spPr>
        <p:txBody>
          <a:bodyPr wrap="square" rtlCol="0">
            <a:spAutoFit/>
          </a:bodyPr>
          <a:lstStyle/>
          <a:p>
            <a:r>
              <a:rPr lang="en-GB" sz="6000" b="1" dirty="0" smtClean="0">
                <a:latin typeface="+mj-lt"/>
                <a:ea typeface="Beirut" charset="-78"/>
                <a:cs typeface="Beirut" charset="-78"/>
              </a:rPr>
              <a:t>AnswerIT!</a:t>
            </a:r>
          </a:p>
          <a:p>
            <a:endParaRPr lang="en-GB" sz="1400" dirty="0" smtClean="0"/>
          </a:p>
          <a:p>
            <a:endParaRPr lang="en-GB" sz="1400" dirty="0"/>
          </a:p>
          <a:p>
            <a:endParaRPr lang="en-GB" sz="1400" dirty="0" smtClean="0"/>
          </a:p>
          <a:p>
            <a:endParaRPr lang="en-GB" sz="1400" dirty="0"/>
          </a:p>
          <a:p>
            <a:endParaRPr lang="en-GB" sz="1400" dirty="0"/>
          </a:p>
          <a:p>
            <a:r>
              <a:rPr lang="en-GB" sz="4000" b="1" dirty="0">
                <a:solidFill>
                  <a:schemeClr val="tx1">
                    <a:lumMod val="50000"/>
                    <a:lumOff val="50000"/>
                  </a:schemeClr>
                </a:solidFill>
              </a:rPr>
              <a:t>Cell structure </a:t>
            </a:r>
          </a:p>
          <a:p>
            <a:r>
              <a:rPr lang="en-GB" sz="4000" b="1" dirty="0">
                <a:solidFill>
                  <a:schemeClr val="tx1">
                    <a:lumMod val="50000"/>
                    <a:lumOff val="50000"/>
                  </a:schemeClr>
                </a:solidFill>
              </a:rPr>
              <a:t>Part 2 </a:t>
            </a:r>
          </a:p>
          <a:p>
            <a:endParaRPr lang="en-GB" sz="3200" dirty="0">
              <a:solidFill>
                <a:schemeClr val="tx1">
                  <a:lumMod val="50000"/>
                  <a:lumOff val="50000"/>
                </a:schemeClr>
              </a:solidFill>
            </a:endParaRPr>
          </a:p>
          <a:p>
            <a:pPr marL="457200" indent="-457200">
              <a:lnSpc>
                <a:spcPct val="150000"/>
              </a:lnSpc>
              <a:buFont typeface="Arial" charset="0"/>
              <a:buChar char="•"/>
            </a:pPr>
            <a:r>
              <a:rPr lang="en-GB" sz="2800" b="1" dirty="0">
                <a:solidFill>
                  <a:schemeClr val="tx1">
                    <a:lumMod val="50000"/>
                    <a:lumOff val="50000"/>
                  </a:schemeClr>
                </a:solidFill>
              </a:rPr>
              <a:t>Cell specialisation</a:t>
            </a:r>
          </a:p>
          <a:p>
            <a:pPr marL="457200" indent="-457200">
              <a:lnSpc>
                <a:spcPct val="150000"/>
              </a:lnSpc>
              <a:buFont typeface="Arial" charset="0"/>
              <a:buChar char="•"/>
            </a:pPr>
            <a:r>
              <a:rPr lang="en-GB" sz="2800" b="1" dirty="0">
                <a:solidFill>
                  <a:schemeClr val="tx1">
                    <a:lumMod val="50000"/>
                    <a:lumOff val="50000"/>
                  </a:schemeClr>
                </a:solidFill>
              </a:rPr>
              <a:t>Cell differentiation</a:t>
            </a:r>
            <a:endParaRPr lang="en-GB" sz="2800" dirty="0"/>
          </a:p>
          <a:p>
            <a:endParaRPr lang="en-GB"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587479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68361"/>
          </a:xfrm>
          <a:prstGeom prst="rect">
            <a:avLst/>
          </a:prstGeom>
          <a:noFill/>
        </p:spPr>
        <p:txBody>
          <a:bodyPr wrap="square" rtlCol="0">
            <a:spAutoFit/>
          </a:bodyPr>
          <a:lstStyle/>
          <a:p>
            <a:pPr>
              <a:lnSpc>
                <a:spcPct val="150000"/>
              </a:lnSpc>
            </a:pPr>
            <a:r>
              <a:rPr lang="en-GB" sz="2300" dirty="0" smtClean="0"/>
              <a:t>1. Name animal cells A, B and C and describe their structure and function.</a:t>
            </a:r>
            <a:endParaRPr lang="en-GB" sz="2300" dirty="0"/>
          </a:p>
        </p:txBody>
      </p:sp>
      <p:pic>
        <p:nvPicPr>
          <p:cNvPr id="8" name="Picture 7"/>
          <p:cNvPicPr>
            <a:picLocks noChangeAspect="1"/>
          </p:cNvPicPr>
          <p:nvPr/>
        </p:nvPicPr>
        <p:blipFill rotWithShape="1">
          <a:blip r:embed="rId2" cstate="print">
            <a:clrChange>
              <a:clrFrom>
                <a:srgbClr val="FFFFFF"/>
              </a:clrFrom>
              <a:clrTo>
                <a:srgbClr val="FFFFFF">
                  <a:alpha val="0"/>
                </a:srgbClr>
              </a:clrTo>
            </a:clrChange>
          </a:blip>
          <a:srcRect b="6635"/>
          <a:stretch/>
        </p:blipFill>
        <p:spPr>
          <a:xfrm>
            <a:off x="1702343" y="2105794"/>
            <a:ext cx="2725640" cy="1539230"/>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blip>
          <a:stretch>
            <a:fillRect/>
          </a:stretch>
        </p:blipFill>
        <p:spPr>
          <a:xfrm>
            <a:off x="1702343" y="3717032"/>
            <a:ext cx="2642969" cy="1416493"/>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blip>
          <a:srcRect t="72050"/>
          <a:stretch/>
        </p:blipFill>
        <p:spPr>
          <a:xfrm>
            <a:off x="1619672" y="5573696"/>
            <a:ext cx="2626067" cy="94624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531634325"/>
              </p:ext>
            </p:extLst>
          </p:nvPr>
        </p:nvGraphicFramePr>
        <p:xfrm>
          <a:off x="116378" y="1400582"/>
          <a:ext cx="8937866" cy="5130651"/>
        </p:xfrm>
        <a:graphic>
          <a:graphicData uri="http://schemas.openxmlformats.org/drawingml/2006/table">
            <a:tbl>
              <a:tblPr firstRow="1" bandRow="1">
                <a:tableStyleId>{5940675A-B579-460E-94D1-54222C63F5DA}</a:tableStyleId>
              </a:tblPr>
              <a:tblGrid>
                <a:gridCol w="1538485">
                  <a:extLst>
                    <a:ext uri="{9D8B030D-6E8A-4147-A177-3AD203B41FA5}">
                      <a16:colId xmlns:a16="http://schemas.microsoft.com/office/drawing/2014/main" val="20000"/>
                    </a:ext>
                  </a:extLst>
                </a:gridCol>
                <a:gridCol w="2773121">
                  <a:extLst>
                    <a:ext uri="{9D8B030D-6E8A-4147-A177-3AD203B41FA5}">
                      <a16:colId xmlns:a16="http://schemas.microsoft.com/office/drawing/2014/main" val="20001"/>
                    </a:ext>
                  </a:extLst>
                </a:gridCol>
                <a:gridCol w="4626260">
                  <a:extLst>
                    <a:ext uri="{9D8B030D-6E8A-4147-A177-3AD203B41FA5}">
                      <a16:colId xmlns:a16="http://schemas.microsoft.com/office/drawing/2014/main" val="20002"/>
                    </a:ext>
                  </a:extLst>
                </a:gridCol>
              </a:tblGrid>
              <a:tr h="650091">
                <a:tc>
                  <a:txBody>
                    <a:bodyPr/>
                    <a:lstStyle/>
                    <a:p>
                      <a:pPr algn="ctr"/>
                      <a:r>
                        <a:rPr lang="en-GB" sz="1800" b="1" dirty="0" smtClean="0"/>
                        <a:t>Name</a:t>
                      </a:r>
                      <a:r>
                        <a:rPr lang="en-GB" sz="1800" b="1" baseline="0" dirty="0" smtClean="0"/>
                        <a:t> of animal cell</a:t>
                      </a:r>
                      <a:endParaRPr lang="en-GB" sz="1800" b="1" dirty="0"/>
                    </a:p>
                  </a:txBody>
                  <a:tcPr>
                    <a:solidFill>
                      <a:schemeClr val="accent6"/>
                    </a:solidFill>
                  </a:tcPr>
                </a:tc>
                <a:tc>
                  <a:txBody>
                    <a:bodyPr/>
                    <a:lstStyle/>
                    <a:p>
                      <a:pPr algn="ctr"/>
                      <a:r>
                        <a:rPr lang="en-GB" sz="1800" b="1" dirty="0" smtClean="0"/>
                        <a:t>Diagram</a:t>
                      </a:r>
                      <a:endParaRPr lang="en-GB" sz="1800" b="1" dirty="0"/>
                    </a:p>
                  </a:txBody>
                  <a:tcPr>
                    <a:solidFill>
                      <a:schemeClr val="accent6"/>
                    </a:solidFill>
                  </a:tcPr>
                </a:tc>
                <a:tc>
                  <a:txBody>
                    <a:bodyPr/>
                    <a:lstStyle/>
                    <a:p>
                      <a:pPr algn="ctr"/>
                      <a:r>
                        <a:rPr lang="en-GB" sz="1800" b="1" dirty="0" smtClean="0"/>
                        <a:t>Structure and function</a:t>
                      </a:r>
                      <a:endParaRPr lang="en-GB" sz="1800" b="1" dirty="0"/>
                    </a:p>
                  </a:txBody>
                  <a:tcPr>
                    <a:solidFill>
                      <a:schemeClr val="accent6"/>
                    </a:solidFill>
                  </a:tcPr>
                </a:tc>
                <a:extLst>
                  <a:ext uri="{0D108BD9-81ED-4DB2-BD59-A6C34878D82A}">
                    <a16:rowId xmlns:a16="http://schemas.microsoft.com/office/drawing/2014/main" val="10000"/>
                  </a:ext>
                </a:extLst>
              </a:tr>
              <a:tr h="1543402">
                <a:tc>
                  <a:txBody>
                    <a:bodyPr/>
                    <a:lstStyle/>
                    <a:p>
                      <a:pPr algn="l"/>
                      <a:r>
                        <a:rPr lang="en-GB" sz="2000" b="1" dirty="0" smtClean="0">
                          <a:solidFill>
                            <a:srgbClr val="00B050"/>
                          </a:solidFill>
                        </a:rPr>
                        <a:t>A. Sperm</a:t>
                      </a:r>
                      <a:endParaRPr lang="en-GB" sz="2000" b="1" dirty="0">
                        <a:solidFill>
                          <a:srgbClr val="00B050"/>
                        </a:solidFill>
                      </a:endParaRPr>
                    </a:p>
                  </a:txBody>
                  <a:tcPr/>
                </a:tc>
                <a:tc>
                  <a:txBody>
                    <a:bodyPr/>
                    <a:lstStyle/>
                    <a:p>
                      <a:endParaRPr lang="en-GB" sz="2000" dirty="0"/>
                    </a:p>
                  </a:txBody>
                  <a:tcPr/>
                </a:tc>
                <a:tc>
                  <a:txBody>
                    <a:bodyPr/>
                    <a:lstStyle/>
                    <a:p>
                      <a:r>
                        <a:rPr lang="en-GB" sz="1800" b="1" dirty="0" smtClean="0">
                          <a:solidFill>
                            <a:srgbClr val="00B050"/>
                          </a:solidFill>
                        </a:rPr>
                        <a:t>Function is to fertilise an egg.</a:t>
                      </a:r>
                    </a:p>
                    <a:p>
                      <a:pPr marL="285750" indent="-285750">
                        <a:buFont typeface="Arial" charset="0"/>
                        <a:buChar char="•"/>
                      </a:pPr>
                      <a:r>
                        <a:rPr lang="en-GB" sz="1600" dirty="0" smtClean="0">
                          <a:solidFill>
                            <a:srgbClr val="00B050"/>
                          </a:solidFill>
                        </a:rPr>
                        <a:t>Streamlined with a long tail to</a:t>
                      </a:r>
                      <a:r>
                        <a:rPr lang="en-GB" sz="1600" baseline="0" dirty="0" smtClean="0">
                          <a:solidFill>
                            <a:srgbClr val="00B050"/>
                          </a:solidFill>
                        </a:rPr>
                        <a:t> swim to the egg. </a:t>
                      </a:r>
                    </a:p>
                    <a:p>
                      <a:pPr marL="285750" indent="-285750">
                        <a:buFont typeface="Arial" charset="0"/>
                        <a:buChar char="•"/>
                      </a:pPr>
                      <a:r>
                        <a:rPr lang="en-GB" sz="1600" baseline="0" dirty="0" smtClean="0">
                          <a:solidFill>
                            <a:srgbClr val="00B050"/>
                          </a:solidFill>
                        </a:rPr>
                        <a:t>Acrosome in the head containing enzymes to digest the egg cell membrane.</a:t>
                      </a:r>
                    </a:p>
                    <a:p>
                      <a:pPr marL="285750" indent="-285750">
                        <a:buFont typeface="Arial" charset="0"/>
                        <a:buChar char="•"/>
                      </a:pPr>
                      <a:r>
                        <a:rPr lang="en-GB" sz="1600" baseline="0" dirty="0" smtClean="0">
                          <a:solidFill>
                            <a:srgbClr val="00B050"/>
                          </a:solidFill>
                        </a:rPr>
                        <a:t>Large number of mitochondria in the mid section to release energy for movement.</a:t>
                      </a:r>
                      <a:endParaRPr lang="en-GB" sz="1600" dirty="0" smtClean="0">
                        <a:solidFill>
                          <a:srgbClr val="00B050"/>
                        </a:solidFill>
                      </a:endParaRPr>
                    </a:p>
                  </a:txBody>
                  <a:tcPr/>
                </a:tc>
                <a:extLst>
                  <a:ext uri="{0D108BD9-81ED-4DB2-BD59-A6C34878D82A}">
                    <a16:rowId xmlns:a16="http://schemas.microsoft.com/office/drawing/2014/main" val="10001"/>
                  </a:ext>
                </a:extLst>
              </a:tr>
              <a:tr h="1512168">
                <a:tc>
                  <a:txBody>
                    <a:bodyPr/>
                    <a:lstStyle/>
                    <a:p>
                      <a:pPr algn="l"/>
                      <a:r>
                        <a:rPr lang="en-GB" sz="2000" b="1" dirty="0" smtClean="0">
                          <a:solidFill>
                            <a:srgbClr val="00B050"/>
                          </a:solidFill>
                        </a:rPr>
                        <a:t>B. Nerve</a:t>
                      </a:r>
                      <a:endParaRPr lang="en-GB" sz="2000" b="1" dirty="0">
                        <a:solidFill>
                          <a:srgbClr val="00B050"/>
                        </a:solidFill>
                      </a:endParaRPr>
                    </a:p>
                  </a:txBody>
                  <a:tcPr/>
                </a:tc>
                <a:tc>
                  <a:txBody>
                    <a:bodyPr/>
                    <a:lstStyle/>
                    <a:p>
                      <a:endParaRPr lang="en-GB" sz="2000" dirty="0"/>
                    </a:p>
                  </a:txBody>
                  <a:tcPr/>
                </a:tc>
                <a:tc>
                  <a:txBody>
                    <a:bodyPr/>
                    <a:lstStyle/>
                    <a:p>
                      <a:r>
                        <a:rPr lang="en-GB" sz="1800" b="1" dirty="0" smtClean="0">
                          <a:solidFill>
                            <a:srgbClr val="00B050"/>
                          </a:solidFill>
                        </a:rPr>
                        <a:t>Function is to carry electrical signals.</a:t>
                      </a:r>
                    </a:p>
                    <a:p>
                      <a:pPr marL="285750" indent="-285750">
                        <a:buFont typeface="Arial" charset="0"/>
                        <a:buChar char="•"/>
                      </a:pPr>
                      <a:r>
                        <a:rPr lang="en-GB" sz="1600" b="0" dirty="0" smtClean="0">
                          <a:solidFill>
                            <a:srgbClr val="00B050"/>
                          </a:solidFill>
                        </a:rPr>
                        <a:t>Long</a:t>
                      </a:r>
                      <a:r>
                        <a:rPr lang="en-GB" sz="1600" b="0" baseline="0" dirty="0" smtClean="0">
                          <a:solidFill>
                            <a:srgbClr val="00B050"/>
                          </a:solidFill>
                        </a:rPr>
                        <a:t> to carry signals long distances.</a:t>
                      </a:r>
                    </a:p>
                    <a:p>
                      <a:pPr marL="285750" indent="-285750">
                        <a:buFont typeface="Arial" charset="0"/>
                        <a:buChar char="•"/>
                      </a:pPr>
                      <a:r>
                        <a:rPr lang="en-GB" sz="1600" b="0" baseline="0" dirty="0" smtClean="0">
                          <a:solidFill>
                            <a:srgbClr val="00B050"/>
                          </a:solidFill>
                        </a:rPr>
                        <a:t>Branched connections to connect to other nerve cells and form a network around the body.</a:t>
                      </a:r>
                    </a:p>
                    <a:p>
                      <a:pPr marL="285750" indent="-285750">
                        <a:buFont typeface="Arial" charset="0"/>
                        <a:buChar char="•"/>
                      </a:pPr>
                      <a:r>
                        <a:rPr lang="en-GB" sz="1600" b="0" baseline="0" dirty="0" smtClean="0">
                          <a:solidFill>
                            <a:srgbClr val="00B050"/>
                          </a:solidFill>
                        </a:rPr>
                        <a:t>Insulating sheath to enhance transmission of electrical signals.</a:t>
                      </a:r>
                      <a:endParaRPr lang="en-GB" sz="1800" dirty="0">
                        <a:solidFill>
                          <a:srgbClr val="00B050"/>
                        </a:solidFill>
                      </a:endParaRPr>
                    </a:p>
                  </a:txBody>
                  <a:tcPr/>
                </a:tc>
                <a:extLst>
                  <a:ext uri="{0D108BD9-81ED-4DB2-BD59-A6C34878D82A}">
                    <a16:rowId xmlns:a16="http://schemas.microsoft.com/office/drawing/2014/main" val="10002"/>
                  </a:ext>
                </a:extLst>
              </a:tr>
              <a:tr h="885953">
                <a:tc>
                  <a:txBody>
                    <a:bodyPr/>
                    <a:lstStyle/>
                    <a:p>
                      <a:pPr algn="l"/>
                      <a:r>
                        <a:rPr lang="en-GB" sz="2000" b="1" dirty="0" smtClean="0">
                          <a:solidFill>
                            <a:srgbClr val="00B050"/>
                          </a:solidFill>
                        </a:rPr>
                        <a:t>C. Muscle</a:t>
                      </a:r>
                      <a:endParaRPr lang="en-GB" sz="2000" b="1" dirty="0">
                        <a:solidFill>
                          <a:srgbClr val="00B050"/>
                        </a:solidFill>
                      </a:endParaRPr>
                    </a:p>
                  </a:txBody>
                  <a:tcPr/>
                </a:tc>
                <a:tc>
                  <a:txBody>
                    <a:bodyPr/>
                    <a:lstStyle/>
                    <a:p>
                      <a:endParaRPr lang="en-GB" sz="2000" dirty="0" smtClean="0"/>
                    </a:p>
                    <a:p>
                      <a:endParaRPr lang="en-GB" sz="2000" dirty="0" smtClean="0"/>
                    </a:p>
                    <a:p>
                      <a:endParaRPr lang="en-GB" sz="2000" dirty="0" smtClean="0"/>
                    </a:p>
                    <a:p>
                      <a:endParaRPr lang="en-GB" sz="2000" dirty="0" smtClean="0"/>
                    </a:p>
                  </a:txBody>
                  <a:tcPr/>
                </a:tc>
                <a:tc>
                  <a:txBody>
                    <a:bodyPr/>
                    <a:lstStyle/>
                    <a:p>
                      <a:r>
                        <a:rPr lang="en-GB" sz="1800" b="1" dirty="0" smtClean="0">
                          <a:solidFill>
                            <a:srgbClr val="00B050"/>
                          </a:solidFill>
                        </a:rPr>
                        <a:t>Function is to contract to allow movement.</a:t>
                      </a:r>
                    </a:p>
                    <a:p>
                      <a:pPr marL="285750" indent="-285750">
                        <a:buFont typeface="Arial" charset="0"/>
                        <a:buChar char="•"/>
                      </a:pPr>
                      <a:r>
                        <a:rPr lang="en-GB" sz="1600" b="0" dirty="0" smtClean="0">
                          <a:solidFill>
                            <a:srgbClr val="00B050"/>
                          </a:solidFill>
                        </a:rPr>
                        <a:t>Contain</a:t>
                      </a:r>
                      <a:r>
                        <a:rPr lang="en-GB" sz="1600" b="0" baseline="0" dirty="0" smtClean="0">
                          <a:solidFill>
                            <a:srgbClr val="00B050"/>
                          </a:solidFill>
                        </a:rPr>
                        <a:t> a large number of mitochondria to release energy from respiration for movement.</a:t>
                      </a:r>
                    </a:p>
                    <a:p>
                      <a:pPr marL="285750" indent="-285750">
                        <a:buFont typeface="Arial" charset="0"/>
                        <a:buChar char="•"/>
                      </a:pPr>
                      <a:r>
                        <a:rPr lang="en-GB" sz="1600" b="0" baseline="0" dirty="0" smtClean="0">
                          <a:solidFill>
                            <a:srgbClr val="00B050"/>
                          </a:solidFill>
                        </a:rPr>
                        <a:t>Long so that there is enough space to contract.  </a:t>
                      </a:r>
                      <a:endParaRPr lang="en-GB" sz="1600" b="0" dirty="0">
                        <a:solidFill>
                          <a:srgbClr val="00B050"/>
                        </a:solidFil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11090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068416159"/>
              </p:ext>
            </p:extLst>
          </p:nvPr>
        </p:nvGraphicFramePr>
        <p:xfrm>
          <a:off x="173894" y="1265360"/>
          <a:ext cx="8784975" cy="5308378"/>
        </p:xfrm>
        <a:graphic>
          <a:graphicData uri="http://schemas.openxmlformats.org/drawingml/2006/table">
            <a:tbl>
              <a:tblPr firstRow="1" bandRow="1">
                <a:tableStyleId>{5940675A-B579-460E-94D1-54222C63F5DA}</a:tableStyleId>
              </a:tblPr>
              <a:tblGrid>
                <a:gridCol w="1346296">
                  <a:extLst>
                    <a:ext uri="{9D8B030D-6E8A-4147-A177-3AD203B41FA5}">
                      <a16:colId xmlns:a16="http://schemas.microsoft.com/office/drawing/2014/main" val="20000"/>
                    </a:ext>
                  </a:extLst>
                </a:gridCol>
                <a:gridCol w="2491740">
                  <a:extLst>
                    <a:ext uri="{9D8B030D-6E8A-4147-A177-3AD203B41FA5}">
                      <a16:colId xmlns:a16="http://schemas.microsoft.com/office/drawing/2014/main" val="20001"/>
                    </a:ext>
                  </a:extLst>
                </a:gridCol>
                <a:gridCol w="4946939">
                  <a:extLst>
                    <a:ext uri="{9D8B030D-6E8A-4147-A177-3AD203B41FA5}">
                      <a16:colId xmlns:a16="http://schemas.microsoft.com/office/drawing/2014/main" val="20002"/>
                    </a:ext>
                  </a:extLst>
                </a:gridCol>
              </a:tblGrid>
              <a:tr h="651523">
                <a:tc>
                  <a:txBody>
                    <a:bodyPr/>
                    <a:lstStyle/>
                    <a:p>
                      <a:pPr algn="ctr"/>
                      <a:r>
                        <a:rPr lang="en-GB" sz="1800" b="1" dirty="0" smtClean="0"/>
                        <a:t>Name</a:t>
                      </a:r>
                      <a:r>
                        <a:rPr lang="en-GB" sz="1800" b="1" baseline="0" dirty="0" smtClean="0"/>
                        <a:t> of plant cell</a:t>
                      </a:r>
                      <a:endParaRPr lang="en-GB" sz="1800" b="1" dirty="0"/>
                    </a:p>
                  </a:txBody>
                  <a:tcPr>
                    <a:solidFill>
                      <a:schemeClr val="accent6"/>
                    </a:solidFill>
                  </a:tcPr>
                </a:tc>
                <a:tc>
                  <a:txBody>
                    <a:bodyPr/>
                    <a:lstStyle/>
                    <a:p>
                      <a:pPr algn="ctr"/>
                      <a:r>
                        <a:rPr lang="en-GB" sz="1800" b="1" dirty="0" smtClean="0"/>
                        <a:t>Diagram</a:t>
                      </a:r>
                      <a:endParaRPr lang="en-GB" sz="1800" b="1" dirty="0"/>
                    </a:p>
                  </a:txBody>
                  <a:tcPr>
                    <a:solidFill>
                      <a:schemeClr val="accent6"/>
                    </a:solidFill>
                  </a:tcPr>
                </a:tc>
                <a:tc>
                  <a:txBody>
                    <a:bodyPr/>
                    <a:lstStyle/>
                    <a:p>
                      <a:pPr algn="ctr"/>
                      <a:r>
                        <a:rPr lang="en-GB" sz="1800" b="1" dirty="0" smtClean="0"/>
                        <a:t>Structure and function</a:t>
                      </a:r>
                      <a:endParaRPr lang="en-GB" sz="1800" b="1" dirty="0"/>
                    </a:p>
                  </a:txBody>
                  <a:tcPr>
                    <a:solidFill>
                      <a:schemeClr val="accent6"/>
                    </a:solidFill>
                  </a:tcPr>
                </a:tc>
                <a:extLst>
                  <a:ext uri="{0D108BD9-81ED-4DB2-BD59-A6C34878D82A}">
                    <a16:rowId xmlns:a16="http://schemas.microsoft.com/office/drawing/2014/main" val="10000"/>
                  </a:ext>
                </a:extLst>
              </a:tr>
              <a:tr h="1307769">
                <a:tc>
                  <a:txBody>
                    <a:bodyPr/>
                    <a:lstStyle/>
                    <a:p>
                      <a:pPr algn="l"/>
                      <a:r>
                        <a:rPr lang="en-GB" sz="1800" b="1" dirty="0" smtClean="0">
                          <a:solidFill>
                            <a:srgbClr val="00B050"/>
                          </a:solidFill>
                        </a:rPr>
                        <a:t>A. Root hair</a:t>
                      </a:r>
                      <a:endParaRPr lang="en-GB" sz="1800" b="1" dirty="0">
                        <a:solidFill>
                          <a:srgbClr val="00B050"/>
                        </a:solidFill>
                      </a:endParaRPr>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r>
                        <a:rPr lang="en-GB" sz="1800" b="1" dirty="0" smtClean="0">
                          <a:solidFill>
                            <a:srgbClr val="00B050"/>
                          </a:solidFill>
                        </a:rPr>
                        <a:t>Function is to absorb water and minerals</a:t>
                      </a:r>
                      <a:r>
                        <a:rPr lang="en-GB" sz="1800" b="1" baseline="0" dirty="0" smtClean="0">
                          <a:solidFill>
                            <a:srgbClr val="00B050"/>
                          </a:solidFill>
                        </a:rPr>
                        <a:t> from the soil.</a:t>
                      </a:r>
                      <a:endParaRPr lang="en-GB" sz="1800" b="1" dirty="0" smtClean="0">
                        <a:solidFill>
                          <a:srgbClr val="00B050"/>
                        </a:solidFill>
                      </a:endParaRPr>
                    </a:p>
                    <a:p>
                      <a:pPr marL="285750" indent="-285750">
                        <a:buFont typeface="Arial" charset="0"/>
                        <a:buChar char="•"/>
                      </a:pPr>
                      <a:r>
                        <a:rPr lang="en-GB" sz="1600" b="0" dirty="0" smtClean="0">
                          <a:solidFill>
                            <a:srgbClr val="00B050"/>
                          </a:solidFill>
                        </a:rPr>
                        <a:t>Hair</a:t>
                      </a:r>
                      <a:r>
                        <a:rPr lang="en-GB" sz="1600" b="0" baseline="0" dirty="0" smtClean="0">
                          <a:solidFill>
                            <a:srgbClr val="00B050"/>
                          </a:solidFill>
                        </a:rPr>
                        <a:t> like projections to increase the surface area.</a:t>
                      </a:r>
                    </a:p>
                    <a:p>
                      <a:pPr marL="0" indent="0">
                        <a:buFont typeface="Arial" charset="0"/>
                        <a:buNone/>
                      </a:pPr>
                      <a:r>
                        <a:rPr lang="en-GB" sz="1600" b="0" baseline="0" dirty="0" smtClean="0">
                          <a:solidFill>
                            <a:srgbClr val="00B050"/>
                          </a:solidFill>
                        </a:rPr>
                        <a:t>(Note that root hair cells have no chloroplasts this is because they do not need them as they are in the soil) </a:t>
                      </a:r>
                      <a:endParaRPr lang="en-GB" sz="1400" b="0" dirty="0">
                        <a:solidFill>
                          <a:srgbClr val="00B050"/>
                        </a:solidFill>
                      </a:endParaRPr>
                    </a:p>
                  </a:txBody>
                  <a:tcPr/>
                </a:tc>
                <a:extLst>
                  <a:ext uri="{0D108BD9-81ED-4DB2-BD59-A6C34878D82A}">
                    <a16:rowId xmlns:a16="http://schemas.microsoft.com/office/drawing/2014/main" val="10001"/>
                  </a:ext>
                </a:extLst>
              </a:tr>
              <a:tr h="1637489">
                <a:tc>
                  <a:txBody>
                    <a:bodyPr/>
                    <a:lstStyle/>
                    <a:p>
                      <a:pPr algn="l"/>
                      <a:r>
                        <a:rPr lang="en-GB" sz="1800" b="1" dirty="0" smtClean="0">
                          <a:solidFill>
                            <a:srgbClr val="00B050"/>
                          </a:solidFill>
                        </a:rPr>
                        <a:t>B. Xylem</a:t>
                      </a:r>
                    </a:p>
                    <a:p>
                      <a:pPr algn="l"/>
                      <a:endParaRPr lang="en-GB" sz="1800" b="1" dirty="0" smtClean="0">
                        <a:solidFill>
                          <a:srgbClr val="00B050"/>
                        </a:solidFill>
                      </a:endParaRPr>
                    </a:p>
                    <a:p>
                      <a:pPr algn="l"/>
                      <a:endParaRPr lang="en-GB" sz="1800" b="1" dirty="0" smtClean="0">
                        <a:solidFill>
                          <a:srgbClr val="00B050"/>
                        </a:solidFill>
                      </a:endParaRPr>
                    </a:p>
                    <a:p>
                      <a:pPr algn="l"/>
                      <a:endParaRPr lang="en-GB" sz="1800" b="1" dirty="0" smtClean="0">
                        <a:solidFill>
                          <a:srgbClr val="00B050"/>
                        </a:solidFill>
                      </a:endParaRPr>
                    </a:p>
                    <a:p>
                      <a:pPr algn="l"/>
                      <a:endParaRPr lang="en-GB" sz="1800" b="1" dirty="0">
                        <a:solidFill>
                          <a:srgbClr val="00B050"/>
                        </a:solidFill>
                      </a:endParaRPr>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r>
                        <a:rPr lang="en-GB" sz="1800" b="1" dirty="0" smtClean="0">
                          <a:solidFill>
                            <a:srgbClr val="00B050"/>
                          </a:solidFill>
                        </a:rPr>
                        <a:t>Function is to carry water and minerals in</a:t>
                      </a:r>
                      <a:r>
                        <a:rPr lang="en-GB" sz="1800" b="1" baseline="0" dirty="0" smtClean="0">
                          <a:solidFill>
                            <a:srgbClr val="00B050"/>
                          </a:solidFill>
                        </a:rPr>
                        <a:t> plants.</a:t>
                      </a:r>
                    </a:p>
                    <a:p>
                      <a:pPr marL="285750" indent="-285750">
                        <a:buFont typeface="Arial" charset="0"/>
                        <a:buChar char="•"/>
                      </a:pPr>
                      <a:r>
                        <a:rPr lang="en-GB" sz="1600" b="0" baseline="0" dirty="0" smtClean="0">
                          <a:solidFill>
                            <a:srgbClr val="00B050"/>
                          </a:solidFill>
                        </a:rPr>
                        <a:t>Form hollow xylem tubes made of dead tissue.</a:t>
                      </a:r>
                    </a:p>
                    <a:p>
                      <a:pPr marL="285750" indent="-285750">
                        <a:buFont typeface="Arial" charset="0"/>
                        <a:buChar char="•"/>
                      </a:pPr>
                      <a:r>
                        <a:rPr lang="en-GB" sz="1600" b="0" baseline="0" dirty="0" smtClean="0">
                          <a:solidFill>
                            <a:srgbClr val="00B050"/>
                          </a:solidFill>
                        </a:rPr>
                        <a:t>Long cells with walls toughened by lignin.</a:t>
                      </a:r>
                    </a:p>
                    <a:p>
                      <a:pPr marL="285750" indent="-285750">
                        <a:buFont typeface="Arial" charset="0"/>
                        <a:buChar char="•"/>
                      </a:pPr>
                      <a:r>
                        <a:rPr lang="en-GB" sz="1600" b="0" baseline="0" dirty="0" smtClean="0">
                          <a:solidFill>
                            <a:srgbClr val="00B050"/>
                          </a:solidFill>
                        </a:rPr>
                        <a:t>Water and minerals flow from the roots towards the leaves only in one direction in a process called </a:t>
                      </a:r>
                      <a:r>
                        <a:rPr lang="en-GB" sz="1600" b="1" baseline="0" dirty="0" smtClean="0">
                          <a:solidFill>
                            <a:srgbClr val="00B050"/>
                          </a:solidFill>
                        </a:rPr>
                        <a:t>TRANSPIRATION</a:t>
                      </a:r>
                      <a:r>
                        <a:rPr lang="en-GB" sz="1600" b="0" baseline="0" dirty="0" smtClean="0">
                          <a:solidFill>
                            <a:srgbClr val="00B050"/>
                          </a:solidFill>
                        </a:rPr>
                        <a:t>.</a:t>
                      </a:r>
                      <a:endParaRPr lang="en-GB" sz="1600" b="0" dirty="0">
                        <a:solidFill>
                          <a:srgbClr val="00B050"/>
                        </a:solidFill>
                      </a:endParaRPr>
                    </a:p>
                  </a:txBody>
                  <a:tcPr/>
                </a:tc>
                <a:extLst>
                  <a:ext uri="{0D108BD9-81ED-4DB2-BD59-A6C34878D82A}">
                    <a16:rowId xmlns:a16="http://schemas.microsoft.com/office/drawing/2014/main" val="10002"/>
                  </a:ext>
                </a:extLst>
              </a:tr>
              <a:tr h="1647766">
                <a:tc>
                  <a:txBody>
                    <a:bodyPr/>
                    <a:lstStyle/>
                    <a:p>
                      <a:pPr algn="l"/>
                      <a:r>
                        <a:rPr lang="en-GB" sz="1800" b="1" dirty="0" smtClean="0">
                          <a:solidFill>
                            <a:srgbClr val="00B050"/>
                          </a:solidFill>
                        </a:rPr>
                        <a:t>C. Phloem</a:t>
                      </a:r>
                    </a:p>
                    <a:p>
                      <a:pPr algn="l"/>
                      <a:endParaRPr lang="en-GB" sz="1800" b="1" dirty="0" smtClean="0">
                        <a:solidFill>
                          <a:srgbClr val="00B050"/>
                        </a:solidFill>
                      </a:endParaRPr>
                    </a:p>
                    <a:p>
                      <a:pPr algn="l"/>
                      <a:endParaRPr lang="en-GB" sz="1800" b="1" dirty="0" smtClean="0">
                        <a:solidFill>
                          <a:srgbClr val="00B050"/>
                        </a:solidFill>
                      </a:endParaRPr>
                    </a:p>
                    <a:p>
                      <a:pPr algn="l"/>
                      <a:endParaRPr lang="en-GB" sz="1800" b="1" dirty="0" smtClean="0">
                        <a:solidFill>
                          <a:srgbClr val="00B050"/>
                        </a:solidFill>
                      </a:endParaRPr>
                    </a:p>
                    <a:p>
                      <a:pPr algn="l"/>
                      <a:endParaRPr lang="en-GB" sz="1800" b="1" dirty="0" smtClean="0">
                        <a:solidFill>
                          <a:srgbClr val="00B050"/>
                        </a:solidFill>
                      </a:endParaRPr>
                    </a:p>
                  </a:txBody>
                  <a:tcPr/>
                </a:tc>
                <a:tc>
                  <a:txBody>
                    <a:bodyPr/>
                    <a:lstStyle/>
                    <a:p>
                      <a:endParaRPr lang="en-GB" sz="2000" dirty="0" smtClean="0"/>
                    </a:p>
                    <a:p>
                      <a:endParaRPr lang="en-GB" sz="2000" dirty="0" smtClean="0"/>
                    </a:p>
                    <a:p>
                      <a:endParaRPr lang="en-GB" sz="2000" dirty="0" smtClean="0"/>
                    </a:p>
                    <a:p>
                      <a:endParaRPr lang="en-GB" sz="2000" dirty="0"/>
                    </a:p>
                  </a:txBody>
                  <a:tcPr/>
                </a:tc>
                <a:tc>
                  <a:txBody>
                    <a:bodyPr/>
                    <a:lstStyle/>
                    <a:p>
                      <a:r>
                        <a:rPr lang="en-GB" sz="1800" b="1" dirty="0" smtClean="0">
                          <a:solidFill>
                            <a:srgbClr val="00B050"/>
                          </a:solidFill>
                        </a:rPr>
                        <a:t>Function is to carry glucose around the plant.</a:t>
                      </a:r>
                    </a:p>
                    <a:p>
                      <a:pPr marL="285750" indent="-285750">
                        <a:buFont typeface="Arial" charset="0"/>
                        <a:buChar char="•"/>
                      </a:pPr>
                      <a:r>
                        <a:rPr lang="en-GB" sz="1600" b="0" dirty="0" smtClean="0">
                          <a:solidFill>
                            <a:srgbClr val="00B050"/>
                          </a:solidFill>
                        </a:rPr>
                        <a:t>Form phloem tubes made of living tissue.</a:t>
                      </a:r>
                    </a:p>
                    <a:p>
                      <a:pPr marL="285750" indent="-285750">
                        <a:buFont typeface="Arial" charset="0"/>
                        <a:buChar char="•"/>
                      </a:pPr>
                      <a:r>
                        <a:rPr lang="en-GB" sz="1600" b="0" dirty="0" smtClean="0">
                          <a:solidFill>
                            <a:srgbClr val="00B050"/>
                          </a:solidFill>
                        </a:rPr>
                        <a:t>Cells have end plates with holes in them.</a:t>
                      </a:r>
                    </a:p>
                    <a:p>
                      <a:pPr marL="285750" indent="-285750">
                        <a:buFont typeface="Arial" charset="0"/>
                        <a:buChar char="•"/>
                      </a:pPr>
                      <a:r>
                        <a:rPr lang="en-GB" sz="1600" b="0" dirty="0" smtClean="0">
                          <a:solidFill>
                            <a:srgbClr val="00B050"/>
                          </a:solidFill>
                        </a:rPr>
                        <a:t>Glucose in solution moves from the leaves to growth and storage tissues in a process called </a:t>
                      </a:r>
                      <a:r>
                        <a:rPr lang="en-GB" sz="1600" b="1" dirty="0" smtClean="0">
                          <a:solidFill>
                            <a:srgbClr val="00B050"/>
                          </a:solidFill>
                        </a:rPr>
                        <a:t>TRANSLOCATION</a:t>
                      </a:r>
                      <a:r>
                        <a:rPr lang="en-GB" sz="1600" b="0" dirty="0" smtClean="0">
                          <a:solidFill>
                            <a:srgbClr val="00B050"/>
                          </a:solidFill>
                        </a:rPr>
                        <a:t>.</a:t>
                      </a:r>
                      <a:endParaRPr lang="en-GB" sz="1600" b="0" dirty="0">
                        <a:solidFill>
                          <a:srgbClr val="00B050"/>
                        </a:solidFill>
                      </a:endParaRP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646331"/>
          </a:xfrm>
          <a:prstGeom prst="rect">
            <a:avLst/>
          </a:prstGeom>
          <a:noFill/>
        </p:spPr>
        <p:txBody>
          <a:bodyPr wrap="square" rtlCol="0">
            <a:spAutoFit/>
          </a:bodyPr>
          <a:lstStyle/>
          <a:p>
            <a:pPr>
              <a:lnSpc>
                <a:spcPct val="150000"/>
              </a:lnSpc>
            </a:pPr>
            <a:r>
              <a:rPr lang="en-GB" sz="2400" dirty="0" smtClean="0"/>
              <a:t>2. Name plant cells A,B and C and describe their structure and function.</a:t>
            </a:r>
            <a:endParaRPr lang="en-GB" sz="1600" dirty="0"/>
          </a:p>
        </p:txBody>
      </p:sp>
      <p:pic>
        <p:nvPicPr>
          <p:cNvPr id="12" name="Picture 11"/>
          <p:cNvPicPr>
            <a:picLocks noChangeAspect="1"/>
          </p:cNvPicPr>
          <p:nvPr/>
        </p:nvPicPr>
        <p:blipFill rotWithShape="1">
          <a:blip r:embed="rId2" cstate="print"/>
          <a:srcRect l="55309" r="-1606" b="22701"/>
          <a:stretch/>
        </p:blipFill>
        <p:spPr>
          <a:xfrm>
            <a:off x="1735164" y="4996530"/>
            <a:ext cx="1554688" cy="1401725"/>
          </a:xfrm>
          <a:prstGeom prst="rect">
            <a:avLst/>
          </a:prstGeom>
        </p:spPr>
      </p:pic>
      <p:pic>
        <p:nvPicPr>
          <p:cNvPr id="13" name="Picture 12"/>
          <p:cNvPicPr>
            <a:picLocks noChangeAspect="1"/>
          </p:cNvPicPr>
          <p:nvPr/>
        </p:nvPicPr>
        <p:blipFill>
          <a:blip r:embed="rId3" cstate="print"/>
          <a:stretch>
            <a:fillRect/>
          </a:stretch>
        </p:blipFill>
        <p:spPr>
          <a:xfrm>
            <a:off x="1435900" y="2012109"/>
            <a:ext cx="2564600" cy="1141363"/>
          </a:xfrm>
          <a:prstGeom prst="rect">
            <a:avLst/>
          </a:prstGeom>
        </p:spPr>
      </p:pic>
      <p:pic>
        <p:nvPicPr>
          <p:cNvPr id="14" name="Picture 13"/>
          <p:cNvPicPr>
            <a:picLocks noChangeAspect="1"/>
          </p:cNvPicPr>
          <p:nvPr/>
        </p:nvPicPr>
        <p:blipFill rotWithShape="1">
          <a:blip r:embed="rId4" cstate="print"/>
          <a:srcRect r="55627" b="22441"/>
          <a:stretch/>
        </p:blipFill>
        <p:spPr>
          <a:xfrm>
            <a:off x="1864373" y="3309492"/>
            <a:ext cx="1544749" cy="1458006"/>
          </a:xfrm>
          <a:prstGeom prst="rect">
            <a:avLst/>
          </a:prstGeom>
        </p:spPr>
      </p:pic>
    </p:spTree>
    <p:extLst>
      <p:ext uri="{BB962C8B-B14F-4D97-AF65-F5344CB8AC3E}">
        <p14:creationId xmlns:p14="http://schemas.microsoft.com/office/powerpoint/2010/main" val="2116609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57041"/>
            <a:ext cx="8915400" cy="4154984"/>
          </a:xfrm>
          <a:prstGeom prst="rect">
            <a:avLst/>
          </a:prstGeom>
          <a:noFill/>
        </p:spPr>
        <p:txBody>
          <a:bodyPr wrap="square" rtlCol="0">
            <a:spAutoFit/>
          </a:bodyPr>
          <a:lstStyle/>
          <a:p>
            <a:pPr>
              <a:lnSpc>
                <a:spcPct val="150000"/>
              </a:lnSpc>
            </a:pPr>
            <a:r>
              <a:rPr lang="en-GB" sz="2200" dirty="0" smtClean="0"/>
              <a:t>3. What does cell differentiation mean?</a:t>
            </a:r>
          </a:p>
          <a:p>
            <a:pPr>
              <a:lnSpc>
                <a:spcPct val="150000"/>
              </a:lnSpc>
            </a:pPr>
            <a:r>
              <a:rPr lang="en-GB" sz="2200" b="1" dirty="0" smtClean="0">
                <a:solidFill>
                  <a:srgbClr val="00B050"/>
                </a:solidFill>
              </a:rPr>
              <a:t>When a cell changes to become specialised.</a:t>
            </a:r>
          </a:p>
          <a:p>
            <a:pPr>
              <a:lnSpc>
                <a:spcPct val="150000"/>
              </a:lnSpc>
            </a:pPr>
            <a:r>
              <a:rPr lang="en-GB" sz="2200" dirty="0" smtClean="0"/>
              <a:t>4. In what stage of an animal’s life cycle do most cells differentiate?</a:t>
            </a:r>
          </a:p>
          <a:p>
            <a:pPr>
              <a:lnSpc>
                <a:spcPct val="150000"/>
              </a:lnSpc>
            </a:pPr>
            <a:r>
              <a:rPr lang="en-GB" sz="2200" b="1" dirty="0" smtClean="0">
                <a:solidFill>
                  <a:srgbClr val="00B050"/>
                </a:solidFill>
              </a:rPr>
              <a:t>In the early stages.</a:t>
            </a:r>
          </a:p>
          <a:p>
            <a:pPr>
              <a:lnSpc>
                <a:spcPct val="150000"/>
              </a:lnSpc>
            </a:pPr>
            <a:r>
              <a:rPr lang="en-GB" sz="2200" dirty="0" smtClean="0"/>
              <a:t>5. In mature animals when do cells still need to differentiate?</a:t>
            </a:r>
          </a:p>
          <a:p>
            <a:pPr>
              <a:lnSpc>
                <a:spcPct val="150000"/>
              </a:lnSpc>
            </a:pPr>
            <a:r>
              <a:rPr lang="en-GB" sz="2200" b="1" dirty="0" smtClean="0">
                <a:solidFill>
                  <a:srgbClr val="00B050"/>
                </a:solidFill>
              </a:rPr>
              <a:t>For repair and replacement of cells.</a:t>
            </a:r>
          </a:p>
          <a:p>
            <a:pPr>
              <a:lnSpc>
                <a:spcPct val="150000"/>
              </a:lnSpc>
            </a:pPr>
            <a:r>
              <a:rPr lang="en-GB" sz="2200" dirty="0" smtClean="0"/>
              <a:t>6. In what stage of their life cycle do plant cells differentiate?</a:t>
            </a:r>
          </a:p>
          <a:p>
            <a:pPr>
              <a:lnSpc>
                <a:spcPct val="150000"/>
              </a:lnSpc>
            </a:pPr>
            <a:r>
              <a:rPr lang="en-GB" sz="2200" b="1" dirty="0" smtClean="0">
                <a:solidFill>
                  <a:srgbClr val="00B050"/>
                </a:solidFill>
              </a:rPr>
              <a:t>They differentiate throughout </a:t>
            </a:r>
            <a:r>
              <a:rPr lang="en-GB" sz="2200" b="1" dirty="0">
                <a:solidFill>
                  <a:srgbClr val="00B050"/>
                </a:solidFill>
              </a:rPr>
              <a:t>their lifecycle. </a:t>
            </a:r>
          </a:p>
        </p:txBody>
      </p:sp>
    </p:spTree>
    <p:extLst>
      <p:ext uri="{BB962C8B-B14F-4D97-AF65-F5344CB8AC3E}">
        <p14:creationId xmlns:p14="http://schemas.microsoft.com/office/powerpoint/2010/main" val="7961952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6012160" cy="5509200"/>
          </a:xfrm>
          <a:prstGeom prst="rect">
            <a:avLst/>
          </a:prstGeom>
          <a:noFill/>
        </p:spPr>
        <p:txBody>
          <a:bodyPr wrap="square" rtlCol="0">
            <a:spAutoFit/>
          </a:bodyPr>
          <a:lstStyle/>
          <a:p>
            <a:r>
              <a:rPr lang="en-GB" sz="7200" b="1" dirty="0" smtClean="0">
                <a:latin typeface="+mj-lt"/>
                <a:ea typeface="Beirut" charset="-78"/>
                <a:cs typeface="Beirut" charset="-78"/>
              </a:rPr>
              <a:t>LearnIT!</a:t>
            </a:r>
          </a:p>
          <a:p>
            <a:r>
              <a:rPr lang="en-GB" sz="7200" b="1" dirty="0" smtClean="0">
                <a:latin typeface="+mj-lt"/>
                <a:ea typeface="Beirut" charset="-78"/>
                <a:cs typeface="Beirut" charset="-78"/>
              </a:rPr>
              <a:t>KnowIT!</a:t>
            </a:r>
          </a:p>
          <a:p>
            <a:endParaRPr lang="en-GB" dirty="0"/>
          </a:p>
          <a:p>
            <a:r>
              <a:rPr lang="en-GB" sz="3600" b="1" dirty="0" smtClean="0">
                <a:solidFill>
                  <a:schemeClr val="tx1">
                    <a:lumMod val="50000"/>
                    <a:lumOff val="50000"/>
                  </a:schemeClr>
                </a:solidFill>
              </a:rPr>
              <a:t>Cell structure </a:t>
            </a:r>
          </a:p>
          <a:p>
            <a:r>
              <a:rPr lang="en-GB" sz="3600" b="1" dirty="0" smtClean="0">
                <a:solidFill>
                  <a:schemeClr val="tx1">
                    <a:lumMod val="50000"/>
                    <a:lumOff val="50000"/>
                  </a:schemeClr>
                </a:solidFill>
              </a:rPr>
              <a:t>Part 3</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Microscopy</a:t>
            </a:r>
          </a:p>
          <a:p>
            <a:pPr marL="457200" indent="-457200">
              <a:lnSpc>
                <a:spcPct val="150000"/>
              </a:lnSpc>
              <a:buFont typeface="Arial" charset="0"/>
              <a:buChar char="•"/>
            </a:pPr>
            <a:r>
              <a:rPr lang="en-GB" sz="2400" b="1" dirty="0">
                <a:solidFill>
                  <a:schemeClr val="tx1">
                    <a:lumMod val="50000"/>
                    <a:lumOff val="50000"/>
                  </a:schemeClr>
                </a:solidFill>
              </a:rPr>
              <a:t>Culturing microorganisms (biology only)</a:t>
            </a:r>
          </a:p>
          <a:p>
            <a:endParaRPr lang="en-GB" dirty="0"/>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1670452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4720" y="-32700"/>
            <a:ext cx="6876256"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Microscopy</a:t>
            </a:r>
          </a:p>
        </p:txBody>
      </p:sp>
      <p:pic>
        <p:nvPicPr>
          <p:cNvPr id="7" name="Picture 6"/>
          <p:cNvPicPr>
            <a:picLocks noChangeAspect="1"/>
          </p:cNvPicPr>
          <p:nvPr/>
        </p:nvPicPr>
        <p:blipFill>
          <a:blip r:embed="rId3" cstate="print">
            <a:clrChange>
              <a:clrFrom>
                <a:srgbClr val="FFFFFF"/>
              </a:clrFrom>
              <a:clrTo>
                <a:srgbClr val="FFFFFF">
                  <a:alpha val="0"/>
                </a:srgbClr>
              </a:clrTo>
            </a:clrChange>
          </a:blip>
          <a:stretch>
            <a:fillRect/>
          </a:stretch>
        </p:blipFill>
        <p:spPr>
          <a:xfrm>
            <a:off x="5230746" y="155698"/>
            <a:ext cx="3169938" cy="2754827"/>
          </a:xfrm>
          <a:prstGeom prst="rect">
            <a:avLst/>
          </a:prstGeom>
        </p:spPr>
      </p:pic>
      <p:sp>
        <p:nvSpPr>
          <p:cNvPr id="8" name="Rectangle 7"/>
          <p:cNvSpPr/>
          <p:nvPr/>
        </p:nvSpPr>
        <p:spPr>
          <a:xfrm>
            <a:off x="6516215" y="5805264"/>
            <a:ext cx="2411761" cy="830997"/>
          </a:xfrm>
          <a:prstGeom prst="rect">
            <a:avLst/>
          </a:prstGeom>
        </p:spPr>
        <p:txBody>
          <a:bodyPr wrap="square">
            <a:spAutoFit/>
          </a:bodyPr>
          <a:lstStyle/>
          <a:p>
            <a:r>
              <a:rPr lang="en-GB" sz="2400" dirty="0" smtClean="0">
                <a:hlinkClick r:id="rId4"/>
              </a:rPr>
              <a:t>Video - Types of microscopes</a:t>
            </a:r>
            <a:endParaRPr lang="en-GB" sz="2400" dirty="0"/>
          </a:p>
        </p:txBody>
      </p:sp>
      <p:pic>
        <p:nvPicPr>
          <p:cNvPr id="10" name="Picture 9"/>
          <p:cNvPicPr>
            <a:picLocks noChangeAspect="1"/>
          </p:cNvPicPr>
          <p:nvPr/>
        </p:nvPicPr>
        <p:blipFill>
          <a:blip r:embed="rId5" cstate="print"/>
          <a:stretch>
            <a:fillRect/>
          </a:stretch>
        </p:blipFill>
        <p:spPr>
          <a:xfrm>
            <a:off x="528724" y="718505"/>
            <a:ext cx="3041150" cy="2104016"/>
          </a:xfrm>
          <a:prstGeom prst="rect">
            <a:avLst/>
          </a:prstGeom>
        </p:spPr>
      </p:pic>
      <p:sp>
        <p:nvSpPr>
          <p:cNvPr id="11" name="TextBox 10"/>
          <p:cNvSpPr txBox="1"/>
          <p:nvPr/>
        </p:nvSpPr>
        <p:spPr>
          <a:xfrm>
            <a:off x="329514" y="2743078"/>
            <a:ext cx="3240360" cy="707886"/>
          </a:xfrm>
          <a:prstGeom prst="rect">
            <a:avLst/>
          </a:prstGeom>
          <a:noFill/>
        </p:spPr>
        <p:txBody>
          <a:bodyPr wrap="square" rtlCol="0">
            <a:spAutoFit/>
          </a:bodyPr>
          <a:lstStyle/>
          <a:p>
            <a:pPr algn="ctr"/>
            <a:r>
              <a:rPr lang="en-GB" sz="2000" b="1" dirty="0">
                <a:solidFill>
                  <a:schemeClr val="accent6">
                    <a:lumMod val="75000"/>
                  </a:schemeClr>
                </a:solidFill>
              </a:rPr>
              <a:t>l</a:t>
            </a:r>
            <a:r>
              <a:rPr lang="en-GB" sz="2000" b="1" dirty="0" smtClean="0">
                <a:solidFill>
                  <a:schemeClr val="accent6">
                    <a:lumMod val="75000"/>
                  </a:schemeClr>
                </a:solidFill>
              </a:rPr>
              <a:t>ight microscope</a:t>
            </a:r>
          </a:p>
          <a:p>
            <a:pPr algn="ctr"/>
            <a:r>
              <a:rPr lang="en-GB" sz="2000" b="1" dirty="0" smtClean="0"/>
              <a:t>First ones used in 1590’s</a:t>
            </a:r>
            <a:endParaRPr lang="en-GB" sz="2000" b="1" dirty="0"/>
          </a:p>
        </p:txBody>
      </p:sp>
      <p:sp>
        <p:nvSpPr>
          <p:cNvPr id="13" name="TextBox 12"/>
          <p:cNvSpPr txBox="1"/>
          <p:nvPr/>
        </p:nvSpPr>
        <p:spPr>
          <a:xfrm>
            <a:off x="5254998" y="2758906"/>
            <a:ext cx="3240360" cy="707886"/>
          </a:xfrm>
          <a:prstGeom prst="rect">
            <a:avLst/>
          </a:prstGeom>
          <a:noFill/>
        </p:spPr>
        <p:txBody>
          <a:bodyPr wrap="square" rtlCol="0">
            <a:spAutoFit/>
          </a:bodyPr>
          <a:lstStyle/>
          <a:p>
            <a:pPr algn="ctr"/>
            <a:r>
              <a:rPr lang="en-GB" sz="2000" b="1" dirty="0" smtClean="0">
                <a:solidFill>
                  <a:schemeClr val="accent6">
                    <a:lumMod val="75000"/>
                  </a:schemeClr>
                </a:solidFill>
              </a:rPr>
              <a:t>electron microscope</a:t>
            </a:r>
          </a:p>
          <a:p>
            <a:pPr algn="ctr"/>
            <a:r>
              <a:rPr lang="en-GB" sz="2000" b="1" dirty="0" smtClean="0"/>
              <a:t>First ones used in 1960’s</a:t>
            </a:r>
            <a:endParaRPr lang="en-GB" sz="2000" b="1" dirty="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5305" y="949577"/>
            <a:ext cx="480053" cy="720080"/>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57682520"/>
              </p:ext>
            </p:extLst>
          </p:nvPr>
        </p:nvGraphicFramePr>
        <p:xfrm>
          <a:off x="179512" y="3453224"/>
          <a:ext cx="8820471" cy="2352040"/>
        </p:xfrm>
        <a:graphic>
          <a:graphicData uri="http://schemas.openxmlformats.org/drawingml/2006/table">
            <a:tbl>
              <a:tblPr firstRow="1" bandRow="1">
                <a:tableStyleId>{2D5ABB26-0587-4C30-8999-92F81FD0307C}</a:tableStyleId>
              </a:tblPr>
              <a:tblGrid>
                <a:gridCol w="2232248">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3923927">
                  <a:extLst>
                    <a:ext uri="{9D8B030D-6E8A-4147-A177-3AD203B41FA5}">
                      <a16:colId xmlns:a16="http://schemas.microsoft.com/office/drawing/2014/main" val="20002"/>
                    </a:ext>
                  </a:extLst>
                </a:gridCol>
              </a:tblGrid>
              <a:tr h="370840">
                <a:tc>
                  <a:txBody>
                    <a:bodyPr/>
                    <a:lstStyle/>
                    <a:p>
                      <a:pPr algn="ctr"/>
                      <a:r>
                        <a:rPr lang="en-GB" sz="1800" dirty="0" smtClean="0"/>
                        <a:t>Feature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smtClean="0"/>
                        <a:t>Light (optical) microscope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smtClean="0"/>
                        <a:t>Electron microscope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70840">
                <a:tc>
                  <a:txBody>
                    <a:bodyPr/>
                    <a:lstStyle/>
                    <a:p>
                      <a:pPr algn="ctr"/>
                      <a:r>
                        <a:rPr lang="en-GB" sz="2000" b="1" dirty="0" smtClean="0"/>
                        <a:t>Radiation used</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smtClean="0"/>
                        <a:t>Light rays</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smtClean="0"/>
                        <a:t>Electron beams</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GB" sz="2000" b="1" dirty="0" smtClean="0"/>
                        <a:t>Max</a:t>
                      </a:r>
                      <a:r>
                        <a:rPr lang="en-GB" sz="2000" b="1" baseline="0" dirty="0" smtClean="0"/>
                        <a:t> magnification </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smtClean="0"/>
                        <a:t>~</a:t>
                      </a:r>
                      <a:r>
                        <a:rPr lang="en-GB" sz="2000" baseline="0" dirty="0" smtClean="0"/>
                        <a:t> 1500 times</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smtClean="0"/>
                        <a:t>~ 2 000 000 times</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GB" sz="2000" b="1" dirty="0" smtClean="0"/>
                        <a:t>Resolution</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smtClean="0"/>
                        <a:t>200nm</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smtClean="0"/>
                        <a:t>0.2nm</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en-GB" sz="2000" b="1" dirty="0" smtClean="0"/>
                        <a:t>Size of microscope</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smtClean="0"/>
                        <a:t>Small</a:t>
                      </a:r>
                      <a:r>
                        <a:rPr lang="en-GB" sz="2000" baseline="0" dirty="0" smtClean="0"/>
                        <a:t> and portable</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smtClean="0"/>
                        <a:t>Very large and not portable</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en-GB" sz="2000" b="1" dirty="0" smtClean="0"/>
                        <a:t>Cost</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aseline="0" dirty="0" smtClean="0"/>
                        <a:t> ~</a:t>
                      </a:r>
                      <a:r>
                        <a:rPr lang="en-GB" sz="2000" dirty="0" smtClean="0"/>
                        <a:t>£100</a:t>
                      </a:r>
                      <a:r>
                        <a:rPr lang="en-GB" sz="2000" baseline="0" dirty="0" smtClean="0"/>
                        <a:t> for a school one</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aseline="0" dirty="0" smtClean="0"/>
                        <a:t>Several £100,000 to £1 million plus</a:t>
                      </a: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TextBox 16"/>
          <p:cNvSpPr txBox="1"/>
          <p:nvPr/>
        </p:nvSpPr>
        <p:spPr>
          <a:xfrm>
            <a:off x="179512" y="5766355"/>
            <a:ext cx="6264696" cy="830997"/>
          </a:xfrm>
          <a:prstGeom prst="rect">
            <a:avLst/>
          </a:prstGeom>
          <a:noFill/>
        </p:spPr>
        <p:txBody>
          <a:bodyPr wrap="square" rtlCol="0">
            <a:spAutoFit/>
          </a:bodyPr>
          <a:lstStyle/>
          <a:p>
            <a:r>
              <a:rPr lang="en-GB" sz="2400" b="1" dirty="0" smtClean="0">
                <a:solidFill>
                  <a:schemeClr val="accent6">
                    <a:lumMod val="75000"/>
                  </a:schemeClr>
                </a:solidFill>
              </a:rPr>
              <a:t>Resolution: </a:t>
            </a:r>
            <a:r>
              <a:rPr lang="en-GB" sz="2400" dirty="0" smtClean="0"/>
              <a:t>The </a:t>
            </a:r>
            <a:r>
              <a:rPr lang="en-GB" sz="2400" b="1" dirty="0" smtClean="0"/>
              <a:t>shortest</a:t>
            </a:r>
            <a:r>
              <a:rPr lang="en-GB" sz="2400" dirty="0" smtClean="0"/>
              <a:t> </a:t>
            </a:r>
            <a:r>
              <a:rPr lang="en-GB" sz="2400" b="1" dirty="0" smtClean="0"/>
              <a:t>distance</a:t>
            </a:r>
            <a:r>
              <a:rPr lang="en-GB" sz="2400" dirty="0" smtClean="0"/>
              <a:t> between </a:t>
            </a:r>
            <a:r>
              <a:rPr lang="en-GB" sz="2400" b="1" dirty="0" smtClean="0"/>
              <a:t>two objects </a:t>
            </a:r>
            <a:r>
              <a:rPr lang="en-GB" sz="2400" dirty="0" smtClean="0"/>
              <a:t>that can be seen clearly. </a:t>
            </a:r>
            <a:endParaRPr lang="en-GB" sz="2400" dirty="0"/>
          </a:p>
        </p:txBody>
      </p:sp>
    </p:spTree>
    <p:extLst>
      <p:ext uri="{BB962C8B-B14F-4D97-AF65-F5344CB8AC3E}">
        <p14:creationId xmlns:p14="http://schemas.microsoft.com/office/powerpoint/2010/main" val="2000749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6436" y="-14024"/>
            <a:ext cx="6876256"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Microscopy</a:t>
            </a:r>
          </a:p>
        </p:txBody>
      </p:sp>
      <p:sp>
        <p:nvSpPr>
          <p:cNvPr id="3" name="Rectangle 2"/>
          <p:cNvSpPr/>
          <p:nvPr/>
        </p:nvSpPr>
        <p:spPr>
          <a:xfrm>
            <a:off x="11308" y="718115"/>
            <a:ext cx="9132692" cy="120032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a:solidFill>
                  <a:schemeClr val="accent6">
                    <a:lumMod val="75000"/>
                  </a:schemeClr>
                </a:solidFill>
              </a:rPr>
              <a:t>E</a:t>
            </a:r>
            <a:r>
              <a:rPr lang="en-US" sz="2400" b="1" dirty="0" smtClean="0">
                <a:solidFill>
                  <a:schemeClr val="accent6">
                    <a:lumMod val="75000"/>
                  </a:schemeClr>
                </a:solidFill>
              </a:rPr>
              <a:t>lectron microscopes</a:t>
            </a:r>
            <a:r>
              <a:rPr lang="en-US" sz="2400" dirty="0" smtClean="0">
                <a:solidFill>
                  <a:schemeClr val="accent6">
                    <a:lumMod val="75000"/>
                  </a:schemeClr>
                </a:solidFill>
              </a:rPr>
              <a:t> </a:t>
            </a:r>
            <a:r>
              <a:rPr lang="en-US" sz="2400" dirty="0" smtClean="0"/>
              <a:t>have a </a:t>
            </a:r>
            <a:r>
              <a:rPr lang="en-US" sz="2400" b="1" dirty="0" smtClean="0">
                <a:solidFill>
                  <a:schemeClr val="accent6">
                    <a:lumMod val="75000"/>
                  </a:schemeClr>
                </a:solidFill>
              </a:rPr>
              <a:t>higher</a:t>
            </a:r>
            <a:r>
              <a:rPr lang="en-US" sz="2400" dirty="0" smtClean="0"/>
              <a:t> magnification and resolution than </a:t>
            </a:r>
            <a:r>
              <a:rPr lang="en-US" sz="2400" b="1" dirty="0" smtClean="0">
                <a:solidFill>
                  <a:schemeClr val="accent6">
                    <a:lumMod val="75000"/>
                  </a:schemeClr>
                </a:solidFill>
              </a:rPr>
              <a:t>light microscopes</a:t>
            </a:r>
            <a:r>
              <a:rPr lang="en-US" sz="2400" dirty="0" smtClean="0"/>
              <a:t>. This means that scientists can see more sub- cellular structures (structures within the cells).</a:t>
            </a:r>
          </a:p>
        </p:txBody>
      </p:sp>
      <p:pic>
        <p:nvPicPr>
          <p:cNvPr id="4" name="Picture 3"/>
          <p:cNvPicPr>
            <a:picLocks noChangeAspect="1"/>
          </p:cNvPicPr>
          <p:nvPr/>
        </p:nvPicPr>
        <p:blipFill>
          <a:blip r:embed="rId3" cstate="print"/>
          <a:stretch>
            <a:fillRect/>
          </a:stretch>
        </p:blipFill>
        <p:spPr>
          <a:xfrm>
            <a:off x="433706" y="2074580"/>
            <a:ext cx="3274198" cy="2447032"/>
          </a:xfrm>
          <a:prstGeom prst="rect">
            <a:avLst/>
          </a:prstGeom>
        </p:spPr>
      </p:pic>
      <p:pic>
        <p:nvPicPr>
          <p:cNvPr id="5" name="Picture 4"/>
          <p:cNvPicPr>
            <a:picLocks noChangeAspect="1"/>
          </p:cNvPicPr>
          <p:nvPr/>
        </p:nvPicPr>
        <p:blipFill>
          <a:blip r:embed="rId4" cstate="print"/>
          <a:stretch>
            <a:fillRect/>
          </a:stretch>
        </p:blipFill>
        <p:spPr>
          <a:xfrm>
            <a:off x="4932040" y="2073265"/>
            <a:ext cx="3769752" cy="2447032"/>
          </a:xfrm>
          <a:prstGeom prst="rect">
            <a:avLst/>
          </a:prstGeom>
        </p:spPr>
      </p:pic>
      <p:sp>
        <p:nvSpPr>
          <p:cNvPr id="6" name="Rectangle 5"/>
          <p:cNvSpPr/>
          <p:nvPr/>
        </p:nvSpPr>
        <p:spPr>
          <a:xfrm>
            <a:off x="4512871" y="4662712"/>
            <a:ext cx="4619820" cy="1569660"/>
          </a:xfrm>
          <a:prstGeom prst="rect">
            <a:avLst/>
          </a:prstGeom>
        </p:spPr>
        <p:txBody>
          <a:bodyPr wrap="square">
            <a:spAutoFit/>
          </a:bodyPr>
          <a:lstStyle/>
          <a:p>
            <a:pPr algn="ctr"/>
            <a:r>
              <a:rPr lang="en-US" sz="2400" b="1" u="sng" dirty="0">
                <a:solidFill>
                  <a:schemeClr val="accent6">
                    <a:lumMod val="75000"/>
                  </a:schemeClr>
                </a:solidFill>
              </a:rPr>
              <a:t>Electron </a:t>
            </a:r>
            <a:r>
              <a:rPr lang="en-US" sz="2400" b="1" u="sng" dirty="0" smtClean="0">
                <a:solidFill>
                  <a:schemeClr val="accent6">
                    <a:lumMod val="75000"/>
                  </a:schemeClr>
                </a:solidFill>
              </a:rPr>
              <a:t>microscopes image</a:t>
            </a:r>
          </a:p>
          <a:p>
            <a:pPr algn="ctr"/>
            <a:r>
              <a:rPr lang="en-US" sz="2400" dirty="0" smtClean="0"/>
              <a:t>can </a:t>
            </a:r>
            <a:r>
              <a:rPr lang="en-US" sz="2400" dirty="0"/>
              <a:t>let us see the </a:t>
            </a:r>
            <a:r>
              <a:rPr lang="en-US" sz="2400" b="1" dirty="0">
                <a:solidFill>
                  <a:schemeClr val="accent6">
                    <a:lumMod val="75000"/>
                  </a:schemeClr>
                </a:solidFill>
              </a:rPr>
              <a:t>internal structures </a:t>
            </a:r>
            <a:r>
              <a:rPr lang="en-US" sz="2400" dirty="0" smtClean="0"/>
              <a:t>of a chloroplast and mitochondrion.</a:t>
            </a:r>
            <a:endParaRPr lang="en-US" sz="2400" dirty="0"/>
          </a:p>
        </p:txBody>
      </p:sp>
      <p:sp>
        <p:nvSpPr>
          <p:cNvPr id="9" name="Rectangle 8"/>
          <p:cNvSpPr/>
          <p:nvPr/>
        </p:nvSpPr>
        <p:spPr>
          <a:xfrm>
            <a:off x="251520" y="4662712"/>
            <a:ext cx="3456384" cy="1569660"/>
          </a:xfrm>
          <a:prstGeom prst="rect">
            <a:avLst/>
          </a:prstGeom>
        </p:spPr>
        <p:txBody>
          <a:bodyPr wrap="square">
            <a:spAutoFit/>
          </a:bodyPr>
          <a:lstStyle/>
          <a:p>
            <a:pPr algn="ctr"/>
            <a:r>
              <a:rPr lang="en-US" sz="2400" b="1" u="sng" dirty="0">
                <a:solidFill>
                  <a:schemeClr val="accent6">
                    <a:lumMod val="75000"/>
                  </a:schemeClr>
                </a:solidFill>
              </a:rPr>
              <a:t>Light </a:t>
            </a:r>
            <a:r>
              <a:rPr lang="en-US" sz="2400" b="1" u="sng" dirty="0" smtClean="0">
                <a:solidFill>
                  <a:schemeClr val="accent6">
                    <a:lumMod val="75000"/>
                  </a:schemeClr>
                </a:solidFill>
              </a:rPr>
              <a:t>microscopes image</a:t>
            </a:r>
          </a:p>
          <a:p>
            <a:pPr algn="ctr"/>
            <a:r>
              <a:rPr lang="en-US" sz="2400" dirty="0" smtClean="0"/>
              <a:t>can </a:t>
            </a:r>
            <a:r>
              <a:rPr lang="en-US" sz="2400" dirty="0"/>
              <a:t>let us see </a:t>
            </a:r>
            <a:r>
              <a:rPr lang="en-US" sz="2400" b="1" dirty="0">
                <a:solidFill>
                  <a:schemeClr val="accent6">
                    <a:lumMod val="75000"/>
                  </a:schemeClr>
                </a:solidFill>
              </a:rPr>
              <a:t>structures</a:t>
            </a:r>
            <a:r>
              <a:rPr lang="en-US" sz="2400" dirty="0"/>
              <a:t> like nuclei and </a:t>
            </a:r>
            <a:r>
              <a:rPr lang="en-US" sz="2400" dirty="0" smtClean="0"/>
              <a:t>mitochondria.</a:t>
            </a:r>
            <a:endParaRPr lang="en-US" sz="2400" dirty="0"/>
          </a:p>
        </p:txBody>
      </p:sp>
      <p:sp>
        <p:nvSpPr>
          <p:cNvPr id="10" name="Left Arrow 9"/>
          <p:cNvSpPr/>
          <p:nvPr/>
        </p:nvSpPr>
        <p:spPr>
          <a:xfrm rot="19967557">
            <a:off x="2382633" y="2479303"/>
            <a:ext cx="1259501" cy="492367"/>
          </a:xfrm>
          <a:prstGeom prst="lef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t>nucleus</a:t>
            </a:r>
            <a:endParaRPr lang="en-GB" b="1" dirty="0"/>
          </a:p>
        </p:txBody>
      </p:sp>
      <p:sp>
        <p:nvSpPr>
          <p:cNvPr id="11" name="Left Arrow 10"/>
          <p:cNvSpPr/>
          <p:nvPr/>
        </p:nvSpPr>
        <p:spPr>
          <a:xfrm rot="19500000">
            <a:off x="2767531" y="3197794"/>
            <a:ext cx="1608809" cy="492367"/>
          </a:xfrm>
          <a:prstGeom prst="lef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t>mitochondria</a:t>
            </a:r>
            <a:endParaRPr lang="en-GB" b="1" dirty="0"/>
          </a:p>
        </p:txBody>
      </p:sp>
      <p:sp>
        <p:nvSpPr>
          <p:cNvPr id="12" name="Left Arrow 11"/>
          <p:cNvSpPr/>
          <p:nvPr/>
        </p:nvSpPr>
        <p:spPr>
          <a:xfrm rot="2133571">
            <a:off x="7262420" y="4056349"/>
            <a:ext cx="1820116" cy="492367"/>
          </a:xfrm>
          <a:prstGeom prst="leftArrow">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t>mitochondrion</a:t>
            </a:r>
            <a:endParaRPr lang="en-GB" b="1" dirty="0"/>
          </a:p>
        </p:txBody>
      </p:sp>
      <p:sp>
        <p:nvSpPr>
          <p:cNvPr id="13" name="Oval 12"/>
          <p:cNvSpPr/>
          <p:nvPr/>
        </p:nvSpPr>
        <p:spPr>
          <a:xfrm rot="2233335">
            <a:off x="2586595" y="3821898"/>
            <a:ext cx="424595" cy="231274"/>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98772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5509200"/>
          </a:xfrm>
          <a:prstGeom prst="rect">
            <a:avLst/>
          </a:prstGeom>
          <a:noFill/>
        </p:spPr>
        <p:txBody>
          <a:bodyPr wrap="square" rtlCol="0">
            <a:spAutoFit/>
          </a:bodyPr>
          <a:lstStyle/>
          <a:p>
            <a:r>
              <a:rPr lang="en-GB" sz="7200" b="1" dirty="0" smtClean="0">
                <a:latin typeface="+mj-lt"/>
                <a:ea typeface="Beirut" charset="-78"/>
                <a:cs typeface="Beirut" charset="-78"/>
              </a:rPr>
              <a:t>LearnIT!</a:t>
            </a:r>
          </a:p>
          <a:p>
            <a:r>
              <a:rPr lang="en-GB" sz="7200" b="1" dirty="0" smtClean="0">
                <a:latin typeface="+mj-lt"/>
                <a:ea typeface="Beirut" charset="-78"/>
                <a:cs typeface="Beirut" charset="-78"/>
              </a:rPr>
              <a:t>KnowIT!</a:t>
            </a:r>
          </a:p>
          <a:p>
            <a:endParaRPr lang="en-GB" dirty="0"/>
          </a:p>
          <a:p>
            <a:r>
              <a:rPr lang="en-GB" sz="3600" b="1" dirty="0" smtClean="0">
                <a:solidFill>
                  <a:schemeClr val="tx1">
                    <a:lumMod val="50000"/>
                    <a:lumOff val="50000"/>
                  </a:schemeClr>
                </a:solidFill>
              </a:rPr>
              <a:t>Cell structure </a:t>
            </a:r>
          </a:p>
          <a:p>
            <a:r>
              <a:rPr lang="en-GB" sz="3600" b="1" dirty="0" smtClean="0">
                <a:solidFill>
                  <a:schemeClr val="tx1">
                    <a:lumMod val="50000"/>
                    <a:lumOff val="50000"/>
                  </a:schemeClr>
                </a:solidFill>
              </a:rPr>
              <a:t>Part 1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Eukaryotes and prokaryotes</a:t>
            </a:r>
          </a:p>
          <a:p>
            <a:pPr marL="457200" indent="-457200">
              <a:lnSpc>
                <a:spcPct val="150000"/>
              </a:lnSpc>
              <a:buFont typeface="Arial" charset="0"/>
              <a:buChar char="•"/>
            </a:pPr>
            <a:r>
              <a:rPr lang="en-GB" sz="2400" b="1" dirty="0">
                <a:solidFill>
                  <a:schemeClr val="tx1">
                    <a:lumMod val="50000"/>
                    <a:lumOff val="50000"/>
                  </a:schemeClr>
                </a:solidFill>
              </a:rPr>
              <a:t>Animal and plant cells</a:t>
            </a:r>
          </a:p>
          <a:p>
            <a:endParaRPr lang="en-GB" dirty="0"/>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632385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6436" y="-14024"/>
            <a:ext cx="6876256"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Microscopy</a:t>
            </a:r>
          </a:p>
        </p:txBody>
      </p:sp>
      <p:sp>
        <p:nvSpPr>
          <p:cNvPr id="12" name="TextBox 11"/>
          <p:cNvSpPr txBox="1"/>
          <p:nvPr/>
        </p:nvSpPr>
        <p:spPr>
          <a:xfrm>
            <a:off x="11308" y="716518"/>
            <a:ext cx="9132692" cy="100027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400" dirty="0" smtClean="0"/>
              <a:t>You can </a:t>
            </a:r>
            <a:r>
              <a:rPr lang="en-GB" sz="2400" b="1" dirty="0" smtClean="0">
                <a:solidFill>
                  <a:schemeClr val="accent6">
                    <a:lumMod val="75000"/>
                  </a:schemeClr>
                </a:solidFill>
              </a:rPr>
              <a:t>calculate</a:t>
            </a:r>
            <a:r>
              <a:rPr lang="en-GB" sz="2400" dirty="0" smtClean="0">
                <a:solidFill>
                  <a:schemeClr val="accent6">
                    <a:lumMod val="75000"/>
                  </a:schemeClr>
                </a:solidFill>
              </a:rPr>
              <a:t> </a:t>
            </a:r>
            <a:r>
              <a:rPr lang="en-GB" sz="2400" dirty="0" smtClean="0"/>
              <a:t>the magnification of an image by using the equation:               </a:t>
            </a:r>
          </a:p>
          <a:p>
            <a:pPr algn="ctr"/>
            <a:endParaRPr lang="en-GB" sz="1100" b="1" dirty="0">
              <a:solidFill>
                <a:schemeClr val="accent6">
                  <a:lumMod val="75000"/>
                </a:schemeClr>
              </a:solidFill>
            </a:endParaRPr>
          </a:p>
          <a:p>
            <a:endParaRPr lang="en-GB" sz="2400" dirty="0"/>
          </a:p>
        </p:txBody>
      </p:sp>
      <p:sp>
        <p:nvSpPr>
          <p:cNvPr id="18" name="TextBox 17"/>
          <p:cNvSpPr txBox="1"/>
          <p:nvPr/>
        </p:nvSpPr>
        <p:spPr>
          <a:xfrm>
            <a:off x="144912" y="6202828"/>
            <a:ext cx="8315520"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dirty="0" smtClean="0"/>
              <a:t>You may need to be able rearrange to change the </a:t>
            </a:r>
            <a:r>
              <a:rPr lang="en-GB" b="1" dirty="0" smtClean="0"/>
              <a:t>subject</a:t>
            </a:r>
            <a:r>
              <a:rPr lang="en-GB" dirty="0" smtClean="0"/>
              <a:t> of the equation. </a:t>
            </a:r>
            <a:endParaRPr lang="en-GB" dirty="0"/>
          </a:p>
        </p:txBody>
      </p:sp>
      <p:grpSp>
        <p:nvGrpSpPr>
          <p:cNvPr id="17" name="Group 16"/>
          <p:cNvGrpSpPr/>
          <p:nvPr/>
        </p:nvGrpSpPr>
        <p:grpSpPr>
          <a:xfrm>
            <a:off x="-263038" y="1519202"/>
            <a:ext cx="4956502" cy="815081"/>
            <a:chOff x="1261143" y="1616911"/>
            <a:chExt cx="6153354" cy="815081"/>
          </a:xfrm>
        </p:grpSpPr>
        <p:sp>
          <p:nvSpPr>
            <p:cNvPr id="15" name="TextBox 14"/>
            <p:cNvSpPr txBox="1"/>
            <p:nvPr/>
          </p:nvSpPr>
          <p:spPr>
            <a:xfrm>
              <a:off x="3592419" y="2031882"/>
              <a:ext cx="3822078" cy="400110"/>
            </a:xfrm>
            <a:prstGeom prst="rect">
              <a:avLst/>
            </a:prstGeom>
            <a:noFill/>
          </p:spPr>
          <p:txBody>
            <a:bodyPr wrap="square" rtlCol="0">
              <a:spAutoFit/>
            </a:bodyPr>
            <a:lstStyle/>
            <a:p>
              <a:r>
                <a:rPr lang="en-GB" sz="2000" b="1" dirty="0">
                  <a:solidFill>
                    <a:schemeClr val="accent6">
                      <a:lumMod val="75000"/>
                    </a:schemeClr>
                  </a:solidFill>
                </a:rPr>
                <a:t>r</a:t>
              </a:r>
              <a:r>
                <a:rPr lang="en-GB" sz="2000" b="1" dirty="0" smtClean="0">
                  <a:solidFill>
                    <a:schemeClr val="accent6">
                      <a:lumMod val="75000"/>
                    </a:schemeClr>
                  </a:solidFill>
                </a:rPr>
                <a:t>eal size of the </a:t>
              </a:r>
              <a:r>
                <a:rPr lang="en-GB" sz="2000" b="1" dirty="0" smtClean="0"/>
                <a:t>object A</a:t>
              </a:r>
              <a:endParaRPr lang="en-GB" sz="2000" b="1" dirty="0"/>
            </a:p>
          </p:txBody>
        </p:sp>
        <p:sp>
          <p:nvSpPr>
            <p:cNvPr id="7" name="Rectangle 6"/>
            <p:cNvSpPr/>
            <p:nvPr/>
          </p:nvSpPr>
          <p:spPr>
            <a:xfrm>
              <a:off x="1261143" y="1616911"/>
              <a:ext cx="5555580" cy="400110"/>
            </a:xfrm>
            <a:prstGeom prst="rect">
              <a:avLst/>
            </a:prstGeom>
          </p:spPr>
          <p:txBody>
            <a:bodyPr wrap="square">
              <a:spAutoFit/>
            </a:bodyPr>
            <a:lstStyle/>
            <a:p>
              <a:pPr algn="ctr"/>
              <a:r>
                <a:rPr lang="en-GB" sz="2000" b="1" dirty="0" smtClean="0"/>
                <a:t>magnification M</a:t>
              </a:r>
              <a:r>
                <a:rPr lang="en-GB" sz="2000" b="1" dirty="0" smtClean="0">
                  <a:solidFill>
                    <a:schemeClr val="accent6">
                      <a:lumMod val="75000"/>
                    </a:schemeClr>
                  </a:solidFill>
                </a:rPr>
                <a:t> </a:t>
              </a:r>
              <a:r>
                <a:rPr lang="en-GB" sz="2000" b="1" dirty="0">
                  <a:solidFill>
                    <a:schemeClr val="accent6">
                      <a:lumMod val="75000"/>
                    </a:schemeClr>
                  </a:solidFill>
                </a:rPr>
                <a:t>=   size of </a:t>
              </a:r>
              <a:r>
                <a:rPr lang="en-GB" sz="2000" b="1" dirty="0" smtClean="0"/>
                <a:t>image </a:t>
              </a:r>
              <a:r>
                <a:rPr lang="en-GB" sz="2000" b="1" dirty="0" smtClean="0">
                  <a:latin typeface="Times" charset="0"/>
                  <a:ea typeface="Times" charset="0"/>
                  <a:cs typeface="Times" charset="0"/>
                </a:rPr>
                <a:t>I</a:t>
              </a:r>
              <a:endParaRPr lang="en-GB" sz="2000" b="1" dirty="0">
                <a:latin typeface="Times" charset="0"/>
                <a:ea typeface="Times" charset="0"/>
                <a:cs typeface="Times" charset="0"/>
              </a:endParaRPr>
            </a:p>
          </p:txBody>
        </p:sp>
        <p:cxnSp>
          <p:nvCxnSpPr>
            <p:cNvPr id="10" name="Straight Connector 9"/>
            <p:cNvCxnSpPr/>
            <p:nvPr/>
          </p:nvCxnSpPr>
          <p:spPr>
            <a:xfrm>
              <a:off x="4257647" y="2031882"/>
              <a:ext cx="2112097" cy="5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4458841" y="1142539"/>
            <a:ext cx="4673851"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b="1" dirty="0" smtClean="0">
                <a:solidFill>
                  <a:schemeClr val="tx1"/>
                </a:solidFill>
              </a:rPr>
              <a:t>MAGNIFICATION: </a:t>
            </a:r>
            <a:r>
              <a:rPr lang="en-GB" dirty="0" smtClean="0"/>
              <a:t>the </a:t>
            </a:r>
            <a:r>
              <a:rPr lang="en-GB" dirty="0"/>
              <a:t>number of times bigger the image looks compared to the object</a:t>
            </a:r>
          </a:p>
          <a:p>
            <a:r>
              <a:rPr lang="en-GB" b="1" dirty="0" smtClean="0">
                <a:solidFill>
                  <a:schemeClr val="tx1"/>
                </a:solidFill>
              </a:rPr>
              <a:t>IMAGE</a:t>
            </a:r>
            <a:r>
              <a:rPr lang="en-GB" dirty="0" smtClean="0">
                <a:solidFill>
                  <a:schemeClr val="tx1"/>
                </a:solidFill>
              </a:rPr>
              <a:t>: what is viewed through </a:t>
            </a:r>
            <a:r>
              <a:rPr lang="en-GB" dirty="0">
                <a:solidFill>
                  <a:schemeClr val="tx1"/>
                </a:solidFill>
              </a:rPr>
              <a:t>the </a:t>
            </a:r>
            <a:r>
              <a:rPr lang="en-GB" dirty="0" smtClean="0">
                <a:solidFill>
                  <a:schemeClr val="tx1"/>
                </a:solidFill>
              </a:rPr>
              <a:t>microscope lenses</a:t>
            </a:r>
          </a:p>
          <a:p>
            <a:r>
              <a:rPr lang="en-GB" b="1" dirty="0" smtClean="0">
                <a:solidFill>
                  <a:schemeClr val="tx1"/>
                </a:solidFill>
              </a:rPr>
              <a:t>OBJECT</a:t>
            </a:r>
            <a:r>
              <a:rPr lang="en-GB" dirty="0" smtClean="0">
                <a:solidFill>
                  <a:schemeClr val="tx1"/>
                </a:solidFill>
              </a:rPr>
              <a:t>: </a:t>
            </a:r>
            <a:r>
              <a:rPr lang="en-GB" dirty="0">
                <a:solidFill>
                  <a:schemeClr val="tx1"/>
                </a:solidFill>
              </a:rPr>
              <a:t>the </a:t>
            </a:r>
            <a:r>
              <a:rPr lang="en-GB" b="1" dirty="0" smtClean="0">
                <a:solidFill>
                  <a:schemeClr val="tx1"/>
                </a:solidFill>
              </a:rPr>
              <a:t>ACTUAL</a:t>
            </a:r>
            <a:r>
              <a:rPr lang="en-GB" dirty="0" smtClean="0">
                <a:solidFill>
                  <a:schemeClr val="tx1"/>
                </a:solidFill>
              </a:rPr>
              <a:t> specimen </a:t>
            </a:r>
            <a:r>
              <a:rPr lang="en-GB" dirty="0">
                <a:solidFill>
                  <a:schemeClr val="tx1"/>
                </a:solidFill>
              </a:rPr>
              <a:t>under the </a:t>
            </a:r>
            <a:r>
              <a:rPr lang="en-GB" dirty="0" smtClean="0">
                <a:solidFill>
                  <a:schemeClr val="tx1"/>
                </a:solidFill>
              </a:rPr>
              <a:t>microscope</a:t>
            </a:r>
            <a:endParaRPr lang="en-GB" dirty="0">
              <a:solidFill>
                <a:schemeClr val="tx1"/>
              </a:solidFill>
            </a:endParaRPr>
          </a:p>
        </p:txBody>
      </p:sp>
      <p:sp>
        <p:nvSpPr>
          <p:cNvPr id="23" name="Rectangle 22"/>
          <p:cNvSpPr/>
          <p:nvPr/>
        </p:nvSpPr>
        <p:spPr>
          <a:xfrm>
            <a:off x="144912" y="2995205"/>
            <a:ext cx="8987780" cy="317009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000" b="1" dirty="0" smtClean="0"/>
              <a:t>WORKED EXAMPLE 1:</a:t>
            </a:r>
          </a:p>
          <a:p>
            <a:pPr>
              <a:lnSpc>
                <a:spcPct val="150000"/>
              </a:lnSpc>
            </a:pPr>
            <a:r>
              <a:rPr lang="en-GB" sz="2000" dirty="0" smtClean="0"/>
              <a:t>A </a:t>
            </a:r>
            <a:r>
              <a:rPr lang="en-GB" sz="2000" dirty="0"/>
              <a:t>magnified animal cell structure </a:t>
            </a:r>
            <a:r>
              <a:rPr lang="en-GB" sz="2000" dirty="0" smtClean="0"/>
              <a:t>has </a:t>
            </a:r>
            <a:r>
              <a:rPr lang="en-GB" sz="2000" dirty="0"/>
              <a:t>a diameter of 6 mm.</a:t>
            </a:r>
          </a:p>
          <a:p>
            <a:pPr>
              <a:lnSpc>
                <a:spcPct val="150000"/>
              </a:lnSpc>
            </a:pPr>
            <a:r>
              <a:rPr lang="en-GB" sz="2000" dirty="0"/>
              <a:t>The actual diameter of the structure is 0.15mm. </a:t>
            </a:r>
          </a:p>
          <a:p>
            <a:pPr>
              <a:lnSpc>
                <a:spcPct val="150000"/>
              </a:lnSpc>
            </a:pPr>
            <a:r>
              <a:rPr lang="en-GB" sz="2000" dirty="0"/>
              <a:t>Calculate how many times the structure has been magnified</a:t>
            </a:r>
            <a:r>
              <a:rPr lang="en-GB" sz="2000" dirty="0" smtClean="0"/>
              <a:t>.</a:t>
            </a:r>
          </a:p>
          <a:p>
            <a:pPr>
              <a:lnSpc>
                <a:spcPct val="150000"/>
              </a:lnSpc>
            </a:pPr>
            <a:endParaRPr lang="en-GB" sz="2000" dirty="0"/>
          </a:p>
          <a:p>
            <a:pPr>
              <a:lnSpc>
                <a:spcPct val="150000"/>
              </a:lnSpc>
            </a:pPr>
            <a:endParaRPr lang="en-GB" sz="2000" dirty="0" smtClean="0"/>
          </a:p>
          <a:p>
            <a:pPr>
              <a:lnSpc>
                <a:spcPct val="150000"/>
              </a:lnSpc>
            </a:pPr>
            <a:endParaRPr lang="en-GB" sz="2000" dirty="0"/>
          </a:p>
        </p:txBody>
      </p:sp>
      <p:sp>
        <p:nvSpPr>
          <p:cNvPr id="24" name="Rectangle 23"/>
          <p:cNvSpPr/>
          <p:nvPr/>
        </p:nvSpPr>
        <p:spPr>
          <a:xfrm>
            <a:off x="5902229" y="3867663"/>
            <a:ext cx="913928" cy="369332"/>
          </a:xfrm>
          <a:prstGeom prst="rect">
            <a:avLst/>
          </a:prstGeom>
          <a:ln>
            <a:solidFill>
              <a:schemeClr val="accent6">
                <a:lumMod val="75000"/>
              </a:schemeClr>
            </a:solidFill>
          </a:ln>
        </p:spPr>
        <p:txBody>
          <a:bodyPr wrap="square">
            <a:spAutoFit/>
          </a:bodyPr>
          <a:lstStyle/>
          <a:p>
            <a:r>
              <a:rPr lang="en-GB" b="1" dirty="0">
                <a:solidFill>
                  <a:schemeClr val="accent6"/>
                </a:solidFill>
              </a:rPr>
              <a:t>OBJECT</a:t>
            </a:r>
            <a:endParaRPr lang="en-GB" dirty="0">
              <a:solidFill>
                <a:schemeClr val="accent6"/>
              </a:solidFill>
            </a:endParaRPr>
          </a:p>
        </p:txBody>
      </p:sp>
      <p:cxnSp>
        <p:nvCxnSpPr>
          <p:cNvPr id="26" name="Straight Arrow Connector 25"/>
          <p:cNvCxnSpPr/>
          <p:nvPr/>
        </p:nvCxnSpPr>
        <p:spPr>
          <a:xfrm flipH="1">
            <a:off x="5326165" y="4058728"/>
            <a:ext cx="576064" cy="1629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5508105" y="3401132"/>
            <a:ext cx="720080" cy="336490"/>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p:cNvSpPr/>
          <p:nvPr/>
        </p:nvSpPr>
        <p:spPr>
          <a:xfrm>
            <a:off x="6876256" y="3361891"/>
            <a:ext cx="892488" cy="369332"/>
          </a:xfrm>
          <a:prstGeom prst="rect">
            <a:avLst/>
          </a:prstGeom>
          <a:ln>
            <a:solidFill>
              <a:schemeClr val="accent6">
                <a:lumMod val="75000"/>
              </a:schemeClr>
            </a:solidFill>
          </a:ln>
        </p:spPr>
        <p:txBody>
          <a:bodyPr wrap="square">
            <a:spAutoFit/>
          </a:bodyPr>
          <a:lstStyle/>
          <a:p>
            <a:r>
              <a:rPr lang="en-GB" b="1" dirty="0" smtClean="0">
                <a:solidFill>
                  <a:schemeClr val="accent6"/>
                </a:solidFill>
              </a:rPr>
              <a:t>IMAGE</a:t>
            </a:r>
            <a:endParaRPr lang="en-GB" dirty="0">
              <a:solidFill>
                <a:schemeClr val="accent6"/>
              </a:solidFill>
            </a:endParaRPr>
          </a:p>
        </p:txBody>
      </p:sp>
      <p:cxnSp>
        <p:nvCxnSpPr>
          <p:cNvPr id="32" name="Straight Arrow Connector 31"/>
          <p:cNvCxnSpPr/>
          <p:nvPr/>
        </p:nvCxnSpPr>
        <p:spPr>
          <a:xfrm flipH="1">
            <a:off x="6315720" y="3530258"/>
            <a:ext cx="576064" cy="1629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4211960" y="3867663"/>
            <a:ext cx="963010" cy="336490"/>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4" name="TextBox 33"/>
          <p:cNvSpPr txBox="1"/>
          <p:nvPr/>
        </p:nvSpPr>
        <p:spPr>
          <a:xfrm>
            <a:off x="3249910" y="5244855"/>
            <a:ext cx="789332" cy="461665"/>
          </a:xfrm>
          <a:prstGeom prst="rect">
            <a:avLst/>
          </a:prstGeom>
          <a:noFill/>
        </p:spPr>
        <p:txBody>
          <a:bodyPr wrap="square" rtlCol="0">
            <a:spAutoFit/>
          </a:bodyPr>
          <a:lstStyle/>
          <a:p>
            <a:r>
              <a:rPr lang="en-GB" sz="2400" b="1" dirty="0" smtClean="0">
                <a:solidFill>
                  <a:schemeClr val="accent6"/>
                </a:solidFill>
              </a:rPr>
              <a:t>0.15</a:t>
            </a:r>
            <a:endParaRPr lang="en-GB" sz="2400" b="1" dirty="0">
              <a:solidFill>
                <a:schemeClr val="accent6"/>
              </a:solidFill>
            </a:endParaRPr>
          </a:p>
        </p:txBody>
      </p:sp>
      <p:sp>
        <p:nvSpPr>
          <p:cNvPr id="35" name="Rectangle 34"/>
          <p:cNvSpPr/>
          <p:nvPr/>
        </p:nvSpPr>
        <p:spPr>
          <a:xfrm>
            <a:off x="2873385" y="4845778"/>
            <a:ext cx="4474998" cy="461665"/>
          </a:xfrm>
          <a:prstGeom prst="rect">
            <a:avLst/>
          </a:prstGeom>
        </p:spPr>
        <p:txBody>
          <a:bodyPr wrap="square">
            <a:spAutoFit/>
          </a:bodyPr>
          <a:lstStyle/>
          <a:p>
            <a:pPr algn="ctr"/>
            <a:r>
              <a:rPr lang="en-GB" sz="2400" b="1" dirty="0" smtClean="0"/>
              <a:t>M </a:t>
            </a:r>
            <a:r>
              <a:rPr lang="en-GB" sz="2400" b="1" dirty="0"/>
              <a:t>=   </a:t>
            </a:r>
            <a:r>
              <a:rPr lang="en-GB" sz="2400" b="1" dirty="0" smtClean="0"/>
              <a:t>40</a:t>
            </a:r>
            <a:endParaRPr lang="en-GB" sz="2400" b="1" dirty="0"/>
          </a:p>
        </p:txBody>
      </p:sp>
      <p:cxnSp>
        <p:nvCxnSpPr>
          <p:cNvPr id="36" name="Straight Connector 35"/>
          <p:cNvCxnSpPr/>
          <p:nvPr/>
        </p:nvCxnSpPr>
        <p:spPr>
          <a:xfrm rot="-120000">
            <a:off x="3372414" y="5203311"/>
            <a:ext cx="544325" cy="2200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863765" y="4752648"/>
            <a:ext cx="2975254" cy="461665"/>
          </a:xfrm>
          <a:prstGeom prst="rect">
            <a:avLst/>
          </a:prstGeom>
        </p:spPr>
        <p:txBody>
          <a:bodyPr wrap="square">
            <a:spAutoFit/>
          </a:bodyPr>
          <a:lstStyle/>
          <a:p>
            <a:pPr algn="ctr"/>
            <a:r>
              <a:rPr lang="en-GB" sz="2400" b="1" dirty="0" smtClean="0">
                <a:solidFill>
                  <a:schemeClr val="accent6"/>
                </a:solidFill>
              </a:rPr>
              <a:t>M </a:t>
            </a:r>
            <a:r>
              <a:rPr lang="en-GB" sz="2400" b="1" dirty="0">
                <a:solidFill>
                  <a:schemeClr val="accent6"/>
                </a:solidFill>
              </a:rPr>
              <a:t>=   </a:t>
            </a:r>
            <a:r>
              <a:rPr lang="en-GB" sz="2400" b="1" dirty="0" smtClean="0">
                <a:solidFill>
                  <a:schemeClr val="accent6"/>
                </a:solidFill>
              </a:rPr>
              <a:t>6</a:t>
            </a:r>
            <a:endParaRPr lang="en-GB" sz="2400" b="1" dirty="0">
              <a:solidFill>
                <a:schemeClr val="accent6"/>
              </a:solidFill>
            </a:endParaRPr>
          </a:p>
        </p:txBody>
      </p:sp>
      <p:sp>
        <p:nvSpPr>
          <p:cNvPr id="19" name="TextBox 18"/>
          <p:cNvSpPr txBox="1"/>
          <p:nvPr/>
        </p:nvSpPr>
        <p:spPr>
          <a:xfrm>
            <a:off x="6719904" y="5011430"/>
            <a:ext cx="2010008"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dirty="0" smtClean="0"/>
              <a:t>You may need to to write your answers in </a:t>
            </a:r>
            <a:r>
              <a:rPr lang="en-GB" b="1" dirty="0" smtClean="0"/>
              <a:t>standard form. </a:t>
            </a:r>
            <a:endParaRPr lang="en-GB" b="1" dirty="0"/>
          </a:p>
        </p:txBody>
      </p:sp>
      <p:grpSp>
        <p:nvGrpSpPr>
          <p:cNvPr id="25" name="Group 24"/>
          <p:cNvGrpSpPr/>
          <p:nvPr/>
        </p:nvGrpSpPr>
        <p:grpSpPr>
          <a:xfrm>
            <a:off x="663007" y="4757690"/>
            <a:ext cx="1487627" cy="930387"/>
            <a:chOff x="2525944" y="3794165"/>
            <a:chExt cx="1487627" cy="930387"/>
          </a:xfrm>
        </p:grpSpPr>
        <p:sp>
          <p:nvSpPr>
            <p:cNvPr id="27" name="TextBox 26"/>
            <p:cNvSpPr txBox="1"/>
            <p:nvPr/>
          </p:nvSpPr>
          <p:spPr>
            <a:xfrm>
              <a:off x="3446488" y="4262887"/>
              <a:ext cx="302052" cy="461665"/>
            </a:xfrm>
            <a:prstGeom prst="rect">
              <a:avLst/>
            </a:prstGeom>
            <a:noFill/>
          </p:spPr>
          <p:txBody>
            <a:bodyPr wrap="square" rtlCol="0">
              <a:spAutoFit/>
            </a:bodyPr>
            <a:lstStyle/>
            <a:p>
              <a:pPr algn="ctr"/>
              <a:r>
                <a:rPr lang="en-GB" sz="2400" b="1" dirty="0" smtClean="0">
                  <a:solidFill>
                    <a:schemeClr val="accent6">
                      <a:lumMod val="75000"/>
                    </a:schemeClr>
                  </a:solidFill>
                </a:rPr>
                <a:t>A</a:t>
              </a:r>
              <a:endParaRPr lang="en-GB" sz="2400" b="1" dirty="0">
                <a:solidFill>
                  <a:schemeClr val="accent6">
                    <a:lumMod val="75000"/>
                  </a:schemeClr>
                </a:solidFill>
              </a:endParaRPr>
            </a:p>
          </p:txBody>
        </p:sp>
        <p:cxnSp>
          <p:nvCxnSpPr>
            <p:cNvPr id="28" name="Straight Connector 27"/>
            <p:cNvCxnSpPr/>
            <p:nvPr/>
          </p:nvCxnSpPr>
          <p:spPr>
            <a:xfrm flipV="1">
              <a:off x="3415117" y="4254665"/>
              <a:ext cx="364795"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2525944" y="3794165"/>
              <a:ext cx="1487627" cy="461665"/>
            </a:xfrm>
            <a:prstGeom prst="rect">
              <a:avLst/>
            </a:prstGeom>
          </p:spPr>
          <p:txBody>
            <a:bodyPr wrap="square">
              <a:spAutoFit/>
            </a:bodyPr>
            <a:lstStyle/>
            <a:p>
              <a:pPr algn="ctr"/>
              <a:r>
                <a:rPr lang="en-GB" sz="2400" b="1" dirty="0" smtClean="0">
                  <a:solidFill>
                    <a:schemeClr val="accent6">
                      <a:lumMod val="75000"/>
                    </a:schemeClr>
                  </a:solidFill>
                </a:rPr>
                <a:t>M </a:t>
              </a:r>
              <a:r>
                <a:rPr lang="en-GB" sz="2400" b="1" dirty="0">
                  <a:solidFill>
                    <a:schemeClr val="accent6">
                      <a:lumMod val="75000"/>
                    </a:schemeClr>
                  </a:solidFill>
                </a:rPr>
                <a:t>=   </a:t>
              </a:r>
              <a:r>
                <a:rPr lang="en-GB" sz="2400" b="1" dirty="0">
                  <a:solidFill>
                    <a:schemeClr val="accent6">
                      <a:lumMod val="75000"/>
                    </a:schemeClr>
                  </a:solidFill>
                  <a:latin typeface="Times" charset="0"/>
                  <a:ea typeface="Times" charset="0"/>
                  <a:cs typeface="Times" charset="0"/>
                </a:rPr>
                <a:t>I</a:t>
              </a:r>
            </a:p>
          </p:txBody>
        </p:sp>
      </p:grpSp>
    </p:spTree>
    <p:extLst>
      <p:ext uri="{BB962C8B-B14F-4D97-AF65-F5344CB8AC3E}">
        <p14:creationId xmlns:p14="http://schemas.microsoft.com/office/powerpoint/2010/main" val="213421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1" grpId="0" animBg="1"/>
      <p:bldP spid="33" grpId="0" animBg="1"/>
      <p:bldP spid="34" grpId="0"/>
      <p:bldP spid="35" grpId="0"/>
      <p:bldP spid="38"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6436" y="-14024"/>
            <a:ext cx="6876256"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Microscopy</a:t>
            </a:r>
          </a:p>
        </p:txBody>
      </p:sp>
      <p:sp>
        <p:nvSpPr>
          <p:cNvPr id="24" name="Rectangle 23"/>
          <p:cNvSpPr/>
          <p:nvPr/>
        </p:nvSpPr>
        <p:spPr>
          <a:xfrm>
            <a:off x="5488440" y="1921211"/>
            <a:ext cx="1352402" cy="369332"/>
          </a:xfrm>
          <a:prstGeom prst="rect">
            <a:avLst/>
          </a:prstGeom>
          <a:ln>
            <a:solidFill>
              <a:schemeClr val="accent6">
                <a:lumMod val="75000"/>
              </a:schemeClr>
            </a:solidFill>
          </a:ln>
        </p:spPr>
        <p:txBody>
          <a:bodyPr wrap="square">
            <a:spAutoFit/>
          </a:bodyPr>
          <a:lstStyle/>
          <a:p>
            <a:r>
              <a:rPr lang="en-GB" b="1" dirty="0" smtClean="0">
                <a:solidFill>
                  <a:schemeClr val="accent6"/>
                </a:solidFill>
              </a:rPr>
              <a:t>OBJECT (A)</a:t>
            </a:r>
            <a:endParaRPr lang="en-GB" dirty="0">
              <a:solidFill>
                <a:schemeClr val="accent6"/>
              </a:solidFill>
            </a:endParaRPr>
          </a:p>
        </p:txBody>
      </p:sp>
      <p:sp>
        <p:nvSpPr>
          <p:cNvPr id="23" name="Rectangle 22"/>
          <p:cNvSpPr/>
          <p:nvPr/>
        </p:nvSpPr>
        <p:spPr>
          <a:xfrm>
            <a:off x="107504" y="1511084"/>
            <a:ext cx="8928992" cy="501675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000" b="1" dirty="0" smtClean="0"/>
              <a:t>WORKED EXAMPLE 2:</a:t>
            </a:r>
          </a:p>
          <a:p>
            <a:pPr>
              <a:lnSpc>
                <a:spcPct val="150000"/>
              </a:lnSpc>
            </a:pPr>
            <a:r>
              <a:rPr lang="en-GB" sz="2000" dirty="0" smtClean="0"/>
              <a:t>The actual length of a cell structure is 30𝛍m.</a:t>
            </a:r>
          </a:p>
          <a:p>
            <a:pPr>
              <a:lnSpc>
                <a:spcPct val="150000"/>
              </a:lnSpc>
            </a:pPr>
            <a:r>
              <a:rPr lang="en-GB" sz="2000" dirty="0" smtClean="0"/>
              <a:t>It is magnified 40 times. </a:t>
            </a:r>
            <a:endParaRPr lang="en-GB" sz="2000" dirty="0"/>
          </a:p>
          <a:p>
            <a:pPr>
              <a:lnSpc>
                <a:spcPct val="150000"/>
              </a:lnSpc>
            </a:pPr>
            <a:r>
              <a:rPr lang="en-GB" sz="2000" dirty="0"/>
              <a:t>Calculate </a:t>
            </a:r>
            <a:r>
              <a:rPr lang="en-GB" sz="2000" dirty="0" smtClean="0"/>
              <a:t>the length of the magnified cell structure in mm. </a:t>
            </a:r>
          </a:p>
          <a:p>
            <a:pPr>
              <a:lnSpc>
                <a:spcPct val="150000"/>
              </a:lnSpc>
            </a:pPr>
            <a:r>
              <a:rPr lang="en-GB" sz="2000" dirty="0" smtClean="0"/>
              <a:t>Rearrange the equation to make </a:t>
            </a:r>
            <a:r>
              <a:rPr lang="en-GB" sz="2000" b="1" dirty="0" smtClean="0">
                <a:latin typeface="Times" charset="0"/>
                <a:ea typeface="Times" charset="0"/>
                <a:cs typeface="Times" charset="0"/>
              </a:rPr>
              <a:t>I </a:t>
            </a:r>
            <a:r>
              <a:rPr lang="en-GB" sz="2000" dirty="0" smtClean="0"/>
              <a:t>the subject</a:t>
            </a:r>
            <a:endParaRPr lang="en-GB" sz="2000" dirty="0"/>
          </a:p>
          <a:p>
            <a:pPr>
              <a:lnSpc>
                <a:spcPct val="150000"/>
              </a:lnSpc>
            </a:pPr>
            <a:r>
              <a:rPr lang="en-GB" sz="2000" b="1" dirty="0" smtClean="0"/>
              <a:t> </a:t>
            </a:r>
            <a:endParaRPr lang="en-GB" sz="2000" dirty="0"/>
          </a:p>
          <a:p>
            <a:pPr>
              <a:lnSpc>
                <a:spcPct val="150000"/>
              </a:lnSpc>
            </a:pPr>
            <a:endParaRPr lang="en-GB" sz="2000" dirty="0" smtClean="0"/>
          </a:p>
          <a:p>
            <a:pPr>
              <a:lnSpc>
                <a:spcPct val="150000"/>
              </a:lnSpc>
            </a:pPr>
            <a:endParaRPr lang="en-GB" sz="2000" dirty="0"/>
          </a:p>
          <a:p>
            <a:pPr>
              <a:lnSpc>
                <a:spcPct val="150000"/>
              </a:lnSpc>
            </a:pPr>
            <a:endParaRPr lang="en-GB" sz="2000" dirty="0" smtClean="0"/>
          </a:p>
          <a:p>
            <a:pPr>
              <a:lnSpc>
                <a:spcPct val="150000"/>
              </a:lnSpc>
            </a:pPr>
            <a:endParaRPr lang="en-GB" sz="2000" dirty="0" smtClean="0"/>
          </a:p>
          <a:p>
            <a:pPr>
              <a:lnSpc>
                <a:spcPct val="150000"/>
              </a:lnSpc>
            </a:pPr>
            <a:endParaRPr lang="en-GB" sz="2000" dirty="0"/>
          </a:p>
        </p:txBody>
      </p:sp>
      <p:cxnSp>
        <p:nvCxnSpPr>
          <p:cNvPr id="26" name="Straight Arrow Connector 25"/>
          <p:cNvCxnSpPr/>
          <p:nvPr/>
        </p:nvCxnSpPr>
        <p:spPr>
          <a:xfrm flipH="1">
            <a:off x="4869507" y="2101984"/>
            <a:ext cx="576064" cy="1629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4095194" y="1931097"/>
            <a:ext cx="720080" cy="336490"/>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Rectangle 30"/>
          <p:cNvSpPr/>
          <p:nvPr/>
        </p:nvSpPr>
        <p:spPr>
          <a:xfrm>
            <a:off x="3322720" y="2384018"/>
            <a:ext cx="2165720" cy="369332"/>
          </a:xfrm>
          <a:prstGeom prst="rect">
            <a:avLst/>
          </a:prstGeom>
          <a:ln>
            <a:solidFill>
              <a:schemeClr val="accent6">
                <a:lumMod val="75000"/>
              </a:schemeClr>
            </a:solidFill>
          </a:ln>
        </p:spPr>
        <p:txBody>
          <a:bodyPr wrap="square">
            <a:spAutoFit/>
          </a:bodyPr>
          <a:lstStyle/>
          <a:p>
            <a:r>
              <a:rPr lang="en-GB" b="1" dirty="0" smtClean="0">
                <a:solidFill>
                  <a:schemeClr val="accent6"/>
                </a:solidFill>
              </a:rPr>
              <a:t>MAGNIFICATION (M)</a:t>
            </a:r>
            <a:endParaRPr lang="en-GB" dirty="0">
              <a:solidFill>
                <a:schemeClr val="accent6"/>
              </a:solidFill>
            </a:endParaRPr>
          </a:p>
        </p:txBody>
      </p:sp>
      <p:cxnSp>
        <p:nvCxnSpPr>
          <p:cNvPr id="32" name="Straight Arrow Connector 31"/>
          <p:cNvCxnSpPr/>
          <p:nvPr/>
        </p:nvCxnSpPr>
        <p:spPr>
          <a:xfrm flipH="1">
            <a:off x="2702946" y="2576319"/>
            <a:ext cx="576064" cy="1629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1696226" y="2412492"/>
            <a:ext cx="963010" cy="336490"/>
          </a:xfrm>
          <a:prstGeom prst="round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TextBox 18"/>
          <p:cNvSpPr txBox="1"/>
          <p:nvPr/>
        </p:nvSpPr>
        <p:spPr>
          <a:xfrm>
            <a:off x="6840842" y="2514489"/>
            <a:ext cx="1997145"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dirty="0" smtClean="0"/>
              <a:t>You may need to to write your answers in </a:t>
            </a:r>
            <a:r>
              <a:rPr lang="en-GB" b="1" dirty="0" smtClean="0"/>
              <a:t>standard form. </a:t>
            </a:r>
            <a:endParaRPr lang="en-GB" b="1" dirty="0"/>
          </a:p>
        </p:txBody>
      </p:sp>
      <p:grpSp>
        <p:nvGrpSpPr>
          <p:cNvPr id="20" name="Group 19"/>
          <p:cNvGrpSpPr/>
          <p:nvPr/>
        </p:nvGrpSpPr>
        <p:grpSpPr>
          <a:xfrm>
            <a:off x="1539446" y="696003"/>
            <a:ext cx="4956502" cy="815081"/>
            <a:chOff x="1261143" y="1616911"/>
            <a:chExt cx="6153354" cy="815081"/>
          </a:xfrm>
        </p:grpSpPr>
        <p:sp>
          <p:nvSpPr>
            <p:cNvPr id="21" name="TextBox 20"/>
            <p:cNvSpPr txBox="1"/>
            <p:nvPr/>
          </p:nvSpPr>
          <p:spPr>
            <a:xfrm>
              <a:off x="3592419" y="2031882"/>
              <a:ext cx="3822078" cy="400110"/>
            </a:xfrm>
            <a:prstGeom prst="rect">
              <a:avLst/>
            </a:prstGeom>
            <a:noFill/>
          </p:spPr>
          <p:txBody>
            <a:bodyPr wrap="square" rtlCol="0">
              <a:spAutoFit/>
            </a:bodyPr>
            <a:lstStyle/>
            <a:p>
              <a:r>
                <a:rPr lang="en-GB" sz="2000" b="1" dirty="0">
                  <a:solidFill>
                    <a:schemeClr val="accent6">
                      <a:lumMod val="75000"/>
                    </a:schemeClr>
                  </a:solidFill>
                </a:rPr>
                <a:t>r</a:t>
              </a:r>
              <a:r>
                <a:rPr lang="en-GB" sz="2000" b="1" dirty="0" smtClean="0">
                  <a:solidFill>
                    <a:schemeClr val="accent6">
                      <a:lumMod val="75000"/>
                    </a:schemeClr>
                  </a:solidFill>
                </a:rPr>
                <a:t>eal size of the </a:t>
              </a:r>
              <a:r>
                <a:rPr lang="en-GB" sz="2000" b="1" dirty="0" smtClean="0"/>
                <a:t>object A</a:t>
              </a:r>
              <a:endParaRPr lang="en-GB" sz="2000" b="1" dirty="0"/>
            </a:p>
          </p:txBody>
        </p:sp>
        <p:sp>
          <p:nvSpPr>
            <p:cNvPr id="22" name="Rectangle 21"/>
            <p:cNvSpPr/>
            <p:nvPr/>
          </p:nvSpPr>
          <p:spPr>
            <a:xfrm>
              <a:off x="1261143" y="1616911"/>
              <a:ext cx="5555580" cy="400110"/>
            </a:xfrm>
            <a:prstGeom prst="rect">
              <a:avLst/>
            </a:prstGeom>
          </p:spPr>
          <p:txBody>
            <a:bodyPr wrap="square">
              <a:spAutoFit/>
            </a:bodyPr>
            <a:lstStyle/>
            <a:p>
              <a:pPr algn="ctr"/>
              <a:r>
                <a:rPr lang="en-GB" sz="2000" b="1" dirty="0" smtClean="0"/>
                <a:t>magnification M</a:t>
              </a:r>
              <a:r>
                <a:rPr lang="en-GB" sz="2000" b="1" dirty="0" smtClean="0">
                  <a:solidFill>
                    <a:schemeClr val="accent6">
                      <a:lumMod val="75000"/>
                    </a:schemeClr>
                  </a:solidFill>
                </a:rPr>
                <a:t> </a:t>
              </a:r>
              <a:r>
                <a:rPr lang="en-GB" sz="2000" b="1" dirty="0">
                  <a:solidFill>
                    <a:schemeClr val="accent6">
                      <a:lumMod val="75000"/>
                    </a:schemeClr>
                  </a:solidFill>
                </a:rPr>
                <a:t>=   size of </a:t>
              </a:r>
              <a:r>
                <a:rPr lang="en-GB" sz="2000" b="1" dirty="0" smtClean="0"/>
                <a:t>image </a:t>
              </a:r>
              <a:r>
                <a:rPr lang="en-GB" sz="2000" b="1" dirty="0" smtClean="0">
                  <a:latin typeface="Times" charset="0"/>
                  <a:ea typeface="Times" charset="0"/>
                  <a:cs typeface="Times" charset="0"/>
                </a:rPr>
                <a:t>I</a:t>
              </a:r>
              <a:endParaRPr lang="en-GB" sz="2000" b="1" dirty="0">
                <a:latin typeface="Times" charset="0"/>
                <a:ea typeface="Times" charset="0"/>
                <a:cs typeface="Times" charset="0"/>
              </a:endParaRPr>
            </a:p>
          </p:txBody>
        </p:sp>
        <p:cxnSp>
          <p:nvCxnSpPr>
            <p:cNvPr id="25" name="Straight Connector 24"/>
            <p:cNvCxnSpPr/>
            <p:nvPr/>
          </p:nvCxnSpPr>
          <p:spPr>
            <a:xfrm>
              <a:off x="4257647" y="2031882"/>
              <a:ext cx="2112097" cy="5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882182" y="3711039"/>
            <a:ext cx="1353857" cy="861525"/>
            <a:chOff x="688723" y="3723571"/>
            <a:chExt cx="1353857" cy="861525"/>
          </a:xfrm>
        </p:grpSpPr>
        <p:sp>
          <p:nvSpPr>
            <p:cNvPr id="43" name="TextBox 42"/>
            <p:cNvSpPr txBox="1"/>
            <p:nvPr/>
          </p:nvSpPr>
          <p:spPr>
            <a:xfrm>
              <a:off x="1320835" y="4123431"/>
              <a:ext cx="302052" cy="461665"/>
            </a:xfrm>
            <a:prstGeom prst="rect">
              <a:avLst/>
            </a:prstGeom>
            <a:noFill/>
          </p:spPr>
          <p:txBody>
            <a:bodyPr wrap="square" rtlCol="0">
              <a:spAutoFit/>
            </a:bodyPr>
            <a:lstStyle/>
            <a:p>
              <a:pPr algn="ctr"/>
              <a:r>
                <a:rPr lang="en-GB" sz="2400" b="1" dirty="0" smtClean="0">
                  <a:solidFill>
                    <a:schemeClr val="accent6">
                      <a:lumMod val="75000"/>
                    </a:schemeClr>
                  </a:solidFill>
                </a:rPr>
                <a:t>A</a:t>
              </a:r>
              <a:endParaRPr lang="en-GB" sz="2400" b="1" dirty="0">
                <a:solidFill>
                  <a:schemeClr val="accent6">
                    <a:lumMod val="75000"/>
                  </a:schemeClr>
                </a:solidFill>
              </a:endParaRPr>
            </a:p>
          </p:txBody>
        </p:sp>
        <p:cxnSp>
          <p:nvCxnSpPr>
            <p:cNvPr id="44" name="Straight Connector 43"/>
            <p:cNvCxnSpPr/>
            <p:nvPr/>
          </p:nvCxnSpPr>
          <p:spPr>
            <a:xfrm flipV="1">
              <a:off x="1118215" y="4191162"/>
              <a:ext cx="8280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688723" y="3723571"/>
              <a:ext cx="1353857" cy="461665"/>
            </a:xfrm>
            <a:prstGeom prst="rect">
              <a:avLst/>
            </a:prstGeom>
          </p:spPr>
          <p:txBody>
            <a:bodyPr wrap="square">
              <a:spAutoFit/>
            </a:bodyPr>
            <a:lstStyle/>
            <a:p>
              <a:r>
                <a:rPr lang="en-GB" sz="2400" b="1" dirty="0" smtClean="0">
                  <a:solidFill>
                    <a:schemeClr val="accent6">
                      <a:lumMod val="75000"/>
                    </a:schemeClr>
                  </a:solidFill>
                </a:rPr>
                <a:t>M </a:t>
              </a:r>
              <a:r>
                <a:rPr lang="en-GB" sz="2400" b="1" dirty="0">
                  <a:solidFill>
                    <a:schemeClr val="accent6">
                      <a:lumMod val="75000"/>
                    </a:schemeClr>
                  </a:solidFill>
                </a:rPr>
                <a:t>=  </a:t>
              </a:r>
              <a:r>
                <a:rPr lang="en-GB" sz="2400" b="1" dirty="0" smtClean="0">
                  <a:solidFill>
                    <a:schemeClr val="accent6">
                      <a:lumMod val="75000"/>
                    </a:schemeClr>
                  </a:solidFill>
                  <a:latin typeface="Times" charset="0"/>
                  <a:ea typeface="Times" charset="0"/>
                  <a:cs typeface="Times" charset="0"/>
                </a:rPr>
                <a:t>I </a:t>
              </a:r>
              <a:r>
                <a:rPr lang="en-GB" sz="2400" b="1" dirty="0" smtClean="0">
                  <a:latin typeface="+mj-lt"/>
                  <a:ea typeface="Times" charset="0"/>
                  <a:cs typeface="Times" charset="0"/>
                </a:rPr>
                <a:t> </a:t>
              </a:r>
              <a:endParaRPr lang="en-GB" sz="2400" b="1" dirty="0">
                <a:latin typeface="+mj-lt"/>
                <a:ea typeface="Times" charset="0"/>
                <a:cs typeface="Times" charset="0"/>
              </a:endParaRPr>
            </a:p>
          </p:txBody>
        </p:sp>
      </p:grpSp>
      <p:sp>
        <p:nvSpPr>
          <p:cNvPr id="6" name="TextBox 5"/>
          <p:cNvSpPr txBox="1"/>
          <p:nvPr/>
        </p:nvSpPr>
        <p:spPr>
          <a:xfrm>
            <a:off x="2532849" y="3844229"/>
            <a:ext cx="3070189" cy="400110"/>
          </a:xfrm>
          <a:prstGeom prst="rect">
            <a:avLst/>
          </a:prstGeom>
          <a:noFill/>
        </p:spPr>
        <p:txBody>
          <a:bodyPr wrap="square" rtlCol="0">
            <a:spAutoFit/>
          </a:bodyPr>
          <a:lstStyle/>
          <a:p>
            <a:r>
              <a:rPr lang="en-GB" sz="2000" b="1" dirty="0" smtClean="0">
                <a:solidFill>
                  <a:schemeClr val="accent6"/>
                </a:solidFill>
              </a:rPr>
              <a:t>Multiply both sides by A </a:t>
            </a:r>
            <a:endParaRPr lang="en-GB" sz="2000" b="1" dirty="0">
              <a:solidFill>
                <a:schemeClr val="accent6"/>
              </a:solidFill>
            </a:endParaRPr>
          </a:p>
        </p:txBody>
      </p:sp>
      <p:sp>
        <p:nvSpPr>
          <p:cNvPr id="46" name="TextBox 45"/>
          <p:cNvSpPr txBox="1"/>
          <p:nvPr/>
        </p:nvSpPr>
        <p:spPr>
          <a:xfrm>
            <a:off x="2529268" y="4254820"/>
            <a:ext cx="3070189" cy="400110"/>
          </a:xfrm>
          <a:prstGeom prst="rect">
            <a:avLst/>
          </a:prstGeom>
          <a:noFill/>
        </p:spPr>
        <p:txBody>
          <a:bodyPr wrap="square" rtlCol="0">
            <a:spAutoFit/>
          </a:bodyPr>
          <a:lstStyle/>
          <a:p>
            <a:r>
              <a:rPr lang="en-GB" sz="2000" b="1" dirty="0" smtClean="0">
                <a:solidFill>
                  <a:schemeClr val="accent6"/>
                </a:solidFill>
              </a:rPr>
              <a:t>Cancel out the As</a:t>
            </a:r>
            <a:endParaRPr lang="en-GB" sz="2000" b="1" dirty="0">
              <a:solidFill>
                <a:schemeClr val="accent6"/>
              </a:solidFill>
            </a:endParaRPr>
          </a:p>
        </p:txBody>
      </p:sp>
      <p:sp>
        <p:nvSpPr>
          <p:cNvPr id="50" name="Rectangle 49"/>
          <p:cNvSpPr/>
          <p:nvPr/>
        </p:nvSpPr>
        <p:spPr>
          <a:xfrm>
            <a:off x="258967" y="4871285"/>
            <a:ext cx="1487627" cy="461665"/>
          </a:xfrm>
          <a:prstGeom prst="rect">
            <a:avLst/>
          </a:prstGeom>
        </p:spPr>
        <p:txBody>
          <a:bodyPr wrap="square">
            <a:spAutoFit/>
          </a:bodyPr>
          <a:lstStyle/>
          <a:p>
            <a:pPr algn="ctr"/>
            <a:r>
              <a:rPr lang="en-GB" sz="2400" b="1" dirty="0">
                <a:solidFill>
                  <a:schemeClr val="accent6">
                    <a:lumMod val="75000"/>
                  </a:schemeClr>
                </a:solidFill>
                <a:latin typeface="Times" charset="0"/>
                <a:ea typeface="Times" charset="0"/>
                <a:cs typeface="Times" charset="0"/>
              </a:rPr>
              <a:t>I</a:t>
            </a:r>
            <a:r>
              <a:rPr lang="en-GB" sz="2400" b="1" dirty="0" smtClean="0">
                <a:solidFill>
                  <a:schemeClr val="accent6">
                    <a:lumMod val="75000"/>
                  </a:schemeClr>
                </a:solidFill>
              </a:rPr>
              <a:t> </a:t>
            </a:r>
            <a:r>
              <a:rPr lang="en-GB" sz="2400" b="1" dirty="0">
                <a:solidFill>
                  <a:schemeClr val="accent6">
                    <a:lumMod val="75000"/>
                  </a:schemeClr>
                </a:solidFill>
              </a:rPr>
              <a:t>=   </a:t>
            </a:r>
            <a:r>
              <a:rPr lang="en-GB" sz="2400" b="1" dirty="0" smtClean="0">
                <a:solidFill>
                  <a:schemeClr val="accent6">
                    <a:lumMod val="75000"/>
                  </a:schemeClr>
                </a:solidFill>
                <a:ea typeface="Times" charset="0"/>
                <a:cs typeface="Times" charset="0"/>
              </a:rPr>
              <a:t>M x A</a:t>
            </a:r>
            <a:endParaRPr lang="en-GB" sz="2400" b="1" dirty="0">
              <a:solidFill>
                <a:schemeClr val="accent6">
                  <a:lumMod val="75000"/>
                </a:schemeClr>
              </a:solidFill>
              <a:ea typeface="Times" charset="0"/>
              <a:cs typeface="Times" charset="0"/>
            </a:endParaRPr>
          </a:p>
        </p:txBody>
      </p:sp>
      <p:sp>
        <p:nvSpPr>
          <p:cNvPr id="52" name="TextBox 51"/>
          <p:cNvSpPr txBox="1"/>
          <p:nvPr/>
        </p:nvSpPr>
        <p:spPr>
          <a:xfrm>
            <a:off x="2528276" y="4871157"/>
            <a:ext cx="3972499" cy="400110"/>
          </a:xfrm>
          <a:prstGeom prst="rect">
            <a:avLst/>
          </a:prstGeom>
          <a:noFill/>
        </p:spPr>
        <p:txBody>
          <a:bodyPr wrap="square" rtlCol="0">
            <a:spAutoFit/>
          </a:bodyPr>
          <a:lstStyle/>
          <a:p>
            <a:r>
              <a:rPr lang="en-GB" sz="2000" b="1" dirty="0" smtClean="0">
                <a:solidFill>
                  <a:schemeClr val="accent6"/>
                </a:solidFill>
              </a:rPr>
              <a:t>Put I on the left of the equation </a:t>
            </a:r>
            <a:endParaRPr lang="en-GB" sz="2000" b="1" dirty="0">
              <a:solidFill>
                <a:schemeClr val="accent6"/>
              </a:solidFill>
            </a:endParaRPr>
          </a:p>
        </p:txBody>
      </p:sp>
      <p:sp>
        <p:nvSpPr>
          <p:cNvPr id="56" name="Rectangle 55"/>
          <p:cNvSpPr/>
          <p:nvPr/>
        </p:nvSpPr>
        <p:spPr>
          <a:xfrm>
            <a:off x="208599" y="5575503"/>
            <a:ext cx="2450637" cy="461665"/>
          </a:xfrm>
          <a:prstGeom prst="rect">
            <a:avLst/>
          </a:prstGeom>
        </p:spPr>
        <p:txBody>
          <a:bodyPr wrap="square">
            <a:spAutoFit/>
          </a:bodyPr>
          <a:lstStyle/>
          <a:p>
            <a:r>
              <a:rPr lang="en-GB" sz="2400" b="1" dirty="0">
                <a:solidFill>
                  <a:schemeClr val="accent6">
                    <a:lumMod val="75000"/>
                  </a:schemeClr>
                </a:solidFill>
                <a:latin typeface="Times" charset="0"/>
                <a:ea typeface="Times" charset="0"/>
                <a:cs typeface="Times" charset="0"/>
              </a:rPr>
              <a:t>I</a:t>
            </a:r>
            <a:r>
              <a:rPr lang="en-GB" sz="2400" b="1" dirty="0" smtClean="0">
                <a:solidFill>
                  <a:schemeClr val="accent6">
                    <a:lumMod val="75000"/>
                  </a:schemeClr>
                </a:solidFill>
              </a:rPr>
              <a:t> </a:t>
            </a:r>
            <a:r>
              <a:rPr lang="en-GB" sz="2400" b="1" dirty="0">
                <a:solidFill>
                  <a:schemeClr val="accent6">
                    <a:lumMod val="75000"/>
                  </a:schemeClr>
                </a:solidFill>
              </a:rPr>
              <a:t>=   </a:t>
            </a:r>
            <a:r>
              <a:rPr lang="en-GB" sz="2400" b="1" dirty="0" smtClean="0">
                <a:solidFill>
                  <a:schemeClr val="accent6">
                    <a:lumMod val="75000"/>
                  </a:schemeClr>
                </a:solidFill>
                <a:ea typeface="Times" charset="0"/>
                <a:cs typeface="Times" charset="0"/>
              </a:rPr>
              <a:t>40 x 30</a:t>
            </a:r>
            <a:endParaRPr lang="en-GB" sz="2400" b="1" dirty="0">
              <a:solidFill>
                <a:schemeClr val="accent6">
                  <a:lumMod val="75000"/>
                </a:schemeClr>
              </a:solidFill>
              <a:ea typeface="Times" charset="0"/>
              <a:cs typeface="Times" charset="0"/>
            </a:endParaRPr>
          </a:p>
        </p:txBody>
      </p:sp>
      <p:sp>
        <p:nvSpPr>
          <p:cNvPr id="58" name="Rectangle 57"/>
          <p:cNvSpPr/>
          <p:nvPr/>
        </p:nvSpPr>
        <p:spPr>
          <a:xfrm>
            <a:off x="2315575" y="5555789"/>
            <a:ext cx="2450637" cy="461665"/>
          </a:xfrm>
          <a:prstGeom prst="rect">
            <a:avLst/>
          </a:prstGeom>
        </p:spPr>
        <p:txBody>
          <a:bodyPr wrap="square">
            <a:spAutoFit/>
          </a:bodyPr>
          <a:lstStyle/>
          <a:p>
            <a:r>
              <a:rPr lang="en-GB" sz="2400" b="1" dirty="0">
                <a:solidFill>
                  <a:schemeClr val="accent6">
                    <a:lumMod val="75000"/>
                  </a:schemeClr>
                </a:solidFill>
                <a:latin typeface="Times" charset="0"/>
                <a:ea typeface="Times" charset="0"/>
                <a:cs typeface="Times" charset="0"/>
              </a:rPr>
              <a:t>I</a:t>
            </a:r>
            <a:r>
              <a:rPr lang="en-GB" sz="2400" b="1" dirty="0" smtClean="0">
                <a:solidFill>
                  <a:schemeClr val="accent6">
                    <a:lumMod val="75000"/>
                  </a:schemeClr>
                </a:solidFill>
              </a:rPr>
              <a:t> </a:t>
            </a:r>
            <a:r>
              <a:rPr lang="en-GB" sz="2400" b="1" dirty="0">
                <a:solidFill>
                  <a:schemeClr val="accent6">
                    <a:lumMod val="75000"/>
                  </a:schemeClr>
                </a:solidFill>
              </a:rPr>
              <a:t>=   </a:t>
            </a:r>
            <a:r>
              <a:rPr lang="en-GB" sz="2400" b="1" dirty="0" smtClean="0">
                <a:solidFill>
                  <a:schemeClr val="accent6">
                    <a:lumMod val="75000"/>
                  </a:schemeClr>
                </a:solidFill>
                <a:ea typeface="Times" charset="0"/>
                <a:cs typeface="Times" charset="0"/>
              </a:rPr>
              <a:t>1200</a:t>
            </a:r>
            <a:r>
              <a:rPr lang="en-GB" sz="2400" dirty="0"/>
              <a:t> </a:t>
            </a:r>
            <a:r>
              <a:rPr lang="en-GB" sz="2400" dirty="0" smtClean="0">
                <a:solidFill>
                  <a:schemeClr val="accent6">
                    <a:lumMod val="75000"/>
                  </a:schemeClr>
                </a:solidFill>
              </a:rPr>
              <a:t>𝛍</a:t>
            </a:r>
            <a:r>
              <a:rPr lang="en-GB" sz="2400" b="1" dirty="0" smtClean="0">
                <a:solidFill>
                  <a:schemeClr val="accent6">
                    <a:lumMod val="75000"/>
                  </a:schemeClr>
                </a:solidFill>
                <a:ea typeface="Times" charset="0"/>
                <a:cs typeface="Times" charset="0"/>
              </a:rPr>
              <a:t>m </a:t>
            </a:r>
            <a:endParaRPr lang="en-GB" sz="2400" b="1" dirty="0">
              <a:solidFill>
                <a:schemeClr val="accent6">
                  <a:lumMod val="75000"/>
                </a:schemeClr>
              </a:solidFill>
              <a:ea typeface="Times" charset="0"/>
              <a:cs typeface="Times" charset="0"/>
            </a:endParaRPr>
          </a:p>
        </p:txBody>
      </p:sp>
      <p:sp>
        <p:nvSpPr>
          <p:cNvPr id="59" name="Rectangle 58"/>
          <p:cNvSpPr/>
          <p:nvPr/>
        </p:nvSpPr>
        <p:spPr>
          <a:xfrm>
            <a:off x="4486612" y="5602786"/>
            <a:ext cx="2450637" cy="461665"/>
          </a:xfrm>
          <a:prstGeom prst="rect">
            <a:avLst/>
          </a:prstGeom>
        </p:spPr>
        <p:txBody>
          <a:bodyPr wrap="square">
            <a:spAutoFit/>
          </a:bodyPr>
          <a:lstStyle/>
          <a:p>
            <a:r>
              <a:rPr lang="en-GB" sz="2400" b="1" dirty="0">
                <a:latin typeface="Times" charset="0"/>
                <a:ea typeface="Times" charset="0"/>
                <a:cs typeface="Times" charset="0"/>
              </a:rPr>
              <a:t>I</a:t>
            </a:r>
            <a:r>
              <a:rPr lang="en-GB" sz="2400" b="1" dirty="0" smtClean="0"/>
              <a:t> </a:t>
            </a:r>
            <a:r>
              <a:rPr lang="en-GB" sz="2400" b="1" dirty="0"/>
              <a:t>=   </a:t>
            </a:r>
            <a:r>
              <a:rPr lang="en-GB" sz="2400" b="1" dirty="0" smtClean="0">
                <a:ea typeface="Times" charset="0"/>
                <a:cs typeface="Times" charset="0"/>
              </a:rPr>
              <a:t>1.2mm </a:t>
            </a:r>
            <a:endParaRPr lang="en-GB" sz="2400" b="1" dirty="0">
              <a:ea typeface="Times" charset="0"/>
              <a:cs typeface="Times" charset="0"/>
            </a:endParaRPr>
          </a:p>
        </p:txBody>
      </p:sp>
      <p:sp>
        <p:nvSpPr>
          <p:cNvPr id="60" name="Rectangle 59"/>
          <p:cNvSpPr/>
          <p:nvPr/>
        </p:nvSpPr>
        <p:spPr>
          <a:xfrm>
            <a:off x="6674083" y="4585096"/>
            <a:ext cx="2165720" cy="92333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b="1" dirty="0" smtClean="0">
                <a:solidFill>
                  <a:schemeClr val="tx1"/>
                </a:solidFill>
              </a:rPr>
              <a:t>To convert to mm you need to divide by 1000</a:t>
            </a:r>
            <a:endParaRPr lang="en-GB" dirty="0">
              <a:solidFill>
                <a:schemeClr val="tx1"/>
              </a:solidFill>
            </a:endParaRPr>
          </a:p>
        </p:txBody>
      </p:sp>
      <p:cxnSp>
        <p:nvCxnSpPr>
          <p:cNvPr id="61" name="Straight Arrow Connector 60"/>
          <p:cNvCxnSpPr>
            <a:stCxn id="60" idx="1"/>
          </p:cNvCxnSpPr>
          <p:nvPr/>
        </p:nvCxnSpPr>
        <p:spPr>
          <a:xfrm flipH="1">
            <a:off x="3909066" y="5046761"/>
            <a:ext cx="2765017" cy="5560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1671212" y="3705113"/>
            <a:ext cx="791350" cy="461665"/>
          </a:xfrm>
          <a:prstGeom prst="rect">
            <a:avLst/>
          </a:prstGeom>
          <a:noFill/>
        </p:spPr>
        <p:txBody>
          <a:bodyPr wrap="square" rtlCol="0">
            <a:spAutoFit/>
          </a:bodyPr>
          <a:lstStyle/>
          <a:p>
            <a:r>
              <a:rPr lang="en-GB" sz="2400" b="1" dirty="0" smtClean="0"/>
              <a:t> x A</a:t>
            </a:r>
            <a:endParaRPr lang="en-GB" dirty="0"/>
          </a:p>
        </p:txBody>
      </p:sp>
      <p:sp>
        <p:nvSpPr>
          <p:cNvPr id="63" name="Rectangle 62"/>
          <p:cNvSpPr/>
          <p:nvPr/>
        </p:nvSpPr>
        <p:spPr>
          <a:xfrm>
            <a:off x="5418907" y="1882873"/>
            <a:ext cx="1269349" cy="369332"/>
          </a:xfrm>
          <a:prstGeom prst="rect">
            <a:avLst/>
          </a:prstGeom>
          <a:ln>
            <a:solidFill>
              <a:schemeClr val="accent6">
                <a:lumMod val="75000"/>
              </a:schemeClr>
            </a:solidFill>
          </a:ln>
        </p:spPr>
        <p:txBody>
          <a:bodyPr wrap="square">
            <a:spAutoFit/>
          </a:bodyPr>
          <a:lstStyle/>
          <a:p>
            <a:r>
              <a:rPr lang="en-GB" b="1" dirty="0" smtClean="0">
                <a:solidFill>
                  <a:schemeClr val="accent6"/>
                </a:solidFill>
              </a:rPr>
              <a:t>OBJECT (A)</a:t>
            </a:r>
            <a:endParaRPr lang="en-GB" dirty="0">
              <a:solidFill>
                <a:schemeClr val="accent6"/>
              </a:solidFill>
            </a:endParaRPr>
          </a:p>
        </p:txBody>
      </p:sp>
      <p:sp>
        <p:nvSpPr>
          <p:cNvPr id="13" name="TextBox 12"/>
          <p:cNvSpPr txBox="1"/>
          <p:nvPr/>
        </p:nvSpPr>
        <p:spPr>
          <a:xfrm>
            <a:off x="395536" y="3711039"/>
            <a:ext cx="607244" cy="461665"/>
          </a:xfrm>
          <a:prstGeom prst="rect">
            <a:avLst/>
          </a:prstGeom>
          <a:noFill/>
        </p:spPr>
        <p:txBody>
          <a:bodyPr wrap="square" rtlCol="0">
            <a:spAutoFit/>
          </a:bodyPr>
          <a:lstStyle/>
          <a:p>
            <a:r>
              <a:rPr lang="en-GB" sz="2400" b="1" dirty="0" smtClean="0"/>
              <a:t>A x</a:t>
            </a:r>
            <a:r>
              <a:rPr lang="en-GB" dirty="0" smtClean="0"/>
              <a:t> </a:t>
            </a:r>
            <a:endParaRPr lang="en-GB" dirty="0"/>
          </a:p>
        </p:txBody>
      </p:sp>
      <p:cxnSp>
        <p:nvCxnSpPr>
          <p:cNvPr id="9" name="Straight Connector 8"/>
          <p:cNvCxnSpPr/>
          <p:nvPr/>
        </p:nvCxnSpPr>
        <p:spPr>
          <a:xfrm flipH="1">
            <a:off x="1858257" y="3757996"/>
            <a:ext cx="412925" cy="3602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489763" y="4183630"/>
            <a:ext cx="412925" cy="3602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246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3" grpId="0" animBg="1"/>
      <p:bldP spid="6" grpId="0"/>
      <p:bldP spid="46" grpId="0"/>
      <p:bldP spid="50" grpId="0"/>
      <p:bldP spid="52" grpId="0"/>
      <p:bldP spid="56" grpId="0"/>
      <p:bldP spid="58" grpId="0"/>
      <p:bldP spid="59" grpId="0"/>
      <p:bldP spid="60" grpId="0" animBg="1"/>
      <p:bldP spid="62" grpId="0"/>
      <p:bldP spid="63"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20757"/>
            <a:ext cx="6876256" cy="641445"/>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Microscopy </a:t>
            </a:r>
          </a:p>
        </p:txBody>
      </p:sp>
      <p:pic>
        <p:nvPicPr>
          <p:cNvPr id="13" name="Picture 12"/>
          <p:cNvPicPr>
            <a:picLocks noChangeAspect="1"/>
          </p:cNvPicPr>
          <p:nvPr/>
        </p:nvPicPr>
        <p:blipFill>
          <a:blip r:embed="rId3" cstate="print">
            <a:clrChange>
              <a:clrFrom>
                <a:srgbClr val="FFFFFF"/>
              </a:clrFrom>
              <a:clrTo>
                <a:srgbClr val="FFFFFF">
                  <a:alpha val="0"/>
                </a:srgbClr>
              </a:clrTo>
            </a:clrChange>
          </a:blip>
          <a:stretch>
            <a:fillRect/>
          </a:stretch>
        </p:blipFill>
        <p:spPr>
          <a:xfrm>
            <a:off x="243093" y="487872"/>
            <a:ext cx="4049302" cy="2901999"/>
          </a:xfrm>
          <a:prstGeom prst="rect">
            <a:avLst/>
          </a:prstGeom>
        </p:spPr>
      </p:pic>
      <p:sp>
        <p:nvSpPr>
          <p:cNvPr id="7" name="Rectangle 6"/>
          <p:cNvSpPr/>
          <p:nvPr/>
        </p:nvSpPr>
        <p:spPr>
          <a:xfrm>
            <a:off x="716892" y="6236116"/>
            <a:ext cx="6631111" cy="523220"/>
          </a:xfrm>
          <a:prstGeom prst="rect">
            <a:avLst/>
          </a:prstGeom>
        </p:spPr>
        <p:txBody>
          <a:bodyPr wrap="none">
            <a:spAutoFit/>
          </a:bodyPr>
          <a:lstStyle/>
          <a:p>
            <a:r>
              <a:rPr lang="en-GB" sz="1400" b="1" dirty="0"/>
              <a:t>See GCSE Practical Guide - Biology – Microscopy on Huddle</a:t>
            </a:r>
            <a:r>
              <a:rPr lang="en-GB" sz="1400" dirty="0"/>
              <a:t> - </a:t>
            </a:r>
            <a:r>
              <a:rPr lang="en-GB" sz="1400" dirty="0" smtClean="0">
                <a:hlinkClick r:id="rId4"/>
              </a:rPr>
              <a:t>Microscopy Practical guide</a:t>
            </a:r>
            <a:endParaRPr lang="en-GB" sz="1400" dirty="0" smtClean="0"/>
          </a:p>
          <a:p>
            <a:r>
              <a:rPr lang="en-GB" sz="1400" dirty="0" smtClean="0"/>
              <a:t> </a:t>
            </a:r>
            <a:endParaRPr lang="en-GB" sz="1400" dirty="0"/>
          </a:p>
        </p:txBody>
      </p:sp>
      <p:sp>
        <p:nvSpPr>
          <p:cNvPr id="8" name="Rectangle 7"/>
          <p:cNvSpPr/>
          <p:nvPr/>
        </p:nvSpPr>
        <p:spPr>
          <a:xfrm>
            <a:off x="4173546" y="465639"/>
            <a:ext cx="5004048" cy="5632311"/>
          </a:xfrm>
          <a:prstGeom prst="rect">
            <a:avLst/>
          </a:prstGeom>
        </p:spPr>
        <p:txBody>
          <a:bodyPr wrap="square">
            <a:spAutoFit/>
          </a:bodyPr>
          <a:lstStyle/>
          <a:p>
            <a:pPr algn="ctr"/>
            <a:r>
              <a:rPr lang="en-AU" b="1" dirty="0"/>
              <a:t>Making a wet mount slide e.g. onion cells</a:t>
            </a:r>
          </a:p>
          <a:p>
            <a:pPr marL="285750" indent="-285750">
              <a:buFont typeface="Arial" charset="0"/>
              <a:buChar char="•"/>
            </a:pPr>
            <a:r>
              <a:rPr lang="en-AU" dirty="0" smtClean="0"/>
              <a:t>Place a </a:t>
            </a:r>
            <a:r>
              <a:rPr lang="en-AU" dirty="0"/>
              <a:t>thin section of the </a:t>
            </a:r>
            <a:r>
              <a:rPr lang="en-AU" b="1" dirty="0"/>
              <a:t>specimen</a:t>
            </a:r>
            <a:r>
              <a:rPr lang="en-AU" dirty="0"/>
              <a:t> onto </a:t>
            </a:r>
            <a:r>
              <a:rPr lang="en-AU" dirty="0" smtClean="0"/>
              <a:t>slide.</a:t>
            </a:r>
            <a:endParaRPr lang="en-IE" dirty="0"/>
          </a:p>
          <a:p>
            <a:pPr marL="285750" indent="-285750">
              <a:buFont typeface="Arial" charset="0"/>
              <a:buChar char="•"/>
            </a:pPr>
            <a:r>
              <a:rPr lang="en-AU" dirty="0"/>
              <a:t>Place a drop of water in the middle of the slide or stain the </a:t>
            </a:r>
            <a:r>
              <a:rPr lang="en-AU" dirty="0" smtClean="0"/>
              <a:t>specimen.</a:t>
            </a:r>
            <a:endParaRPr lang="en-IE" dirty="0"/>
          </a:p>
          <a:p>
            <a:pPr marL="285750" indent="-285750">
              <a:buFont typeface="Arial" charset="0"/>
              <a:buChar char="•"/>
            </a:pPr>
            <a:r>
              <a:rPr lang="en-AU" dirty="0"/>
              <a:t>Gently lower cover slip onto the specimen without trapping air </a:t>
            </a:r>
            <a:r>
              <a:rPr lang="en-AU" dirty="0" smtClean="0"/>
              <a:t>bubbles.</a:t>
            </a:r>
            <a:endParaRPr lang="en-AU" dirty="0"/>
          </a:p>
          <a:p>
            <a:pPr marL="285750" indent="-285750">
              <a:buFont typeface="Arial" charset="0"/>
              <a:buChar char="•"/>
            </a:pPr>
            <a:endParaRPr lang="en-AU" dirty="0" smtClean="0"/>
          </a:p>
          <a:p>
            <a:pPr marL="285750" indent="-285750">
              <a:buFont typeface="Arial" charset="0"/>
              <a:buChar char="•"/>
            </a:pPr>
            <a:endParaRPr lang="en-AU" dirty="0" smtClean="0"/>
          </a:p>
          <a:p>
            <a:pPr marL="285750" indent="-285750">
              <a:buFont typeface="Arial" charset="0"/>
              <a:buChar char="•"/>
            </a:pPr>
            <a:endParaRPr lang="en-AU" dirty="0"/>
          </a:p>
          <a:p>
            <a:pPr marL="285750" indent="-285750">
              <a:buFont typeface="Arial" charset="0"/>
              <a:buChar char="•"/>
            </a:pPr>
            <a:endParaRPr lang="en-AU" dirty="0" smtClean="0"/>
          </a:p>
          <a:p>
            <a:pPr marL="285750" indent="-285750">
              <a:buFont typeface="Arial" charset="0"/>
              <a:buChar char="•"/>
            </a:pPr>
            <a:r>
              <a:rPr lang="en-AU" dirty="0" smtClean="0"/>
              <a:t>Soak </a:t>
            </a:r>
            <a:r>
              <a:rPr lang="en-AU" dirty="0"/>
              <a:t>up any excess liquid with a paper </a:t>
            </a:r>
            <a:r>
              <a:rPr lang="en-AU" dirty="0" smtClean="0"/>
              <a:t>towel.</a:t>
            </a:r>
            <a:endParaRPr lang="en-AU" dirty="0"/>
          </a:p>
          <a:p>
            <a:pPr marL="285750" indent="-285750">
              <a:buFont typeface="Arial" charset="0"/>
              <a:buChar char="•"/>
            </a:pPr>
            <a:r>
              <a:rPr lang="en-AU" dirty="0"/>
              <a:t>Switch on the light source and place your slide on the stage.</a:t>
            </a:r>
            <a:endParaRPr lang="en-IE" dirty="0"/>
          </a:p>
          <a:p>
            <a:pPr marL="285750" indent="-285750">
              <a:buFont typeface="Arial" charset="0"/>
              <a:buChar char="•"/>
            </a:pPr>
            <a:r>
              <a:rPr lang="en-IE" dirty="0"/>
              <a:t>Use the lowest objective lens and turn the </a:t>
            </a:r>
            <a:r>
              <a:rPr lang="en-IE" dirty="0" smtClean="0"/>
              <a:t>focusing </a:t>
            </a:r>
            <a:r>
              <a:rPr lang="en-IE" dirty="0"/>
              <a:t>wheel to move the lens close to the slide.</a:t>
            </a:r>
          </a:p>
          <a:p>
            <a:pPr marL="285750" indent="-285750">
              <a:buFont typeface="Arial" charset="0"/>
              <a:buChar char="•"/>
            </a:pPr>
            <a:r>
              <a:rPr lang="en-IE" dirty="0"/>
              <a:t>Slowly adjust the </a:t>
            </a:r>
            <a:r>
              <a:rPr lang="en-IE" dirty="0" smtClean="0"/>
              <a:t>focusing </a:t>
            </a:r>
            <a:r>
              <a:rPr lang="en-IE" dirty="0"/>
              <a:t>wheel until you can see a clear image.</a:t>
            </a:r>
          </a:p>
          <a:p>
            <a:pPr marL="285750" indent="-285750">
              <a:buFont typeface="Arial" charset="0"/>
              <a:buChar char="•"/>
            </a:pPr>
            <a:r>
              <a:rPr lang="en-IE" dirty="0"/>
              <a:t>Increase the </a:t>
            </a:r>
            <a:r>
              <a:rPr lang="en-IE" dirty="0" smtClean="0"/>
              <a:t>magnification by changing the objective lens and re-focus. </a:t>
            </a:r>
            <a:endParaRPr lang="en-IE" dirty="0"/>
          </a:p>
        </p:txBody>
      </p:sp>
      <p:pic>
        <p:nvPicPr>
          <p:cNvPr id="10" name="Picture 9"/>
          <p:cNvPicPr>
            <a:picLocks noChangeAspect="1"/>
          </p:cNvPicPr>
          <p:nvPr/>
        </p:nvPicPr>
        <p:blipFill rotWithShape="1">
          <a:blip r:embed="rId5" cstate="print">
            <a:clrChange>
              <a:clrFrom>
                <a:srgbClr val="FEFEFE"/>
              </a:clrFrom>
              <a:clrTo>
                <a:srgbClr val="FEFEFE">
                  <a:alpha val="0"/>
                </a:srgbClr>
              </a:clrTo>
            </a:clrChange>
          </a:blip>
          <a:srcRect l="8497" t="4687" r="8497" b="16750"/>
          <a:stretch/>
        </p:blipFill>
        <p:spPr>
          <a:xfrm>
            <a:off x="5705872" y="2232253"/>
            <a:ext cx="1842048" cy="1260473"/>
          </a:xfrm>
          <a:prstGeom prst="rect">
            <a:avLst/>
          </a:prstGeom>
          <a:ln>
            <a:noFill/>
          </a:ln>
        </p:spPr>
      </p:pic>
      <p:sp>
        <p:nvSpPr>
          <p:cNvPr id="17" name="TextBox 16"/>
          <p:cNvSpPr txBox="1"/>
          <p:nvPr/>
        </p:nvSpPr>
        <p:spPr>
          <a:xfrm>
            <a:off x="361941" y="3227083"/>
            <a:ext cx="3811605" cy="3170099"/>
          </a:xfrm>
          <a:prstGeom prst="rect">
            <a:avLst/>
          </a:prstGeom>
          <a:noFill/>
        </p:spPr>
        <p:txBody>
          <a:bodyPr wrap="square" rtlCol="0">
            <a:spAutoFit/>
          </a:bodyPr>
          <a:lstStyle/>
          <a:p>
            <a:pPr algn="ctr"/>
            <a:r>
              <a:rPr lang="en-GB" sz="2000" b="1" dirty="0" smtClean="0"/>
              <a:t>Drawing what you see</a:t>
            </a:r>
          </a:p>
          <a:p>
            <a:pPr marL="285750" indent="-285750">
              <a:buFont typeface="Arial" charset="0"/>
              <a:buChar char="•"/>
            </a:pPr>
            <a:r>
              <a:rPr lang="en-GB" b="1" dirty="0" smtClean="0">
                <a:solidFill>
                  <a:schemeClr val="accent6">
                    <a:lumMod val="75000"/>
                  </a:schemeClr>
                </a:solidFill>
              </a:rPr>
              <a:t>Clear line drawing – no shading</a:t>
            </a:r>
          </a:p>
          <a:p>
            <a:pPr marL="285750" indent="-285750">
              <a:buFont typeface="Arial" charset="0"/>
              <a:buChar char="•"/>
            </a:pPr>
            <a:r>
              <a:rPr lang="en-GB" b="1" dirty="0" smtClean="0">
                <a:solidFill>
                  <a:schemeClr val="accent6">
                    <a:lumMod val="75000"/>
                  </a:schemeClr>
                </a:solidFill>
              </a:rPr>
              <a:t>Label main cell structures</a:t>
            </a:r>
          </a:p>
          <a:p>
            <a:pPr marL="285750" indent="-285750">
              <a:buFont typeface="Arial" charset="0"/>
              <a:buChar char="•"/>
            </a:pPr>
            <a:r>
              <a:rPr lang="en-GB" b="1" dirty="0" smtClean="0">
                <a:solidFill>
                  <a:schemeClr val="accent6">
                    <a:lumMod val="75000"/>
                  </a:schemeClr>
                </a:solidFill>
              </a:rPr>
              <a:t>Add a title and the magnification.</a:t>
            </a:r>
          </a:p>
          <a:p>
            <a:pPr algn="ctr"/>
            <a:endParaRPr lang="en-GB" dirty="0"/>
          </a:p>
          <a:p>
            <a:pPr algn="ctr"/>
            <a:endParaRPr lang="en-GB" dirty="0" smtClean="0"/>
          </a:p>
          <a:p>
            <a:pPr algn="ctr"/>
            <a:endParaRPr lang="en-GB" dirty="0"/>
          </a:p>
          <a:p>
            <a:pPr algn="ctr"/>
            <a:endParaRPr lang="en-GB" dirty="0" smtClean="0"/>
          </a:p>
          <a:p>
            <a:pPr algn="ctr"/>
            <a:endParaRPr lang="en-GB" dirty="0"/>
          </a:p>
          <a:p>
            <a:pPr algn="ctr"/>
            <a:endParaRPr lang="en-GB" dirty="0" smtClean="0"/>
          </a:p>
          <a:p>
            <a:pPr algn="ctr"/>
            <a:endParaRPr lang="en-GB" dirty="0"/>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694"/>
                    </a14:imgEffect>
                    <a14:imgEffect>
                      <a14:saturation sat="0"/>
                    </a14:imgEffect>
                  </a14:imgLayer>
                </a14:imgProps>
              </a:ext>
            </a:extLst>
          </a:blip>
          <a:stretch>
            <a:fillRect/>
          </a:stretch>
        </p:blipFill>
        <p:spPr>
          <a:xfrm>
            <a:off x="1024787" y="4447667"/>
            <a:ext cx="2532810" cy="1681415"/>
          </a:xfrm>
          <a:prstGeom prst="rect">
            <a:avLst/>
          </a:prstGeom>
        </p:spPr>
      </p:pic>
    </p:spTree>
    <p:extLst>
      <p:ext uri="{BB962C8B-B14F-4D97-AF65-F5344CB8AC3E}">
        <p14:creationId xmlns:p14="http://schemas.microsoft.com/office/powerpoint/2010/main" val="1110174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98692" y="528962"/>
            <a:ext cx="4037804" cy="59963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smtClean="0"/>
              <a:t>Effectiveness of disinfectants and antibiotics on bacteria experiment</a:t>
            </a:r>
          </a:p>
          <a:p>
            <a:pPr algn="ctr"/>
            <a:endParaRPr lang="en-GB" b="1" dirty="0" smtClean="0"/>
          </a:p>
          <a:p>
            <a:pPr marL="285750" indent="-285750">
              <a:buFont typeface="Arial" panose="020B0604020202020204" pitchFamily="34" charset="0"/>
              <a:buChar char="•"/>
            </a:pPr>
            <a:r>
              <a:rPr lang="en-GB" dirty="0" smtClean="0"/>
              <a:t>Agar inoculated with </a:t>
            </a:r>
            <a:r>
              <a:rPr lang="en-GB" b="1" dirty="0" smtClean="0"/>
              <a:t>BACTERIA</a:t>
            </a:r>
            <a:r>
              <a:rPr lang="en-GB" dirty="0" smtClean="0"/>
              <a:t>.</a:t>
            </a:r>
          </a:p>
          <a:p>
            <a:pPr marL="285750" indent="-285750">
              <a:buFont typeface="Arial" panose="020B0604020202020204" pitchFamily="34" charset="0"/>
              <a:buChar char="•"/>
            </a:pPr>
            <a:r>
              <a:rPr lang="en-GB" b="1" dirty="0" smtClean="0"/>
              <a:t>Paper discs </a:t>
            </a:r>
            <a:r>
              <a:rPr lang="en-GB" dirty="0" smtClean="0"/>
              <a:t>containing </a:t>
            </a:r>
            <a:r>
              <a:rPr lang="en-GB" b="1" dirty="0" smtClean="0"/>
              <a:t>antiseptics</a:t>
            </a:r>
            <a:r>
              <a:rPr lang="en-GB" dirty="0" smtClean="0"/>
              <a:t> and </a:t>
            </a:r>
            <a:r>
              <a:rPr lang="en-GB" b="1" dirty="0" smtClean="0"/>
              <a:t>antibiotics</a:t>
            </a:r>
            <a:r>
              <a:rPr lang="en-GB" dirty="0" smtClean="0"/>
              <a:t> placed on </a:t>
            </a:r>
            <a:r>
              <a:rPr lang="en-GB" b="1" dirty="0" smtClean="0"/>
              <a:t>bacteria</a:t>
            </a:r>
            <a:r>
              <a:rPr lang="en-GB" dirty="0" smtClean="0"/>
              <a:t> and </a:t>
            </a:r>
            <a:r>
              <a:rPr lang="en-GB" b="1" dirty="0" smtClean="0"/>
              <a:t>left to grow.</a:t>
            </a:r>
          </a:p>
          <a:p>
            <a:pPr algn="ctr"/>
            <a:r>
              <a:rPr lang="en-GB" b="1" dirty="0" smtClean="0">
                <a:solidFill>
                  <a:schemeClr val="tx1"/>
                </a:solidFill>
              </a:rPr>
              <a:t>Water disc used as a CONTROL.</a:t>
            </a:r>
          </a:p>
          <a:p>
            <a:pPr marL="285750" indent="-285750">
              <a:buFont typeface="Arial" panose="020B0604020202020204" pitchFamily="34" charset="0"/>
              <a:buChar char="•"/>
            </a:pPr>
            <a:r>
              <a:rPr lang="en-GB" dirty="0" smtClean="0"/>
              <a:t>If </a:t>
            </a:r>
            <a:r>
              <a:rPr lang="en-GB" b="1" dirty="0" smtClean="0"/>
              <a:t>bacteria don’t grow </a:t>
            </a:r>
            <a:r>
              <a:rPr lang="en-GB" dirty="0" smtClean="0"/>
              <a:t>around the disc then the chemical is </a:t>
            </a:r>
            <a:r>
              <a:rPr lang="en-GB" b="1" dirty="0" smtClean="0"/>
              <a:t>effective </a:t>
            </a:r>
            <a:r>
              <a:rPr lang="en-GB" dirty="0" smtClean="0"/>
              <a:t>at killing bacteria.</a:t>
            </a:r>
          </a:p>
          <a:p>
            <a:pPr marL="285750" indent="-285750">
              <a:buFont typeface="Arial" panose="020B0604020202020204" pitchFamily="34" charset="0"/>
              <a:buChar char="•"/>
            </a:pPr>
            <a:r>
              <a:rPr lang="en-GB" b="1" dirty="0" smtClean="0"/>
              <a:t>Area</a:t>
            </a:r>
            <a:r>
              <a:rPr lang="en-GB" dirty="0" smtClean="0"/>
              <a:t> where </a:t>
            </a:r>
            <a:r>
              <a:rPr lang="en-GB" b="1" dirty="0" smtClean="0"/>
              <a:t>bacteria don’t grow </a:t>
            </a:r>
            <a:r>
              <a:rPr lang="en-GB" dirty="0" smtClean="0"/>
              <a:t>is called </a:t>
            </a:r>
            <a:r>
              <a:rPr lang="en-GB" b="1" dirty="0" smtClean="0"/>
              <a:t>ZONE OF INHIBITION</a:t>
            </a:r>
            <a:r>
              <a:rPr lang="en-GB" dirty="0" smtClean="0"/>
              <a:t>. </a:t>
            </a: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smtClean="0"/>
          </a:p>
          <a:p>
            <a:r>
              <a:rPr lang="en-GB" sz="1600" b="1" dirty="0"/>
              <a:t>See GCSE Practical Guide - </a:t>
            </a:r>
            <a:r>
              <a:rPr lang="en-GB" sz="1600" dirty="0" smtClean="0"/>
              <a:t> </a:t>
            </a:r>
            <a:r>
              <a:rPr lang="en-GB" sz="1600" dirty="0" smtClean="0">
                <a:hlinkClick r:id="rId3"/>
              </a:rPr>
              <a:t>Practical guide - Microbiology</a:t>
            </a:r>
            <a:endParaRPr lang="en-GB" sz="1400" dirty="0"/>
          </a:p>
        </p:txBody>
      </p:sp>
      <p:sp>
        <p:nvSpPr>
          <p:cNvPr id="2" name="Title 1"/>
          <p:cNvSpPr>
            <a:spLocks noGrp="1"/>
          </p:cNvSpPr>
          <p:nvPr>
            <p:ph type="ctrTitle"/>
          </p:nvPr>
        </p:nvSpPr>
        <p:spPr>
          <a:xfrm>
            <a:off x="1336963" y="-30635"/>
            <a:ext cx="7812360" cy="579315"/>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Culturing microorganisms (biology only)</a:t>
            </a:r>
          </a:p>
        </p:txBody>
      </p:sp>
      <p:sp>
        <p:nvSpPr>
          <p:cNvPr id="3" name="Rectangle 2"/>
          <p:cNvSpPr/>
          <p:nvPr/>
        </p:nvSpPr>
        <p:spPr>
          <a:xfrm>
            <a:off x="132866" y="692696"/>
            <a:ext cx="3214998" cy="1938992"/>
          </a:xfrm>
          <a:prstGeom prst="rect">
            <a:avLst/>
          </a:prstGeom>
        </p:spPr>
        <p:txBody>
          <a:bodyPr wrap="square">
            <a:spAutoFit/>
          </a:bodyPr>
          <a:lstStyle/>
          <a:p>
            <a:pPr algn="ctr"/>
            <a:r>
              <a:rPr lang="en-US" sz="2000" dirty="0"/>
              <a:t>Bacteria multiply </a:t>
            </a:r>
            <a:r>
              <a:rPr lang="en-US" sz="2000" dirty="0" smtClean="0"/>
              <a:t>by binary fission (a cell division where two identical cells are formed).  In the right conditions cells can divide as often as every </a:t>
            </a:r>
            <a:r>
              <a:rPr lang="en-US" sz="2000" dirty="0"/>
              <a:t>20 </a:t>
            </a:r>
            <a:r>
              <a:rPr lang="en-US" sz="2000" dirty="0" smtClean="0"/>
              <a:t>minutes. </a:t>
            </a:r>
            <a:endParaRPr lang="en-US" sz="2000" dirty="0"/>
          </a:p>
        </p:txBody>
      </p:sp>
      <p:pic>
        <p:nvPicPr>
          <p:cNvPr id="4" name="Picture 3"/>
          <p:cNvPicPr>
            <a:picLocks noChangeAspect="1"/>
          </p:cNvPicPr>
          <p:nvPr/>
        </p:nvPicPr>
        <p:blipFill rotWithShape="1">
          <a:blip r:embed="rId4" cstate="print"/>
          <a:srcRect l="5195" t="13860" r="16186"/>
          <a:stretch/>
        </p:blipFill>
        <p:spPr>
          <a:xfrm>
            <a:off x="3333505" y="908720"/>
            <a:ext cx="1552360" cy="1155811"/>
          </a:xfrm>
          <a:prstGeom prst="rect">
            <a:avLst/>
          </a:prstGeom>
        </p:spPr>
      </p:pic>
      <p:sp>
        <p:nvSpPr>
          <p:cNvPr id="5" name="Content Placeholder 2"/>
          <p:cNvSpPr txBox="1">
            <a:spLocks/>
          </p:cNvSpPr>
          <p:nvPr/>
        </p:nvSpPr>
        <p:spPr>
          <a:xfrm>
            <a:off x="66214" y="2631687"/>
            <a:ext cx="4865826" cy="3893656"/>
          </a:xfrm>
          <a:prstGeom prst="rect">
            <a:avLst/>
          </a:prstGeom>
          <a:ln/>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smtClean="0"/>
              <a:t>Bacteria can be grown in the lab</a:t>
            </a:r>
          </a:p>
          <a:p>
            <a:r>
              <a:rPr lang="en-GB" sz="1800" dirty="0" smtClean="0"/>
              <a:t>A </a:t>
            </a:r>
            <a:r>
              <a:rPr lang="en-GB" sz="1800" b="1" i="1" dirty="0" smtClean="0"/>
              <a:t>culture medium (agar) </a:t>
            </a:r>
            <a:r>
              <a:rPr lang="en-GB" sz="1800" dirty="0" smtClean="0"/>
              <a:t>used</a:t>
            </a:r>
            <a:r>
              <a:rPr lang="en-GB" sz="1800" b="1" i="1" dirty="0" smtClean="0"/>
              <a:t> </a:t>
            </a:r>
            <a:r>
              <a:rPr lang="en-GB" sz="1800" dirty="0" smtClean="0"/>
              <a:t>containing an </a:t>
            </a:r>
            <a:r>
              <a:rPr lang="en-GB" sz="1800" i="1" dirty="0" smtClean="0"/>
              <a:t>energy</a:t>
            </a:r>
            <a:r>
              <a:rPr lang="en-GB" sz="1800" dirty="0" smtClean="0"/>
              <a:t> source (carbohydrate) and minerals. </a:t>
            </a:r>
          </a:p>
          <a:p>
            <a:r>
              <a:rPr lang="en-GB" sz="1800" dirty="0" smtClean="0"/>
              <a:t>Petri dishes and agar must be </a:t>
            </a:r>
            <a:r>
              <a:rPr lang="en-GB" sz="1800" b="1" dirty="0" smtClean="0"/>
              <a:t>sterilised before use to kill microorganisms.</a:t>
            </a:r>
          </a:p>
          <a:p>
            <a:r>
              <a:rPr lang="en-GB" sz="1800" b="1" dirty="0" smtClean="0"/>
              <a:t>Inoculating loops </a:t>
            </a:r>
            <a:r>
              <a:rPr lang="en-GB" sz="1800" dirty="0" smtClean="0"/>
              <a:t>used to transfer bacteria after being heated in a Bunsen flame. </a:t>
            </a:r>
          </a:p>
          <a:p>
            <a:r>
              <a:rPr lang="en-GB" sz="1800" dirty="0" smtClean="0"/>
              <a:t>The lid of the Petri dish should be </a:t>
            </a:r>
            <a:r>
              <a:rPr lang="en-GB" sz="1800" b="1" dirty="0" smtClean="0"/>
              <a:t>sealed </a:t>
            </a:r>
            <a:r>
              <a:rPr lang="en-GB" sz="1800" dirty="0" smtClean="0"/>
              <a:t>with </a:t>
            </a:r>
            <a:r>
              <a:rPr lang="en-GB" sz="1800" b="1" dirty="0" smtClean="0"/>
              <a:t>tape to stop other microorganisms </a:t>
            </a:r>
            <a:r>
              <a:rPr lang="en-GB" sz="1800" dirty="0" smtClean="0"/>
              <a:t>getting in (must </a:t>
            </a:r>
            <a:r>
              <a:rPr lang="en-GB" sz="1800" b="1" dirty="0" smtClean="0"/>
              <a:t>not be fully sealed so oxygen</a:t>
            </a:r>
            <a:r>
              <a:rPr lang="en-GB" sz="1800" dirty="0" smtClean="0"/>
              <a:t> can get in) </a:t>
            </a:r>
          </a:p>
          <a:p>
            <a:r>
              <a:rPr lang="en-GB" sz="1800" dirty="0" smtClean="0"/>
              <a:t>In school, Petri dishes are </a:t>
            </a:r>
            <a:r>
              <a:rPr lang="en-GB" sz="1800" b="1" dirty="0" smtClean="0"/>
              <a:t>incubated at 25°C to reduce risk </a:t>
            </a:r>
            <a:r>
              <a:rPr lang="en-GB" sz="1800" dirty="0" smtClean="0"/>
              <a:t>of growth of </a:t>
            </a:r>
            <a:r>
              <a:rPr lang="en-GB" sz="1800" b="1" dirty="0" smtClean="0"/>
              <a:t>pathogens</a:t>
            </a:r>
            <a:r>
              <a:rPr lang="en-GB" sz="1800" dirty="0" smtClean="0"/>
              <a:t> that might be </a:t>
            </a:r>
            <a:r>
              <a:rPr lang="en-GB" sz="1800" b="1" dirty="0" smtClean="0"/>
              <a:t>harmful to humans.</a:t>
            </a:r>
          </a:p>
          <a:p>
            <a:endParaRPr lang="en-GB" sz="1800" dirty="0"/>
          </a:p>
        </p:txBody>
      </p:sp>
      <p:pic>
        <p:nvPicPr>
          <p:cNvPr id="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48"/>
          <a:stretch/>
        </p:blipFill>
        <p:spPr bwMode="auto">
          <a:xfrm>
            <a:off x="5406271" y="4293096"/>
            <a:ext cx="2353193" cy="164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78866" y="4105112"/>
            <a:ext cx="677456" cy="200055"/>
          </a:xfrm>
          <a:prstGeom prst="rect">
            <a:avLst/>
          </a:prstGeom>
          <a:solidFill>
            <a:schemeClr val="bg1"/>
          </a:solidFill>
          <a:ln>
            <a:solidFill>
              <a:schemeClr val="bg1"/>
            </a:solidFill>
          </a:ln>
        </p:spPr>
        <p:txBody>
          <a:bodyPr wrap="square" rtlCol="0">
            <a:spAutoFit/>
          </a:bodyPr>
          <a:lstStyle/>
          <a:p>
            <a:r>
              <a:rPr lang="en-GB" sz="700" smtClean="0"/>
              <a:t>Bacteria lines</a:t>
            </a:r>
            <a:endParaRPr lang="en-GB" sz="700"/>
          </a:p>
        </p:txBody>
      </p:sp>
    </p:spTree>
    <p:extLst>
      <p:ext uri="{BB962C8B-B14F-4D97-AF65-F5344CB8AC3E}">
        <p14:creationId xmlns:p14="http://schemas.microsoft.com/office/powerpoint/2010/main" val="1111756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13691" y="1041996"/>
            <a:ext cx="4716016" cy="5116785"/>
          </a:xfrm>
          <a:prstGeom prst="rect">
            <a:avLst/>
          </a:prstGeom>
          <a:noFill/>
        </p:spPr>
        <p:txBody>
          <a:bodyPr wrap="square" rtlCol="0">
            <a:spAutoFit/>
          </a:bodyPr>
          <a:lstStyle/>
          <a:p>
            <a:r>
              <a:rPr lang="en-GB" sz="7200" b="1" dirty="0" smtClean="0">
                <a:latin typeface="+mj-lt"/>
                <a:ea typeface="Beirut" charset="-78"/>
                <a:cs typeface="Beirut" charset="-78"/>
              </a:rPr>
              <a:t>QuestionIT!</a:t>
            </a:r>
          </a:p>
          <a:p>
            <a:endParaRPr lang="en-GB" dirty="0" smtClean="0"/>
          </a:p>
          <a:p>
            <a:endParaRPr lang="en-GB" dirty="0"/>
          </a:p>
          <a:p>
            <a:endParaRPr lang="en-GB" dirty="0"/>
          </a:p>
          <a:p>
            <a:r>
              <a:rPr lang="en-GB" sz="3600" b="1" dirty="0" smtClean="0">
                <a:solidFill>
                  <a:schemeClr val="tx1">
                    <a:lumMod val="50000"/>
                    <a:lumOff val="50000"/>
                  </a:schemeClr>
                </a:solidFill>
              </a:rPr>
              <a:t>Cell structure </a:t>
            </a:r>
          </a:p>
          <a:p>
            <a:r>
              <a:rPr lang="en-GB" sz="3600" b="1" dirty="0" smtClean="0">
                <a:solidFill>
                  <a:schemeClr val="tx1">
                    <a:lumMod val="50000"/>
                    <a:lumOff val="50000"/>
                  </a:schemeClr>
                </a:solidFill>
              </a:rPr>
              <a:t>Part 3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smtClean="0">
                <a:solidFill>
                  <a:schemeClr val="tx1">
                    <a:lumMod val="50000"/>
                    <a:lumOff val="50000"/>
                  </a:schemeClr>
                </a:solidFill>
              </a:rPr>
              <a:t>Microscopy</a:t>
            </a:r>
          </a:p>
          <a:p>
            <a:pPr marL="457200" indent="-457200">
              <a:lnSpc>
                <a:spcPct val="150000"/>
              </a:lnSpc>
              <a:buFont typeface="Arial" charset="0"/>
              <a:buChar char="•"/>
            </a:pPr>
            <a:endParaRPr lang="en-GB" sz="1100" b="1" dirty="0" smtClean="0">
              <a:solidFill>
                <a:schemeClr val="tx1">
                  <a:lumMod val="50000"/>
                  <a:lumOff val="50000"/>
                </a:schemeClr>
              </a:solidFill>
            </a:endParaRPr>
          </a:p>
          <a:p>
            <a:pPr marL="457200" indent="-457200">
              <a:buFont typeface="Arial" charset="0"/>
              <a:buChar char="•"/>
            </a:pPr>
            <a:r>
              <a:rPr lang="en-GB" sz="2400" b="1" dirty="0" smtClean="0">
                <a:solidFill>
                  <a:schemeClr val="tx1">
                    <a:lumMod val="50000"/>
                    <a:lumOff val="50000"/>
                  </a:schemeClr>
                </a:solidFill>
              </a:rPr>
              <a:t>Culturing microorganisms (biology only)</a:t>
            </a:r>
            <a:endParaRPr lang="en-GB" sz="2400" b="1" dirty="0">
              <a:solidFill>
                <a:schemeClr val="tx1">
                  <a:lumMod val="50000"/>
                  <a:lumOff val="50000"/>
                </a:schemeClr>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2144738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57947"/>
            <a:ext cx="8915400" cy="8586966"/>
          </a:xfrm>
          <a:prstGeom prst="rect">
            <a:avLst/>
          </a:prstGeom>
          <a:noFill/>
        </p:spPr>
        <p:txBody>
          <a:bodyPr wrap="square" rtlCol="0">
            <a:spAutoFit/>
          </a:bodyPr>
          <a:lstStyle/>
          <a:p>
            <a:pPr>
              <a:lnSpc>
                <a:spcPct val="150000"/>
              </a:lnSpc>
            </a:pPr>
            <a:r>
              <a:rPr lang="en-GB" sz="2400" dirty="0" smtClean="0"/>
              <a:t>1. Define the term ‘resolution’.</a:t>
            </a:r>
            <a:endParaRPr lang="en-GB" sz="2400" dirty="0"/>
          </a:p>
          <a:p>
            <a:pPr>
              <a:lnSpc>
                <a:spcPct val="150000"/>
              </a:lnSpc>
            </a:pPr>
            <a:r>
              <a:rPr lang="en-GB" sz="2400" dirty="0" smtClean="0"/>
              <a:t>2. Copy and complete the table below.</a:t>
            </a:r>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endParaRPr lang="en-GB" sz="2400" dirty="0" smtClean="0"/>
          </a:p>
          <a:p>
            <a:pPr>
              <a:lnSpc>
                <a:spcPct val="150000"/>
              </a:lnSpc>
            </a:pPr>
            <a:r>
              <a:rPr lang="en-GB" sz="2400" dirty="0" smtClean="0"/>
              <a:t>3. What are the advantages of the electron microscope?</a:t>
            </a:r>
          </a:p>
          <a:p>
            <a:pPr>
              <a:lnSpc>
                <a:spcPct val="150000"/>
              </a:lnSpc>
            </a:pPr>
            <a:r>
              <a:rPr lang="en-GB" sz="2400" dirty="0" smtClean="0"/>
              <a:t>4. Name the smallest cell structures that can be seen by the light microscope?</a:t>
            </a:r>
          </a:p>
          <a:p>
            <a:pPr>
              <a:lnSpc>
                <a:spcPct val="150000"/>
              </a:lnSpc>
            </a:pPr>
            <a:r>
              <a:rPr lang="en-GB" sz="2400" dirty="0" smtClean="0"/>
              <a:t>5. What are the smallest cell structures that can be seen by the electron microscope?</a:t>
            </a:r>
          </a:p>
          <a:p>
            <a:endParaRPr lang="en-GB" sz="2400" dirty="0" smtClean="0"/>
          </a:p>
          <a:p>
            <a:endParaRPr lang="en-GB" sz="2400" dirty="0" smtClean="0"/>
          </a:p>
          <a:p>
            <a:pPr>
              <a:lnSpc>
                <a:spcPct val="150000"/>
              </a:lnSpc>
            </a:pPr>
            <a:endParaRPr lang="en-GB" sz="2400" dirty="0" smtClean="0"/>
          </a:p>
          <a:p>
            <a:pPr>
              <a:lnSpc>
                <a:spcPct val="150000"/>
              </a:lnSpc>
            </a:pPr>
            <a:endParaRPr lang="en-GB" sz="2400" dirty="0" smtClean="0"/>
          </a:p>
          <a:p>
            <a:pPr>
              <a:lnSpc>
                <a:spcPct val="150000"/>
              </a:lnSpc>
            </a:pPr>
            <a:endParaRPr lang="en-GB" sz="2400" dirty="0" smtClean="0"/>
          </a:p>
        </p:txBody>
      </p:sp>
      <p:graphicFrame>
        <p:nvGraphicFramePr>
          <p:cNvPr id="5" name="Table 4"/>
          <p:cNvGraphicFramePr>
            <a:graphicFrameLocks noGrp="1"/>
          </p:cNvGraphicFramePr>
          <p:nvPr>
            <p:extLst/>
          </p:nvPr>
        </p:nvGraphicFramePr>
        <p:xfrm>
          <a:off x="222514" y="1771743"/>
          <a:ext cx="8768545" cy="2058400"/>
        </p:xfrm>
        <a:graphic>
          <a:graphicData uri="http://schemas.openxmlformats.org/drawingml/2006/table">
            <a:tbl>
              <a:tblPr firstRow="1" bandRow="1">
                <a:tableStyleId>{2D5ABB26-0587-4C30-8999-92F81FD0307C}</a:tableStyleId>
              </a:tblPr>
              <a:tblGrid>
                <a:gridCol w="2219107">
                  <a:extLst>
                    <a:ext uri="{9D8B030D-6E8A-4147-A177-3AD203B41FA5}">
                      <a16:colId xmlns:a16="http://schemas.microsoft.com/office/drawing/2014/main" val="20000"/>
                    </a:ext>
                  </a:extLst>
                </a:gridCol>
                <a:gridCol w="2648611">
                  <a:extLst>
                    <a:ext uri="{9D8B030D-6E8A-4147-A177-3AD203B41FA5}">
                      <a16:colId xmlns:a16="http://schemas.microsoft.com/office/drawing/2014/main" val="20001"/>
                    </a:ext>
                  </a:extLst>
                </a:gridCol>
                <a:gridCol w="3900827">
                  <a:extLst>
                    <a:ext uri="{9D8B030D-6E8A-4147-A177-3AD203B41FA5}">
                      <a16:colId xmlns:a16="http://schemas.microsoft.com/office/drawing/2014/main" val="20002"/>
                    </a:ext>
                  </a:extLst>
                </a:gridCol>
              </a:tblGrid>
              <a:tr h="312487">
                <a:tc>
                  <a:txBody>
                    <a:bodyPr/>
                    <a:lstStyle/>
                    <a:p>
                      <a:pPr algn="ctr"/>
                      <a:r>
                        <a:rPr lang="en-GB" sz="1800" dirty="0" smtClean="0"/>
                        <a:t>Feature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smtClean="0"/>
                        <a:t>Light (optical) microscope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smtClean="0"/>
                        <a:t>Electron microscope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38528">
                <a:tc>
                  <a:txBody>
                    <a:bodyPr/>
                    <a:lstStyle/>
                    <a:p>
                      <a:pPr algn="ctr"/>
                      <a:r>
                        <a:rPr lang="en-GB" sz="1600" b="1" dirty="0" smtClean="0"/>
                        <a:t>Radiation used</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528">
                <a:tc>
                  <a:txBody>
                    <a:bodyPr/>
                    <a:lstStyle/>
                    <a:p>
                      <a:pPr algn="ctr"/>
                      <a:r>
                        <a:rPr lang="en-GB" sz="1600" b="1" dirty="0" smtClean="0"/>
                        <a:t>Max</a:t>
                      </a:r>
                      <a:r>
                        <a:rPr lang="en-GB" sz="1600" b="1" baseline="0" dirty="0" smtClean="0"/>
                        <a:t> magnification </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38528">
                <a:tc>
                  <a:txBody>
                    <a:bodyPr/>
                    <a:lstStyle/>
                    <a:p>
                      <a:pPr algn="ctr"/>
                      <a:r>
                        <a:rPr lang="en-GB" sz="1600" b="1" dirty="0" smtClean="0"/>
                        <a:t>Resolution</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38528">
                <a:tc>
                  <a:txBody>
                    <a:bodyPr/>
                    <a:lstStyle/>
                    <a:p>
                      <a:pPr algn="ctr"/>
                      <a:r>
                        <a:rPr lang="en-GB" sz="1600" b="1" dirty="0" smtClean="0"/>
                        <a:t>Size of microscope</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38528">
                <a:tc>
                  <a:txBody>
                    <a:bodyPr/>
                    <a:lstStyle/>
                    <a:p>
                      <a:pPr algn="ctr"/>
                      <a:r>
                        <a:rPr lang="en-GB" sz="1600" b="1" dirty="0" smtClean="0"/>
                        <a:t>Cost</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43430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57947"/>
            <a:ext cx="8915400" cy="9140964"/>
          </a:xfrm>
          <a:prstGeom prst="rect">
            <a:avLst/>
          </a:prstGeom>
          <a:noFill/>
        </p:spPr>
        <p:txBody>
          <a:bodyPr wrap="square" rtlCol="0">
            <a:spAutoFit/>
          </a:bodyPr>
          <a:lstStyle/>
          <a:p>
            <a:pPr>
              <a:lnSpc>
                <a:spcPct val="150000"/>
              </a:lnSpc>
            </a:pPr>
            <a:r>
              <a:rPr lang="en-GB" sz="2400" dirty="0" smtClean="0"/>
              <a:t>6. Write down the magnification equation. </a:t>
            </a:r>
          </a:p>
          <a:p>
            <a:pPr>
              <a:lnSpc>
                <a:spcPct val="150000"/>
              </a:lnSpc>
            </a:pPr>
            <a:r>
              <a:rPr lang="en-GB" sz="2400" dirty="0" smtClean="0"/>
              <a:t>7. Rearrange the equation to change the subject for the two other factors.</a:t>
            </a:r>
          </a:p>
          <a:p>
            <a:pPr>
              <a:lnSpc>
                <a:spcPct val="150000"/>
              </a:lnSpc>
            </a:pPr>
            <a:r>
              <a:rPr lang="en-GB" sz="2400" dirty="0" smtClean="0"/>
              <a:t>8. </a:t>
            </a:r>
            <a:r>
              <a:rPr lang="en-GB" sz="2400" dirty="0"/>
              <a:t>A magnified </a:t>
            </a:r>
            <a:r>
              <a:rPr lang="en-GB" sz="2400" dirty="0" smtClean="0"/>
              <a:t>cell </a:t>
            </a:r>
            <a:r>
              <a:rPr lang="en-GB" sz="2400" dirty="0"/>
              <a:t>structure has a diameter of </a:t>
            </a:r>
            <a:r>
              <a:rPr lang="en-GB" sz="2400" dirty="0" smtClean="0"/>
              <a:t>375𝛍m.</a:t>
            </a:r>
            <a:endParaRPr lang="en-GB" sz="2400" dirty="0"/>
          </a:p>
          <a:p>
            <a:pPr lvl="1">
              <a:lnSpc>
                <a:spcPct val="150000"/>
              </a:lnSpc>
            </a:pPr>
            <a:r>
              <a:rPr lang="en-GB" sz="2400" dirty="0"/>
              <a:t>The actual diameter of the structure is </a:t>
            </a:r>
            <a:r>
              <a:rPr lang="en-GB" sz="2400" dirty="0" smtClean="0"/>
              <a:t>2.5𝛍</a:t>
            </a:r>
            <a:r>
              <a:rPr lang="en-GB" sz="2400" dirty="0"/>
              <a:t>m</a:t>
            </a:r>
            <a:r>
              <a:rPr lang="en-GB" sz="2400" dirty="0" smtClean="0"/>
              <a:t>. </a:t>
            </a:r>
            <a:endParaRPr lang="en-GB" sz="2400" dirty="0"/>
          </a:p>
          <a:p>
            <a:pPr lvl="1">
              <a:lnSpc>
                <a:spcPct val="150000"/>
              </a:lnSpc>
            </a:pPr>
            <a:r>
              <a:rPr lang="en-GB" sz="2400" b="1" dirty="0"/>
              <a:t>Calculate how many times the structure has been magnified</a:t>
            </a:r>
            <a:r>
              <a:rPr lang="en-GB" sz="2400" b="1" dirty="0" smtClean="0"/>
              <a:t>.</a:t>
            </a:r>
          </a:p>
          <a:p>
            <a:pPr>
              <a:lnSpc>
                <a:spcPct val="150000"/>
              </a:lnSpc>
            </a:pPr>
            <a:r>
              <a:rPr lang="en-GB" sz="2400" dirty="0" smtClean="0"/>
              <a:t>9. </a:t>
            </a:r>
            <a:r>
              <a:rPr lang="en-GB" sz="2400" dirty="0"/>
              <a:t>The actual length of a cell structure is </a:t>
            </a:r>
            <a:r>
              <a:rPr lang="en-GB" sz="2400" dirty="0" smtClean="0"/>
              <a:t>3𝛍</a:t>
            </a:r>
            <a:r>
              <a:rPr lang="en-GB" sz="2400" dirty="0"/>
              <a:t>m.</a:t>
            </a:r>
          </a:p>
          <a:p>
            <a:pPr lvl="1">
              <a:lnSpc>
                <a:spcPct val="150000"/>
              </a:lnSpc>
            </a:pPr>
            <a:r>
              <a:rPr lang="en-GB" sz="2400" dirty="0"/>
              <a:t>It is magnified </a:t>
            </a:r>
            <a:r>
              <a:rPr lang="en-GB" sz="2400" dirty="0" smtClean="0"/>
              <a:t>1,500 </a:t>
            </a:r>
            <a:r>
              <a:rPr lang="en-GB" sz="2400" dirty="0"/>
              <a:t>times. </a:t>
            </a:r>
          </a:p>
          <a:p>
            <a:pPr lvl="1">
              <a:lnSpc>
                <a:spcPct val="150000"/>
              </a:lnSpc>
            </a:pPr>
            <a:r>
              <a:rPr lang="en-GB" sz="2400" b="1" dirty="0"/>
              <a:t>Calculate the length of the magnified cell structure in mm. </a:t>
            </a:r>
          </a:p>
          <a:p>
            <a:pPr>
              <a:lnSpc>
                <a:spcPct val="150000"/>
              </a:lnSpc>
            </a:pPr>
            <a:endParaRPr lang="en-GB" sz="2400" dirty="0"/>
          </a:p>
          <a:p>
            <a:pPr>
              <a:lnSpc>
                <a:spcPct val="150000"/>
              </a:lnSpc>
            </a:pPr>
            <a:endParaRPr lang="en-GB" sz="2400" dirty="0"/>
          </a:p>
          <a:p>
            <a:pPr>
              <a:lnSpc>
                <a:spcPct val="150000"/>
              </a:lnSpc>
            </a:pPr>
            <a:endParaRPr lang="en-GB" sz="2400" dirty="0" smtClean="0"/>
          </a:p>
          <a:p>
            <a:endParaRPr lang="en-GB" sz="2400" dirty="0" smtClean="0"/>
          </a:p>
          <a:p>
            <a:endParaRPr lang="en-GB" sz="2400" dirty="0" smtClean="0"/>
          </a:p>
          <a:p>
            <a:pPr>
              <a:lnSpc>
                <a:spcPct val="150000"/>
              </a:lnSpc>
            </a:pPr>
            <a:endParaRPr lang="en-GB" sz="2400" dirty="0" smtClean="0"/>
          </a:p>
          <a:p>
            <a:pPr>
              <a:lnSpc>
                <a:spcPct val="150000"/>
              </a:lnSpc>
            </a:pPr>
            <a:endParaRPr lang="en-GB" sz="2400" dirty="0" smtClean="0"/>
          </a:p>
          <a:p>
            <a:pPr>
              <a:lnSpc>
                <a:spcPct val="150000"/>
              </a:lnSpc>
            </a:pPr>
            <a:endParaRPr lang="en-GB" sz="2400" dirty="0" smtClean="0"/>
          </a:p>
        </p:txBody>
      </p:sp>
    </p:spTree>
    <p:extLst>
      <p:ext uri="{BB962C8B-B14F-4D97-AF65-F5344CB8AC3E}">
        <p14:creationId xmlns:p14="http://schemas.microsoft.com/office/powerpoint/2010/main" val="180899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57947"/>
            <a:ext cx="8915400" cy="9694962"/>
          </a:xfrm>
          <a:prstGeom prst="rect">
            <a:avLst/>
          </a:prstGeom>
          <a:noFill/>
        </p:spPr>
        <p:txBody>
          <a:bodyPr wrap="square" rtlCol="0">
            <a:spAutoFit/>
          </a:bodyPr>
          <a:lstStyle/>
          <a:p>
            <a:pPr>
              <a:lnSpc>
                <a:spcPct val="150000"/>
              </a:lnSpc>
            </a:pPr>
            <a:r>
              <a:rPr lang="en-GB" sz="2400" dirty="0" smtClean="0"/>
              <a:t>10. Name the parts of the light microscope in the diagram below.</a:t>
            </a:r>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endParaRPr lang="en-GB" sz="2400" dirty="0" smtClean="0"/>
          </a:p>
          <a:p>
            <a:pPr>
              <a:lnSpc>
                <a:spcPct val="150000"/>
              </a:lnSpc>
            </a:pPr>
            <a:endParaRPr lang="en-GB" sz="2400" dirty="0" smtClean="0"/>
          </a:p>
          <a:p>
            <a:pPr>
              <a:lnSpc>
                <a:spcPct val="150000"/>
              </a:lnSpc>
            </a:pPr>
            <a:r>
              <a:rPr lang="en-GB" sz="2400" dirty="0" smtClean="0"/>
              <a:t>11. How would you make an onion cell slide?</a:t>
            </a:r>
          </a:p>
          <a:p>
            <a:pPr>
              <a:lnSpc>
                <a:spcPct val="150000"/>
              </a:lnSpc>
            </a:pPr>
            <a:r>
              <a:rPr lang="en-GB" sz="2400" dirty="0" smtClean="0"/>
              <a:t>12. How would you use the light microscope to view onion cells</a:t>
            </a:r>
            <a:r>
              <a:rPr lang="en-GB" sz="2400" dirty="0"/>
              <a:t>?</a:t>
            </a:r>
            <a:endParaRPr lang="en-GB" sz="2400" dirty="0" smtClean="0"/>
          </a:p>
          <a:p>
            <a:pPr>
              <a:lnSpc>
                <a:spcPct val="150000"/>
              </a:lnSpc>
            </a:pPr>
            <a:r>
              <a:rPr lang="en-GB" sz="2400" dirty="0" smtClean="0"/>
              <a:t> </a:t>
            </a:r>
            <a:endParaRPr lang="en-GB" sz="2400" dirty="0"/>
          </a:p>
          <a:p>
            <a:pPr>
              <a:lnSpc>
                <a:spcPct val="150000"/>
              </a:lnSpc>
            </a:pPr>
            <a:endParaRPr lang="en-GB" sz="2400" dirty="0"/>
          </a:p>
          <a:p>
            <a:pPr>
              <a:lnSpc>
                <a:spcPct val="150000"/>
              </a:lnSpc>
            </a:pPr>
            <a:endParaRPr lang="en-GB" sz="2400" dirty="0" smtClean="0"/>
          </a:p>
          <a:p>
            <a:endParaRPr lang="en-GB" sz="2400" dirty="0" smtClean="0"/>
          </a:p>
          <a:p>
            <a:endParaRPr lang="en-GB" sz="2400" dirty="0" smtClean="0"/>
          </a:p>
          <a:p>
            <a:pPr>
              <a:lnSpc>
                <a:spcPct val="150000"/>
              </a:lnSpc>
            </a:pPr>
            <a:endParaRPr lang="en-GB" sz="2400" dirty="0" smtClean="0"/>
          </a:p>
          <a:p>
            <a:pPr>
              <a:lnSpc>
                <a:spcPct val="150000"/>
              </a:lnSpc>
            </a:pPr>
            <a:endParaRPr lang="en-GB" sz="2400" dirty="0" smtClean="0"/>
          </a:p>
          <a:p>
            <a:pPr>
              <a:lnSpc>
                <a:spcPct val="150000"/>
              </a:lnSpc>
            </a:pPr>
            <a:endParaRPr lang="en-GB" sz="2400" dirty="0" smtClean="0"/>
          </a:p>
        </p:txBody>
      </p:sp>
      <p:pic>
        <p:nvPicPr>
          <p:cNvPr id="3" name="Picture 2"/>
          <p:cNvPicPr>
            <a:picLocks noChangeAspect="1"/>
          </p:cNvPicPr>
          <p:nvPr/>
        </p:nvPicPr>
        <p:blipFill>
          <a:blip r:embed="rId2" cstate="print"/>
          <a:stretch>
            <a:fillRect/>
          </a:stretch>
        </p:blipFill>
        <p:spPr>
          <a:xfrm>
            <a:off x="1428750" y="1104900"/>
            <a:ext cx="6191140" cy="3721100"/>
          </a:xfrm>
          <a:prstGeom prst="rect">
            <a:avLst/>
          </a:prstGeom>
        </p:spPr>
      </p:pic>
    </p:spTree>
    <p:extLst>
      <p:ext uri="{BB962C8B-B14F-4D97-AF65-F5344CB8AC3E}">
        <p14:creationId xmlns:p14="http://schemas.microsoft.com/office/powerpoint/2010/main" val="16912083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err="1" smtClean="0">
                <a:ln>
                  <a:noFill/>
                </a:ln>
                <a:solidFill>
                  <a:schemeClr val="tx1"/>
                </a:solidFill>
                <a:effectLst/>
                <a:uLnTx/>
                <a:uFillTx/>
                <a:latin typeface="Calibri"/>
                <a:ea typeface=""/>
                <a:cs typeface="News Gothic MT"/>
              </a:rPr>
              <a:t>QuestionIT</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 (Biology ONLY)</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57947"/>
            <a:ext cx="9144000" cy="6186309"/>
          </a:xfrm>
          <a:prstGeom prst="rect">
            <a:avLst/>
          </a:prstGeom>
          <a:noFill/>
        </p:spPr>
        <p:txBody>
          <a:bodyPr wrap="square" rtlCol="0">
            <a:spAutoFit/>
          </a:bodyPr>
          <a:lstStyle/>
          <a:p>
            <a:pPr>
              <a:lnSpc>
                <a:spcPct val="150000"/>
              </a:lnSpc>
            </a:pPr>
            <a:r>
              <a:rPr lang="en-GB" sz="2400" b="1" dirty="0" smtClean="0"/>
              <a:t>13. What is ‘binary fission’?</a:t>
            </a:r>
          </a:p>
          <a:p>
            <a:pPr>
              <a:lnSpc>
                <a:spcPct val="150000"/>
              </a:lnSpc>
            </a:pPr>
            <a:r>
              <a:rPr lang="en-GB" sz="2400" b="1" dirty="0" smtClean="0"/>
              <a:t>14. Why do you need to sterilise Petri dishes and culture mediums    before use?</a:t>
            </a:r>
          </a:p>
          <a:p>
            <a:pPr>
              <a:lnSpc>
                <a:spcPct val="150000"/>
              </a:lnSpc>
            </a:pPr>
            <a:r>
              <a:rPr lang="en-GB" sz="2400" b="1" dirty="0" smtClean="0"/>
              <a:t>15. What would you use an inoculating loop for?</a:t>
            </a:r>
          </a:p>
          <a:p>
            <a:pPr>
              <a:lnSpc>
                <a:spcPct val="150000"/>
              </a:lnSpc>
            </a:pPr>
            <a:r>
              <a:rPr lang="en-GB" sz="2400" b="1" dirty="0" smtClean="0"/>
              <a:t>16. How do you sterilise an inoculating loop?</a:t>
            </a:r>
          </a:p>
          <a:p>
            <a:pPr>
              <a:lnSpc>
                <a:spcPct val="150000"/>
              </a:lnSpc>
            </a:pPr>
            <a:r>
              <a:rPr lang="en-GB" sz="2400" b="1" dirty="0" smtClean="0"/>
              <a:t>17. How would you secure the lid of the Petri dish?</a:t>
            </a:r>
          </a:p>
          <a:p>
            <a:pPr>
              <a:lnSpc>
                <a:spcPct val="150000"/>
              </a:lnSpc>
            </a:pPr>
            <a:r>
              <a:rPr lang="en-GB" sz="2400" b="1" dirty="0" smtClean="0"/>
              <a:t>18. What temperature would you incubate the samples at in a school and why should you use this temperature? </a:t>
            </a:r>
          </a:p>
          <a:p>
            <a:pPr>
              <a:lnSpc>
                <a:spcPct val="150000"/>
              </a:lnSpc>
            </a:pPr>
            <a:r>
              <a:rPr lang="en-GB" sz="2400" b="1" dirty="0" smtClean="0"/>
              <a:t>19. How can you test the effectiveness of antibiotics and disinfectants on bacteria?</a:t>
            </a:r>
          </a:p>
          <a:p>
            <a:pPr>
              <a:lnSpc>
                <a:spcPct val="150000"/>
              </a:lnSpc>
            </a:pPr>
            <a:r>
              <a:rPr lang="en-GB" sz="2400" b="1" dirty="0" smtClean="0"/>
              <a:t>20. What is the zone of inhibition?</a:t>
            </a:r>
          </a:p>
        </p:txBody>
      </p:sp>
    </p:spTree>
    <p:extLst>
      <p:ext uri="{BB962C8B-B14F-4D97-AF65-F5344CB8AC3E}">
        <p14:creationId xmlns:p14="http://schemas.microsoft.com/office/powerpoint/2010/main" val="44480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693866"/>
          </a:xfrm>
          <a:prstGeom prst="rect">
            <a:avLst/>
          </a:prstGeom>
          <a:noFill/>
        </p:spPr>
        <p:txBody>
          <a:bodyPr wrap="square" rtlCol="0">
            <a:spAutoFit/>
          </a:bodyPr>
          <a:lstStyle/>
          <a:p>
            <a:r>
              <a:rPr lang="en-GB" sz="7200" b="1" dirty="0" smtClean="0">
                <a:latin typeface="+mj-lt"/>
                <a:ea typeface="Beirut" charset="-78"/>
                <a:cs typeface="Beirut" charset="-78"/>
              </a:rPr>
              <a:t>AnswerIT!</a:t>
            </a:r>
          </a:p>
          <a:p>
            <a:endParaRPr lang="en-GB" dirty="0" smtClean="0"/>
          </a:p>
          <a:p>
            <a:endParaRPr lang="en-GB" dirty="0"/>
          </a:p>
          <a:p>
            <a:endParaRPr lang="en-GB" dirty="0"/>
          </a:p>
          <a:p>
            <a:r>
              <a:rPr lang="en-GB" sz="3600" b="1" dirty="0" smtClean="0">
                <a:solidFill>
                  <a:schemeClr val="tx1">
                    <a:lumMod val="50000"/>
                    <a:lumOff val="50000"/>
                  </a:schemeClr>
                </a:solidFill>
              </a:rPr>
              <a:t>Cell structure </a:t>
            </a:r>
          </a:p>
          <a:p>
            <a:r>
              <a:rPr lang="en-GB" sz="3600" b="1" dirty="0" smtClean="0">
                <a:solidFill>
                  <a:schemeClr val="tx1">
                    <a:lumMod val="50000"/>
                    <a:lumOff val="50000"/>
                  </a:schemeClr>
                </a:solidFill>
              </a:rPr>
              <a:t>Part 3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Microscopy</a:t>
            </a:r>
          </a:p>
          <a:p>
            <a:pPr marL="457200" indent="-457200">
              <a:lnSpc>
                <a:spcPct val="150000"/>
              </a:lnSpc>
              <a:buFont typeface="Arial" charset="0"/>
              <a:buChar char="•"/>
            </a:pPr>
            <a:endParaRPr lang="en-GB" sz="2400" b="1" dirty="0">
              <a:solidFill>
                <a:schemeClr val="tx1">
                  <a:lumMod val="50000"/>
                  <a:lumOff val="50000"/>
                </a:schemeClr>
              </a:solidFill>
            </a:endParaRPr>
          </a:p>
          <a:p>
            <a:pPr marL="457200" indent="-457200">
              <a:buFont typeface="Arial" charset="0"/>
              <a:buChar char="•"/>
            </a:pPr>
            <a:r>
              <a:rPr lang="en-GB" sz="2400" b="1" dirty="0">
                <a:solidFill>
                  <a:schemeClr val="tx1">
                    <a:lumMod val="50000"/>
                    <a:lumOff val="50000"/>
                  </a:schemeClr>
                </a:solidFill>
              </a:rPr>
              <a:t>Culturing microorganisms (biology only)</a:t>
            </a: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1535306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35655"/>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Cell </a:t>
            </a:r>
            <a:r>
              <a:rPr lang="en-US" sz="2400" b="1" dirty="0" smtClean="0">
                <a:solidFill>
                  <a:schemeClr val="accent6"/>
                </a:solidFill>
              </a:rPr>
              <a:t>structure part 1 -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Eukaryotes and prokaryotes</a:t>
            </a:r>
            <a:endParaRPr lang="en-GB" sz="2400" b="1" dirty="0">
              <a:solidFill>
                <a:schemeClr val="accent6"/>
              </a:solidFill>
            </a:endParaRPr>
          </a:p>
        </p:txBody>
      </p:sp>
      <p:sp>
        <p:nvSpPr>
          <p:cNvPr id="7" name="TextBox 6"/>
          <p:cNvSpPr txBox="1"/>
          <p:nvPr/>
        </p:nvSpPr>
        <p:spPr>
          <a:xfrm>
            <a:off x="460153" y="734992"/>
            <a:ext cx="8496944" cy="461665"/>
          </a:xfrm>
          <a:prstGeom prst="rect">
            <a:avLst/>
          </a:prstGeom>
          <a:noFill/>
        </p:spPr>
        <p:txBody>
          <a:bodyPr wrap="square" rtlCol="0">
            <a:spAutoFit/>
          </a:bodyPr>
          <a:lstStyle/>
          <a:p>
            <a:r>
              <a:rPr lang="en-GB" sz="2400" b="1" dirty="0" smtClean="0">
                <a:solidFill>
                  <a:schemeClr val="accent6">
                    <a:lumMod val="75000"/>
                  </a:schemeClr>
                </a:solidFill>
              </a:rPr>
              <a:t>All</a:t>
            </a:r>
            <a:r>
              <a:rPr lang="en-GB" sz="2400" dirty="0" smtClean="0">
                <a:solidFill>
                  <a:schemeClr val="accent6">
                    <a:lumMod val="75000"/>
                  </a:schemeClr>
                </a:solidFill>
              </a:rPr>
              <a:t> </a:t>
            </a:r>
            <a:r>
              <a:rPr lang="en-GB" sz="2400" dirty="0" smtClean="0"/>
              <a:t>living things are </a:t>
            </a:r>
            <a:r>
              <a:rPr lang="en-GB" sz="2400" b="1" dirty="0" smtClean="0">
                <a:solidFill>
                  <a:schemeClr val="accent6">
                    <a:lumMod val="75000"/>
                  </a:schemeClr>
                </a:solidFill>
              </a:rPr>
              <a:t>made</a:t>
            </a:r>
            <a:r>
              <a:rPr lang="en-GB" sz="2400" dirty="0" smtClean="0">
                <a:solidFill>
                  <a:schemeClr val="accent6">
                    <a:lumMod val="75000"/>
                  </a:schemeClr>
                </a:solidFill>
              </a:rPr>
              <a:t> </a:t>
            </a:r>
            <a:r>
              <a:rPr lang="en-GB" sz="2400" dirty="0" smtClean="0"/>
              <a:t>of </a:t>
            </a:r>
            <a:r>
              <a:rPr lang="en-GB" sz="2400" b="1" dirty="0" smtClean="0">
                <a:solidFill>
                  <a:schemeClr val="accent6">
                    <a:lumMod val="75000"/>
                  </a:schemeClr>
                </a:solidFill>
              </a:rPr>
              <a:t>cells</a:t>
            </a:r>
            <a:r>
              <a:rPr lang="en-GB" sz="2400" dirty="0" smtClean="0"/>
              <a:t>, they are the </a:t>
            </a:r>
            <a:r>
              <a:rPr lang="en-GB" sz="2400" b="1" dirty="0" smtClean="0">
                <a:solidFill>
                  <a:schemeClr val="accent6">
                    <a:lumMod val="75000"/>
                  </a:schemeClr>
                </a:solidFill>
              </a:rPr>
              <a:t>basic unit </a:t>
            </a:r>
            <a:r>
              <a:rPr lang="en-GB" sz="2400" dirty="0" smtClean="0"/>
              <a:t>of all </a:t>
            </a:r>
            <a:r>
              <a:rPr lang="en-GB" sz="2400" b="1" dirty="0" smtClean="0">
                <a:solidFill>
                  <a:schemeClr val="accent6">
                    <a:lumMod val="75000"/>
                  </a:schemeClr>
                </a:solidFill>
              </a:rPr>
              <a:t>life. </a:t>
            </a:r>
            <a:endParaRPr lang="en-GB" sz="2400" b="1" dirty="0">
              <a:solidFill>
                <a:schemeClr val="accent6">
                  <a:lumMod val="75000"/>
                </a:schemeClr>
              </a:solidFill>
            </a:endParaRPr>
          </a:p>
        </p:txBody>
      </p:sp>
      <p:sp>
        <p:nvSpPr>
          <p:cNvPr id="8" name="TextBox 7"/>
          <p:cNvSpPr txBox="1"/>
          <p:nvPr/>
        </p:nvSpPr>
        <p:spPr>
          <a:xfrm>
            <a:off x="-181401" y="1183898"/>
            <a:ext cx="5046028" cy="317009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smtClean="0">
                <a:solidFill>
                  <a:schemeClr val="accent6">
                    <a:lumMod val="75000"/>
                  </a:schemeClr>
                </a:solidFill>
              </a:rPr>
              <a:t>Eukaryotic cells</a:t>
            </a:r>
          </a:p>
          <a:p>
            <a:pPr algn="ctr"/>
            <a:endParaRPr lang="en-US" sz="2800" b="1" dirty="0"/>
          </a:p>
          <a:p>
            <a:pPr algn="ctr"/>
            <a:endParaRPr lang="en-US" sz="2800" b="1" dirty="0" smtClean="0"/>
          </a:p>
          <a:p>
            <a:pPr algn="ctr"/>
            <a:endParaRPr lang="en-US" sz="2800" b="1" dirty="0"/>
          </a:p>
          <a:p>
            <a:pPr algn="ctr"/>
            <a:endParaRPr lang="en-US" sz="1200" dirty="0" smtClean="0"/>
          </a:p>
          <a:p>
            <a:pPr algn="ctr"/>
            <a:r>
              <a:rPr lang="en-US" sz="2000" dirty="0" smtClean="0"/>
              <a:t>Have </a:t>
            </a:r>
            <a:r>
              <a:rPr lang="en-US" sz="2000" dirty="0"/>
              <a:t>a cell membrane,</a:t>
            </a:r>
          </a:p>
          <a:p>
            <a:pPr algn="ctr"/>
            <a:r>
              <a:rPr lang="en-US" sz="2000" dirty="0"/>
              <a:t>cytoplasm and genetic </a:t>
            </a:r>
            <a:r>
              <a:rPr lang="en-US" sz="2000" dirty="0" smtClean="0"/>
              <a:t>material (DNA) </a:t>
            </a:r>
            <a:r>
              <a:rPr lang="en-US" sz="2000" dirty="0"/>
              <a:t>enclosed in a nucleus</a:t>
            </a:r>
            <a:r>
              <a:rPr lang="en-US" sz="2000" dirty="0" smtClean="0"/>
              <a:t>.</a:t>
            </a:r>
            <a:r>
              <a:rPr lang="en-US" sz="2000" dirty="0"/>
              <a:t> </a:t>
            </a:r>
            <a:endParaRPr lang="en-US" sz="2000" dirty="0" smtClean="0"/>
          </a:p>
          <a:p>
            <a:pPr algn="ctr"/>
            <a:r>
              <a:rPr lang="en-US" sz="2000" b="1" dirty="0" smtClean="0">
                <a:solidFill>
                  <a:schemeClr val="accent6">
                    <a:lumMod val="75000"/>
                  </a:schemeClr>
                </a:solidFill>
              </a:rPr>
              <a:t>Animal and plant cells are eukaryotic cells </a:t>
            </a:r>
            <a:endParaRPr lang="en-US" sz="2000" b="1" dirty="0">
              <a:solidFill>
                <a:schemeClr val="accent6">
                  <a:lumMod val="75000"/>
                </a:schemeClr>
              </a:solidFill>
            </a:endParaRPr>
          </a:p>
        </p:txBody>
      </p:sp>
      <p:sp>
        <p:nvSpPr>
          <p:cNvPr id="9" name="Rectangle 8"/>
          <p:cNvSpPr/>
          <p:nvPr/>
        </p:nvSpPr>
        <p:spPr>
          <a:xfrm>
            <a:off x="4864627" y="1234607"/>
            <a:ext cx="4259138" cy="301621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a:solidFill>
                  <a:schemeClr val="accent6">
                    <a:lumMod val="75000"/>
                  </a:schemeClr>
                </a:solidFill>
              </a:rPr>
              <a:t>P</a:t>
            </a:r>
            <a:r>
              <a:rPr lang="en-US" sz="2400" b="1" dirty="0" smtClean="0">
                <a:solidFill>
                  <a:schemeClr val="accent6">
                    <a:lumMod val="75000"/>
                  </a:schemeClr>
                </a:solidFill>
              </a:rPr>
              <a:t>rokaryotic cells</a:t>
            </a:r>
          </a:p>
          <a:p>
            <a:pPr algn="ctr"/>
            <a:endParaRPr lang="en-US" sz="2800" b="1" dirty="0"/>
          </a:p>
          <a:p>
            <a:pPr algn="ctr"/>
            <a:endParaRPr lang="en-US" b="1" dirty="0" smtClean="0"/>
          </a:p>
          <a:p>
            <a:pPr algn="ctr"/>
            <a:r>
              <a:rPr lang="en-US" sz="2000" dirty="0" smtClean="0"/>
              <a:t> These are </a:t>
            </a:r>
            <a:r>
              <a:rPr lang="en-US" sz="2000" b="1" dirty="0" smtClean="0">
                <a:solidFill>
                  <a:schemeClr val="accent6">
                    <a:lumMod val="75000"/>
                  </a:schemeClr>
                </a:solidFill>
              </a:rPr>
              <a:t>smaller</a:t>
            </a:r>
            <a:r>
              <a:rPr lang="en-US" sz="2000" dirty="0" smtClean="0"/>
              <a:t> than eukaryotic cells. The genetic </a:t>
            </a:r>
            <a:r>
              <a:rPr lang="en-US" sz="2000" dirty="0"/>
              <a:t>material is not enclosed in a nucleus. </a:t>
            </a:r>
            <a:r>
              <a:rPr lang="en-US" sz="2000" dirty="0" smtClean="0"/>
              <a:t>The </a:t>
            </a:r>
            <a:r>
              <a:rPr lang="en-US" sz="2000" dirty="0"/>
              <a:t>DNA </a:t>
            </a:r>
            <a:r>
              <a:rPr lang="en-US" sz="2000" dirty="0" smtClean="0"/>
              <a:t>is a </a:t>
            </a:r>
            <a:r>
              <a:rPr lang="en-US" sz="2000" dirty="0"/>
              <a:t>single </a:t>
            </a:r>
            <a:r>
              <a:rPr lang="en-US" sz="2000" dirty="0" smtClean="0"/>
              <a:t>loop and there </a:t>
            </a:r>
            <a:r>
              <a:rPr lang="en-US" sz="2000" dirty="0"/>
              <a:t>may be one or more </a:t>
            </a:r>
            <a:r>
              <a:rPr lang="en-US" sz="2000" dirty="0" smtClean="0"/>
              <a:t>rings </a:t>
            </a:r>
            <a:r>
              <a:rPr lang="en-US" sz="2000" dirty="0"/>
              <a:t>of </a:t>
            </a:r>
            <a:r>
              <a:rPr lang="en-US" sz="2000" dirty="0" smtClean="0"/>
              <a:t>DNA </a:t>
            </a:r>
            <a:r>
              <a:rPr lang="en-US" sz="2000" dirty="0"/>
              <a:t>called plasmids</a:t>
            </a:r>
            <a:r>
              <a:rPr lang="en-US" sz="2000" dirty="0" smtClean="0"/>
              <a:t>.</a:t>
            </a:r>
          </a:p>
          <a:p>
            <a:pPr algn="ctr"/>
            <a:r>
              <a:rPr lang="en-US" sz="2000" b="1" dirty="0" smtClean="0">
                <a:solidFill>
                  <a:schemeClr val="accent6">
                    <a:lumMod val="75000"/>
                  </a:schemeClr>
                </a:solidFill>
                <a:effectLst/>
              </a:rPr>
              <a:t>Bacterial cells </a:t>
            </a:r>
            <a:r>
              <a:rPr lang="en-US" sz="2000" b="1" dirty="0" smtClean="0">
                <a:solidFill>
                  <a:schemeClr val="accent6">
                    <a:lumMod val="75000"/>
                  </a:schemeClr>
                </a:solidFill>
              </a:rPr>
              <a:t>are</a:t>
            </a:r>
            <a:r>
              <a:rPr lang="en-US" sz="2000" b="1" dirty="0" smtClean="0">
                <a:solidFill>
                  <a:schemeClr val="accent6">
                    <a:lumMod val="75000"/>
                  </a:schemeClr>
                </a:solidFill>
                <a:effectLst/>
              </a:rPr>
              <a:t> prokaryotic cells</a:t>
            </a:r>
            <a:endParaRPr lang="en-US" sz="2000" b="1" dirty="0">
              <a:solidFill>
                <a:schemeClr val="accent6">
                  <a:lumMod val="75000"/>
                </a:schemeClr>
              </a:solidFill>
              <a:effectLst/>
            </a:endParaRPr>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blip>
          <a:srcRect r="4695"/>
          <a:stretch/>
        </p:blipFill>
        <p:spPr>
          <a:xfrm>
            <a:off x="1187624" y="1645563"/>
            <a:ext cx="1876309" cy="1409604"/>
          </a:xfrm>
          <a:prstGeom prst="rect">
            <a:avLst/>
          </a:prstGeom>
        </p:spPr>
      </p:pic>
      <p:pic>
        <p:nvPicPr>
          <p:cNvPr id="6" name="Picture 5"/>
          <p:cNvPicPr>
            <a:picLocks noChangeAspect="1"/>
          </p:cNvPicPr>
          <p:nvPr/>
        </p:nvPicPr>
        <p:blipFill rotWithShape="1">
          <a:blip r:embed="rId4" cstate="print">
            <a:clrChange>
              <a:clrFrom>
                <a:srgbClr val="FFFFFF"/>
              </a:clrFrom>
              <a:clrTo>
                <a:srgbClr val="FFFFFF">
                  <a:alpha val="0"/>
                </a:srgbClr>
              </a:clrTo>
            </a:clrChange>
          </a:blip>
          <a:srcRect l="12326"/>
          <a:stretch/>
        </p:blipFill>
        <p:spPr>
          <a:xfrm rot="16707559">
            <a:off x="6475375" y="1119979"/>
            <a:ext cx="870973" cy="1553652"/>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407172754"/>
              </p:ext>
            </p:extLst>
          </p:nvPr>
        </p:nvGraphicFramePr>
        <p:xfrm>
          <a:off x="3476281" y="4512559"/>
          <a:ext cx="5612523" cy="1955800"/>
        </p:xfrm>
        <a:graphic>
          <a:graphicData uri="http://schemas.openxmlformats.org/drawingml/2006/table">
            <a:tbl>
              <a:tblPr firstRow="1" bandRow="1">
                <a:tableStyleId>{5940675A-B579-460E-94D1-54222C63F5DA}</a:tableStyleId>
              </a:tblPr>
              <a:tblGrid>
                <a:gridCol w="1436059">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370840">
                <a:tc>
                  <a:txBody>
                    <a:bodyPr/>
                    <a:lstStyle/>
                    <a:p>
                      <a:r>
                        <a:rPr lang="en-GB" sz="1800" dirty="0" smtClean="0"/>
                        <a:t>Prefix</a:t>
                      </a:r>
                      <a:endParaRPr lang="en-GB" sz="1800" dirty="0"/>
                    </a:p>
                  </a:txBody>
                  <a:tcPr>
                    <a:solidFill>
                      <a:schemeClr val="accent6">
                        <a:lumMod val="75000"/>
                      </a:schemeClr>
                    </a:solidFill>
                  </a:tcPr>
                </a:tc>
                <a:tc>
                  <a:txBody>
                    <a:bodyPr/>
                    <a:lstStyle/>
                    <a:p>
                      <a:r>
                        <a:rPr lang="en-GB" sz="1800" dirty="0" smtClean="0"/>
                        <a:t>Multiple</a:t>
                      </a:r>
                      <a:r>
                        <a:rPr lang="en-GB" sz="1800" baseline="0" dirty="0" smtClean="0"/>
                        <a:t> </a:t>
                      </a:r>
                      <a:endParaRPr lang="en-GB" sz="1800" dirty="0"/>
                    </a:p>
                  </a:txBody>
                  <a:tcPr>
                    <a:solidFill>
                      <a:schemeClr val="accent6">
                        <a:lumMod val="75000"/>
                      </a:schemeClr>
                    </a:solidFill>
                  </a:tcPr>
                </a:tc>
                <a:tc>
                  <a:txBody>
                    <a:bodyPr/>
                    <a:lstStyle/>
                    <a:p>
                      <a:r>
                        <a:rPr lang="en-GB" sz="1800" dirty="0" smtClean="0"/>
                        <a:t>Standard form</a:t>
                      </a:r>
                      <a:endParaRPr lang="en-GB" sz="1800" dirty="0"/>
                    </a:p>
                  </a:txBody>
                  <a:tcPr>
                    <a:solidFill>
                      <a:schemeClr val="accent6">
                        <a:lumMod val="75000"/>
                      </a:schemeClr>
                    </a:solidFill>
                  </a:tcPr>
                </a:tc>
                <a:extLst>
                  <a:ext uri="{0D108BD9-81ED-4DB2-BD59-A6C34878D82A}">
                    <a16:rowId xmlns:a16="http://schemas.microsoft.com/office/drawing/2014/main" val="10000"/>
                  </a:ext>
                </a:extLst>
              </a:tr>
              <a:tr h="370840">
                <a:tc>
                  <a:txBody>
                    <a:bodyPr/>
                    <a:lstStyle/>
                    <a:p>
                      <a:pPr algn="ctr"/>
                      <a:r>
                        <a:rPr lang="en-GB" sz="2000" b="1" dirty="0" smtClean="0"/>
                        <a:t>centi </a:t>
                      </a:r>
                      <a:r>
                        <a:rPr lang="de-DE" sz="2000" b="1" baseline="0" dirty="0" smtClean="0"/>
                        <a:t> (cm) </a:t>
                      </a:r>
                      <a:endParaRPr lang="en-GB" sz="2000" b="1" dirty="0"/>
                    </a:p>
                  </a:txBody>
                  <a:tcPr/>
                </a:tc>
                <a:tc>
                  <a:txBody>
                    <a:bodyPr/>
                    <a:lstStyle/>
                    <a:p>
                      <a:pPr algn="ctr"/>
                      <a:r>
                        <a:rPr lang="en-GB" sz="1900" dirty="0" smtClean="0"/>
                        <a:t>1 cm = 0.01 m</a:t>
                      </a:r>
                      <a:endParaRPr lang="en-GB" sz="1900" dirty="0"/>
                    </a:p>
                  </a:txBody>
                  <a:tcPr/>
                </a:tc>
                <a:tc>
                  <a:txBody>
                    <a:bodyPr/>
                    <a:lstStyle/>
                    <a:p>
                      <a:pPr algn="ctr"/>
                      <a:r>
                        <a:rPr lang="en-GB" sz="2000" dirty="0" smtClean="0"/>
                        <a:t>x</a:t>
                      </a:r>
                      <a:r>
                        <a:rPr lang="en-GB" sz="2000" baseline="0" dirty="0" smtClean="0"/>
                        <a:t> 10 </a:t>
                      </a:r>
                      <a:r>
                        <a:rPr lang="en-GB" sz="2000" baseline="30000" dirty="0" smtClean="0"/>
                        <a:t>-2</a:t>
                      </a:r>
                      <a:endParaRPr lang="en-GB" sz="2000" baseline="30000" dirty="0"/>
                    </a:p>
                  </a:txBody>
                  <a:tcPr/>
                </a:tc>
                <a:extLst>
                  <a:ext uri="{0D108BD9-81ED-4DB2-BD59-A6C34878D82A}">
                    <a16:rowId xmlns:a16="http://schemas.microsoft.com/office/drawing/2014/main" val="10001"/>
                  </a:ext>
                </a:extLst>
              </a:tr>
              <a:tr h="370840">
                <a:tc>
                  <a:txBody>
                    <a:bodyPr/>
                    <a:lstStyle/>
                    <a:p>
                      <a:pPr algn="ctr"/>
                      <a:r>
                        <a:rPr lang="en-GB" sz="2000" b="1" dirty="0" smtClean="0"/>
                        <a:t>milli (mm)</a:t>
                      </a:r>
                      <a:endParaRPr lang="en-GB" sz="2000" b="1" dirty="0"/>
                    </a:p>
                  </a:txBody>
                  <a:tcPr/>
                </a:tc>
                <a:tc>
                  <a:txBody>
                    <a:bodyPr/>
                    <a:lstStyle/>
                    <a:p>
                      <a:pPr algn="ctr"/>
                      <a:r>
                        <a:rPr lang="en-GB" sz="1900" dirty="0" smtClean="0"/>
                        <a:t>1 mm = 0.001 m</a:t>
                      </a:r>
                      <a:endParaRPr lang="en-GB" sz="19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smtClean="0"/>
                        <a:t>x</a:t>
                      </a:r>
                      <a:r>
                        <a:rPr lang="en-GB" sz="2000" baseline="0" dirty="0" smtClean="0"/>
                        <a:t> 10 </a:t>
                      </a:r>
                      <a:r>
                        <a:rPr lang="en-GB" sz="2000" baseline="30000" dirty="0" smtClean="0"/>
                        <a:t>-3</a:t>
                      </a:r>
                    </a:p>
                  </a:txBody>
                  <a:tcPr/>
                </a:tc>
                <a:extLst>
                  <a:ext uri="{0D108BD9-81ED-4DB2-BD59-A6C34878D82A}">
                    <a16:rowId xmlns:a16="http://schemas.microsoft.com/office/drawing/2014/main" val="10002"/>
                  </a:ext>
                </a:extLst>
              </a:tr>
              <a:tr h="370840">
                <a:tc>
                  <a:txBody>
                    <a:bodyPr/>
                    <a:lstStyle/>
                    <a:p>
                      <a:pPr algn="ctr"/>
                      <a:r>
                        <a:rPr lang="en-GB" sz="2000" b="1" dirty="0" smtClean="0"/>
                        <a:t>micro (𝛍m)</a:t>
                      </a:r>
                    </a:p>
                  </a:txBody>
                  <a:tcPr/>
                </a:tc>
                <a:tc>
                  <a:txBody>
                    <a:bodyPr/>
                    <a:lstStyle/>
                    <a:p>
                      <a:pPr algn="ctr"/>
                      <a:r>
                        <a:rPr lang="en-GB" sz="1900" dirty="0" smtClean="0"/>
                        <a:t>1 </a:t>
                      </a:r>
                      <a:r>
                        <a:rPr lang="en-GB" sz="1900" b="0" dirty="0" smtClean="0"/>
                        <a:t>𝛍m </a:t>
                      </a:r>
                      <a:r>
                        <a:rPr lang="en-GB" sz="1900" b="1" dirty="0" smtClean="0"/>
                        <a:t>= </a:t>
                      </a:r>
                      <a:r>
                        <a:rPr lang="en-GB" sz="1900" dirty="0" smtClean="0"/>
                        <a:t>0.000 001 m</a:t>
                      </a:r>
                      <a:endParaRPr lang="en-GB" sz="19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smtClean="0"/>
                        <a:t>x</a:t>
                      </a:r>
                      <a:r>
                        <a:rPr lang="en-GB" sz="2000" baseline="0" dirty="0" smtClean="0"/>
                        <a:t> 10 </a:t>
                      </a:r>
                      <a:r>
                        <a:rPr lang="en-GB" sz="2000" baseline="30000" dirty="0" smtClean="0"/>
                        <a:t>-6</a:t>
                      </a:r>
                    </a:p>
                  </a:txBody>
                  <a:tcPr/>
                </a:tc>
                <a:extLst>
                  <a:ext uri="{0D108BD9-81ED-4DB2-BD59-A6C34878D82A}">
                    <a16:rowId xmlns:a16="http://schemas.microsoft.com/office/drawing/2014/main" val="10003"/>
                  </a:ext>
                </a:extLst>
              </a:tr>
              <a:tr h="370840">
                <a:tc>
                  <a:txBody>
                    <a:bodyPr/>
                    <a:lstStyle/>
                    <a:p>
                      <a:pPr algn="ctr"/>
                      <a:r>
                        <a:rPr lang="en-GB" sz="2000" b="1" dirty="0" smtClean="0"/>
                        <a:t>nano (nm)</a:t>
                      </a:r>
                      <a:endParaRPr lang="en-GB" sz="2000" b="1" dirty="0"/>
                    </a:p>
                  </a:txBody>
                  <a:tcPr/>
                </a:tc>
                <a:tc>
                  <a:txBody>
                    <a:bodyPr/>
                    <a:lstStyle/>
                    <a:p>
                      <a:pPr algn="ctr"/>
                      <a:r>
                        <a:rPr lang="en-GB" sz="1900" dirty="0" smtClean="0"/>
                        <a:t>1</a:t>
                      </a:r>
                      <a:r>
                        <a:rPr lang="en-GB" sz="1900" baseline="0" dirty="0" smtClean="0"/>
                        <a:t> nm = 0.000 000 001 m</a:t>
                      </a:r>
                      <a:endParaRPr lang="en-GB" sz="19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smtClean="0"/>
                        <a:t>x</a:t>
                      </a:r>
                      <a:r>
                        <a:rPr lang="en-GB" sz="2000" baseline="0" dirty="0" smtClean="0"/>
                        <a:t> 10 </a:t>
                      </a:r>
                      <a:r>
                        <a:rPr lang="en-GB" sz="2000" baseline="30000" dirty="0" smtClean="0"/>
                        <a:t>-9</a:t>
                      </a:r>
                    </a:p>
                  </a:txBody>
                  <a:tcPr/>
                </a:tc>
                <a:extLst>
                  <a:ext uri="{0D108BD9-81ED-4DB2-BD59-A6C34878D82A}">
                    <a16:rowId xmlns:a16="http://schemas.microsoft.com/office/drawing/2014/main" val="10004"/>
                  </a:ext>
                </a:extLst>
              </a:tr>
            </a:tbl>
          </a:graphicData>
        </a:graphic>
      </p:graphicFrame>
      <p:sp>
        <p:nvSpPr>
          <p:cNvPr id="13" name="TextBox 12"/>
          <p:cNvSpPr txBox="1"/>
          <p:nvPr/>
        </p:nvSpPr>
        <p:spPr>
          <a:xfrm>
            <a:off x="72007" y="4488338"/>
            <a:ext cx="3203849"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000" b="1" dirty="0" smtClean="0"/>
              <a:t>Prefixes are used in science to make very small numbers more manageable. You need to learn the ones in the table and be able to convert to and from standard form. </a:t>
            </a:r>
            <a:endParaRPr lang="en-GB" sz="2000" b="1" dirty="0"/>
          </a:p>
        </p:txBody>
      </p:sp>
    </p:spTree>
    <p:extLst>
      <p:ext uri="{BB962C8B-B14F-4D97-AF65-F5344CB8AC3E}">
        <p14:creationId xmlns:p14="http://schemas.microsoft.com/office/powerpoint/2010/main" val="1270480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34786" y="657041"/>
            <a:ext cx="9144000" cy="8309967"/>
          </a:xfrm>
          <a:prstGeom prst="rect">
            <a:avLst/>
          </a:prstGeom>
          <a:noFill/>
        </p:spPr>
        <p:txBody>
          <a:bodyPr wrap="square" rtlCol="0">
            <a:spAutoFit/>
          </a:bodyPr>
          <a:lstStyle/>
          <a:p>
            <a:pPr marL="457200" indent="-457200">
              <a:buAutoNum type="arabicPeriod"/>
            </a:pPr>
            <a:r>
              <a:rPr lang="en-GB" sz="2000" dirty="0" smtClean="0"/>
              <a:t>Define the term resolution.</a:t>
            </a:r>
          </a:p>
          <a:p>
            <a:r>
              <a:rPr lang="en-GB" sz="2000" b="1" dirty="0">
                <a:solidFill>
                  <a:srgbClr val="00B050"/>
                </a:solidFill>
              </a:rPr>
              <a:t>The shortest distance between two objects that can be seen clearly</a:t>
            </a:r>
            <a:r>
              <a:rPr lang="en-GB" sz="2000" b="1" dirty="0" smtClean="0">
                <a:solidFill>
                  <a:srgbClr val="00B050"/>
                </a:solidFill>
              </a:rPr>
              <a:t>.</a:t>
            </a:r>
            <a:endParaRPr lang="en-GB" sz="2000" dirty="0"/>
          </a:p>
          <a:p>
            <a:r>
              <a:rPr lang="en-GB" sz="2000" dirty="0" smtClean="0"/>
              <a:t>2. Copy and complete the table below.</a:t>
            </a:r>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endParaRPr lang="en-GB" sz="2400" dirty="0" smtClean="0"/>
          </a:p>
          <a:p>
            <a:endParaRPr lang="en-GB" sz="2000" dirty="0" smtClean="0"/>
          </a:p>
          <a:p>
            <a:r>
              <a:rPr lang="en-GB" sz="2000" dirty="0" smtClean="0"/>
              <a:t>3. </a:t>
            </a:r>
            <a:r>
              <a:rPr lang="en-GB" sz="2200" dirty="0" smtClean="0"/>
              <a:t>What are the advantages of the electron microscope? </a:t>
            </a:r>
            <a:r>
              <a:rPr lang="en-US" sz="2200" b="1" dirty="0">
                <a:solidFill>
                  <a:srgbClr val="00B050"/>
                </a:solidFill>
              </a:rPr>
              <a:t>Electron microscopes have a higher magnification and resolution than light </a:t>
            </a:r>
            <a:r>
              <a:rPr lang="en-US" sz="2200" b="1" dirty="0" smtClean="0">
                <a:solidFill>
                  <a:srgbClr val="00B050"/>
                </a:solidFill>
              </a:rPr>
              <a:t>microscopes; scientists </a:t>
            </a:r>
            <a:r>
              <a:rPr lang="en-US" sz="2200" b="1" dirty="0">
                <a:solidFill>
                  <a:srgbClr val="00B050"/>
                </a:solidFill>
              </a:rPr>
              <a:t>can see more </a:t>
            </a:r>
            <a:r>
              <a:rPr lang="en-US" sz="2200" b="1" dirty="0" smtClean="0">
                <a:solidFill>
                  <a:srgbClr val="00B050"/>
                </a:solidFill>
              </a:rPr>
              <a:t>sub-cellular structures.</a:t>
            </a:r>
            <a:endParaRPr lang="en-GB" sz="2200" b="1" dirty="0" smtClean="0"/>
          </a:p>
          <a:p>
            <a:r>
              <a:rPr lang="en-GB" sz="2200" dirty="0" smtClean="0"/>
              <a:t>4. Name the smallest cell structures that can be seen by the light microscope?</a:t>
            </a:r>
          </a:p>
          <a:p>
            <a:r>
              <a:rPr lang="en-GB" sz="2200" b="1" dirty="0" smtClean="0">
                <a:solidFill>
                  <a:srgbClr val="00B050"/>
                </a:solidFill>
              </a:rPr>
              <a:t>Nuclei and mitochondria</a:t>
            </a:r>
          </a:p>
          <a:p>
            <a:r>
              <a:rPr lang="en-GB" sz="2200" dirty="0" smtClean="0"/>
              <a:t>5. What are the smallest cell structures that can be seen by the electron microscope? </a:t>
            </a:r>
            <a:r>
              <a:rPr lang="en-GB" sz="2200" b="1" dirty="0" smtClean="0">
                <a:solidFill>
                  <a:srgbClr val="00B050"/>
                </a:solidFill>
              </a:rPr>
              <a:t>Internal structures of mitochondria and chloroplasts.</a:t>
            </a:r>
          </a:p>
          <a:p>
            <a:endParaRPr lang="en-GB" sz="2400" dirty="0" smtClean="0"/>
          </a:p>
          <a:p>
            <a:endParaRPr lang="en-GB" sz="2400" dirty="0" smtClean="0"/>
          </a:p>
          <a:p>
            <a:pPr>
              <a:lnSpc>
                <a:spcPct val="150000"/>
              </a:lnSpc>
            </a:pPr>
            <a:endParaRPr lang="en-GB" sz="2400" dirty="0" smtClean="0"/>
          </a:p>
          <a:p>
            <a:pPr>
              <a:lnSpc>
                <a:spcPct val="150000"/>
              </a:lnSpc>
            </a:pPr>
            <a:endParaRPr lang="en-GB" sz="2400" dirty="0" smtClean="0"/>
          </a:p>
          <a:p>
            <a:pPr>
              <a:lnSpc>
                <a:spcPct val="150000"/>
              </a:lnSpc>
            </a:pPr>
            <a:endParaRPr lang="en-GB" sz="2400" dirty="0" smtClean="0"/>
          </a:p>
        </p:txBody>
      </p:sp>
      <p:graphicFrame>
        <p:nvGraphicFramePr>
          <p:cNvPr id="5" name="Table 4"/>
          <p:cNvGraphicFramePr>
            <a:graphicFrameLocks noGrp="1"/>
          </p:cNvGraphicFramePr>
          <p:nvPr>
            <p:extLst>
              <p:ext uri="{D42A27DB-BD31-4B8C-83A1-F6EECF244321}">
                <p14:modId xmlns:p14="http://schemas.microsoft.com/office/powerpoint/2010/main" val="708721683"/>
              </p:ext>
            </p:extLst>
          </p:nvPr>
        </p:nvGraphicFramePr>
        <p:xfrm>
          <a:off x="222513" y="1748790"/>
          <a:ext cx="8768545" cy="2194560"/>
        </p:xfrm>
        <a:graphic>
          <a:graphicData uri="http://schemas.openxmlformats.org/drawingml/2006/table">
            <a:tbl>
              <a:tblPr firstRow="1" bandRow="1">
                <a:tableStyleId>{2D5ABB26-0587-4C30-8999-92F81FD0307C}</a:tableStyleId>
              </a:tblPr>
              <a:tblGrid>
                <a:gridCol w="2219107">
                  <a:extLst>
                    <a:ext uri="{9D8B030D-6E8A-4147-A177-3AD203B41FA5}">
                      <a16:colId xmlns:a16="http://schemas.microsoft.com/office/drawing/2014/main" val="20000"/>
                    </a:ext>
                  </a:extLst>
                </a:gridCol>
                <a:gridCol w="2648611">
                  <a:extLst>
                    <a:ext uri="{9D8B030D-6E8A-4147-A177-3AD203B41FA5}">
                      <a16:colId xmlns:a16="http://schemas.microsoft.com/office/drawing/2014/main" val="20001"/>
                    </a:ext>
                  </a:extLst>
                </a:gridCol>
                <a:gridCol w="3900827">
                  <a:extLst>
                    <a:ext uri="{9D8B030D-6E8A-4147-A177-3AD203B41FA5}">
                      <a16:colId xmlns:a16="http://schemas.microsoft.com/office/drawing/2014/main" val="20002"/>
                    </a:ext>
                  </a:extLst>
                </a:gridCol>
              </a:tblGrid>
              <a:tr h="274413">
                <a:tc>
                  <a:txBody>
                    <a:bodyPr/>
                    <a:lstStyle/>
                    <a:p>
                      <a:pPr algn="ctr"/>
                      <a:r>
                        <a:rPr lang="en-GB" sz="1800" dirty="0" smtClean="0"/>
                        <a:t>Feature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smtClean="0"/>
                        <a:t>Light (optical) microscope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800" dirty="0" smtClean="0"/>
                        <a:t>Electron microscope</a:t>
                      </a:r>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38528">
                <a:tc>
                  <a:txBody>
                    <a:bodyPr/>
                    <a:lstStyle/>
                    <a:p>
                      <a:pPr algn="ctr"/>
                      <a:r>
                        <a:rPr lang="en-GB" sz="1600" b="1" dirty="0" smtClean="0"/>
                        <a:t>Radiation used</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smtClean="0">
                          <a:solidFill>
                            <a:srgbClr val="00B050"/>
                          </a:solidFill>
                        </a:rPr>
                        <a:t>Light rays</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smtClean="0">
                          <a:solidFill>
                            <a:srgbClr val="00B050"/>
                          </a:solidFill>
                        </a:rPr>
                        <a:t>Electron beams</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528">
                <a:tc>
                  <a:txBody>
                    <a:bodyPr/>
                    <a:lstStyle/>
                    <a:p>
                      <a:pPr algn="ctr"/>
                      <a:r>
                        <a:rPr lang="en-GB" sz="1600" b="1" dirty="0" smtClean="0"/>
                        <a:t>Max</a:t>
                      </a:r>
                      <a:r>
                        <a:rPr lang="en-GB" sz="1600" b="1" baseline="0" dirty="0" smtClean="0"/>
                        <a:t> magnification </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smtClean="0">
                          <a:solidFill>
                            <a:srgbClr val="00B050"/>
                          </a:solidFill>
                        </a:rPr>
                        <a:t>~</a:t>
                      </a:r>
                      <a:r>
                        <a:rPr lang="en-GB" sz="1800" b="1" baseline="0" dirty="0" smtClean="0">
                          <a:solidFill>
                            <a:srgbClr val="00B050"/>
                          </a:solidFill>
                        </a:rPr>
                        <a:t> 1500 times</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smtClean="0">
                          <a:solidFill>
                            <a:srgbClr val="00B050"/>
                          </a:solidFill>
                        </a:rPr>
                        <a:t>~ 2 000 000 times</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38528">
                <a:tc>
                  <a:txBody>
                    <a:bodyPr/>
                    <a:lstStyle/>
                    <a:p>
                      <a:pPr algn="ctr"/>
                      <a:r>
                        <a:rPr lang="en-GB" sz="1600" b="1" dirty="0" smtClean="0"/>
                        <a:t>Resolution</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smtClean="0">
                          <a:solidFill>
                            <a:srgbClr val="00B050"/>
                          </a:solidFill>
                        </a:rPr>
                        <a:t>200nm</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smtClean="0">
                          <a:solidFill>
                            <a:srgbClr val="00B050"/>
                          </a:solidFill>
                        </a:rPr>
                        <a:t>0.2nm</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38528">
                <a:tc>
                  <a:txBody>
                    <a:bodyPr/>
                    <a:lstStyle/>
                    <a:p>
                      <a:pPr algn="ctr"/>
                      <a:r>
                        <a:rPr lang="en-GB" sz="1600" b="1" dirty="0" smtClean="0"/>
                        <a:t>Size of microscope</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smtClean="0">
                          <a:solidFill>
                            <a:srgbClr val="00B050"/>
                          </a:solidFill>
                        </a:rPr>
                        <a:t>Small</a:t>
                      </a:r>
                      <a:r>
                        <a:rPr lang="en-GB" sz="1800" b="1" baseline="0" dirty="0" smtClean="0">
                          <a:solidFill>
                            <a:srgbClr val="00B050"/>
                          </a:solidFill>
                        </a:rPr>
                        <a:t> and portable</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dirty="0" smtClean="0">
                          <a:solidFill>
                            <a:srgbClr val="00B050"/>
                          </a:solidFill>
                        </a:rPr>
                        <a:t>Very large and not portable</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38528">
                <a:tc>
                  <a:txBody>
                    <a:bodyPr/>
                    <a:lstStyle/>
                    <a:p>
                      <a:pPr algn="ctr"/>
                      <a:r>
                        <a:rPr lang="en-GB" sz="1600" b="1" dirty="0" smtClean="0"/>
                        <a:t>Cost</a:t>
                      </a:r>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baseline="0" dirty="0" smtClean="0">
                          <a:solidFill>
                            <a:srgbClr val="00B050"/>
                          </a:solidFill>
                        </a:rPr>
                        <a:t> ~</a:t>
                      </a:r>
                      <a:r>
                        <a:rPr lang="en-GB" sz="1800" b="1" dirty="0" smtClean="0">
                          <a:solidFill>
                            <a:srgbClr val="00B050"/>
                          </a:solidFill>
                        </a:rPr>
                        <a:t>£100</a:t>
                      </a:r>
                      <a:r>
                        <a:rPr lang="en-GB" sz="1800" b="1" baseline="0" dirty="0" smtClean="0">
                          <a:solidFill>
                            <a:srgbClr val="00B050"/>
                          </a:solidFill>
                        </a:rPr>
                        <a:t> for a school one</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b="1" baseline="0" dirty="0" smtClean="0">
                          <a:solidFill>
                            <a:srgbClr val="00B050"/>
                          </a:solidFill>
                        </a:rPr>
                        <a:t>Several £100,000 to £1 million plus</a:t>
                      </a:r>
                      <a:endParaRPr lang="en-GB" sz="1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2210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85432"/>
            <a:ext cx="9144000" cy="7879080"/>
          </a:xfrm>
          <a:prstGeom prst="rect">
            <a:avLst/>
          </a:prstGeom>
          <a:noFill/>
        </p:spPr>
        <p:txBody>
          <a:bodyPr wrap="square" rtlCol="0">
            <a:spAutoFit/>
          </a:bodyPr>
          <a:lstStyle/>
          <a:p>
            <a:r>
              <a:rPr lang="en-GB" sz="2200" dirty="0" smtClean="0"/>
              <a:t>6. Write down the magnification equation. </a:t>
            </a:r>
          </a:p>
          <a:p>
            <a:endParaRPr lang="en-GB" sz="2200" dirty="0" smtClean="0"/>
          </a:p>
          <a:p>
            <a:endParaRPr lang="en-GB" sz="2200" dirty="0" smtClean="0"/>
          </a:p>
          <a:p>
            <a:r>
              <a:rPr lang="en-GB" sz="2200" dirty="0" smtClean="0"/>
              <a:t>7. Rearrange the equation to change the subject for the two other factors.</a:t>
            </a:r>
          </a:p>
          <a:p>
            <a:endParaRPr lang="en-GB" sz="2200" dirty="0" smtClean="0"/>
          </a:p>
          <a:p>
            <a:endParaRPr lang="en-GB" sz="2200" dirty="0"/>
          </a:p>
          <a:p>
            <a:endParaRPr lang="en-GB" sz="2200" dirty="0" smtClean="0"/>
          </a:p>
          <a:p>
            <a:endParaRPr lang="en-GB" sz="2200" dirty="0"/>
          </a:p>
          <a:p>
            <a:r>
              <a:rPr lang="en-GB" sz="2200" dirty="0" smtClean="0"/>
              <a:t>8. </a:t>
            </a:r>
            <a:r>
              <a:rPr lang="en-GB" sz="2200" dirty="0"/>
              <a:t>A magnified </a:t>
            </a:r>
            <a:r>
              <a:rPr lang="en-GB" sz="2200" dirty="0" smtClean="0"/>
              <a:t>cell </a:t>
            </a:r>
            <a:r>
              <a:rPr lang="en-GB" sz="2200" dirty="0"/>
              <a:t>structure has a diameter of </a:t>
            </a:r>
            <a:r>
              <a:rPr lang="en-GB" sz="2200" dirty="0" smtClean="0"/>
              <a:t>375𝛍m.</a:t>
            </a:r>
            <a:endParaRPr lang="en-GB" sz="2200" dirty="0"/>
          </a:p>
          <a:p>
            <a:r>
              <a:rPr lang="en-GB" sz="2200" dirty="0"/>
              <a:t>The actual diameter of the structure is </a:t>
            </a:r>
            <a:r>
              <a:rPr lang="en-GB" sz="2200" dirty="0" smtClean="0"/>
              <a:t>2.5𝛍</a:t>
            </a:r>
            <a:r>
              <a:rPr lang="en-GB" sz="2200" dirty="0"/>
              <a:t>m</a:t>
            </a:r>
            <a:r>
              <a:rPr lang="en-GB" sz="2200" dirty="0" smtClean="0"/>
              <a:t>. </a:t>
            </a:r>
            <a:endParaRPr lang="en-GB" sz="2200" dirty="0"/>
          </a:p>
          <a:p>
            <a:r>
              <a:rPr lang="en-GB" sz="2200" dirty="0"/>
              <a:t>Calculate how many times the structure has been magnified</a:t>
            </a:r>
            <a:r>
              <a:rPr lang="en-GB" sz="2200" dirty="0" smtClean="0"/>
              <a:t>.</a:t>
            </a:r>
          </a:p>
          <a:p>
            <a:pPr algn="ctr"/>
            <a:r>
              <a:rPr lang="en-GB" sz="2200" b="1" dirty="0" smtClean="0">
                <a:solidFill>
                  <a:srgbClr val="00B050"/>
                </a:solidFill>
              </a:rPr>
              <a:t>M = I/A 		M = 375/2.5 = 150  	</a:t>
            </a:r>
            <a:r>
              <a:rPr lang="en-GB" sz="2200" b="1" u="sng" dirty="0" smtClean="0">
                <a:solidFill>
                  <a:srgbClr val="00B050"/>
                </a:solidFill>
              </a:rPr>
              <a:t>M = 150 times</a:t>
            </a:r>
          </a:p>
          <a:p>
            <a:r>
              <a:rPr lang="en-GB" sz="2200" dirty="0" smtClean="0"/>
              <a:t>9. </a:t>
            </a:r>
            <a:r>
              <a:rPr lang="en-GB" sz="2200" dirty="0"/>
              <a:t>The actual length of a cell structure is </a:t>
            </a:r>
            <a:r>
              <a:rPr lang="en-GB" sz="2200" dirty="0" smtClean="0"/>
              <a:t>3𝛍</a:t>
            </a:r>
            <a:r>
              <a:rPr lang="en-GB" sz="2200" dirty="0"/>
              <a:t>m.</a:t>
            </a:r>
          </a:p>
          <a:p>
            <a:r>
              <a:rPr lang="en-GB" sz="2200" dirty="0"/>
              <a:t>It is magnified </a:t>
            </a:r>
            <a:r>
              <a:rPr lang="en-GB" sz="2200" dirty="0" smtClean="0"/>
              <a:t>1,500 </a:t>
            </a:r>
            <a:r>
              <a:rPr lang="en-GB" sz="2200" dirty="0"/>
              <a:t>times. </a:t>
            </a:r>
          </a:p>
          <a:p>
            <a:r>
              <a:rPr lang="en-GB" sz="2200" dirty="0"/>
              <a:t>Calculate the </a:t>
            </a:r>
            <a:r>
              <a:rPr lang="en-GB" sz="2200" dirty="0" smtClean="0"/>
              <a:t>length </a:t>
            </a:r>
            <a:r>
              <a:rPr lang="en-GB" sz="2200" dirty="0"/>
              <a:t>of the magnified cell structure in mm. </a:t>
            </a:r>
            <a:endParaRPr lang="en-GB" sz="2200" dirty="0" smtClean="0"/>
          </a:p>
          <a:p>
            <a:pPr algn="ctr"/>
            <a:r>
              <a:rPr lang="en-GB" sz="2200" b="1" dirty="0" smtClean="0">
                <a:solidFill>
                  <a:srgbClr val="00B050"/>
                </a:solidFill>
              </a:rPr>
              <a:t>I = M x A 	I = 1500 x 3 	I = 4500</a:t>
            </a:r>
            <a:r>
              <a:rPr lang="en-GB" sz="2200" b="1" dirty="0">
                <a:solidFill>
                  <a:srgbClr val="00B050"/>
                </a:solidFill>
              </a:rPr>
              <a:t> 𝛍</a:t>
            </a:r>
            <a:r>
              <a:rPr lang="en-GB" sz="2200" b="1" dirty="0" smtClean="0">
                <a:solidFill>
                  <a:srgbClr val="00B050"/>
                </a:solidFill>
              </a:rPr>
              <a:t>m        4500 / 1000 = 4.5mm</a:t>
            </a:r>
            <a:endParaRPr lang="en-GB" sz="2200" b="1" dirty="0">
              <a:solidFill>
                <a:srgbClr val="00B050"/>
              </a:solidFill>
            </a:endParaRPr>
          </a:p>
          <a:p>
            <a:endParaRPr lang="en-GB" sz="2200" dirty="0"/>
          </a:p>
          <a:p>
            <a:endParaRPr lang="en-GB" sz="2200" dirty="0" smtClean="0"/>
          </a:p>
          <a:p>
            <a:endParaRPr lang="en-GB" sz="2200" dirty="0" smtClean="0"/>
          </a:p>
          <a:p>
            <a:endParaRPr lang="en-GB" sz="2200" dirty="0" smtClean="0"/>
          </a:p>
          <a:p>
            <a:endParaRPr lang="en-GB" sz="2200" dirty="0" smtClean="0"/>
          </a:p>
          <a:p>
            <a:endParaRPr lang="en-GB" sz="2200" dirty="0" smtClean="0"/>
          </a:p>
          <a:p>
            <a:endParaRPr lang="en-GB" sz="2200" dirty="0" smtClean="0"/>
          </a:p>
        </p:txBody>
      </p:sp>
      <p:grpSp>
        <p:nvGrpSpPr>
          <p:cNvPr id="5" name="Group 4"/>
          <p:cNvGrpSpPr/>
          <p:nvPr/>
        </p:nvGrpSpPr>
        <p:grpSpPr>
          <a:xfrm>
            <a:off x="1579596" y="1038488"/>
            <a:ext cx="4956502" cy="815081"/>
            <a:chOff x="1261143" y="1616911"/>
            <a:chExt cx="6153354" cy="815081"/>
          </a:xfrm>
        </p:grpSpPr>
        <p:sp>
          <p:nvSpPr>
            <p:cNvPr id="7" name="TextBox 6"/>
            <p:cNvSpPr txBox="1"/>
            <p:nvPr/>
          </p:nvSpPr>
          <p:spPr>
            <a:xfrm>
              <a:off x="3592419" y="2031882"/>
              <a:ext cx="3822078" cy="400110"/>
            </a:xfrm>
            <a:prstGeom prst="rect">
              <a:avLst/>
            </a:prstGeom>
            <a:noFill/>
          </p:spPr>
          <p:txBody>
            <a:bodyPr wrap="square" rtlCol="0">
              <a:spAutoFit/>
            </a:bodyPr>
            <a:lstStyle/>
            <a:p>
              <a:r>
                <a:rPr lang="en-GB" sz="2000" b="1" dirty="0">
                  <a:solidFill>
                    <a:srgbClr val="00B050"/>
                  </a:solidFill>
                </a:rPr>
                <a:t>r</a:t>
              </a:r>
              <a:r>
                <a:rPr lang="en-GB" sz="2000" b="1" dirty="0" smtClean="0">
                  <a:solidFill>
                    <a:srgbClr val="00B050"/>
                  </a:solidFill>
                </a:rPr>
                <a:t>eal size of the object (A)</a:t>
              </a:r>
              <a:endParaRPr lang="en-GB" sz="2000" b="1" dirty="0">
                <a:solidFill>
                  <a:srgbClr val="00B050"/>
                </a:solidFill>
              </a:endParaRPr>
            </a:p>
          </p:txBody>
        </p:sp>
        <p:sp>
          <p:nvSpPr>
            <p:cNvPr id="8" name="Rectangle 7"/>
            <p:cNvSpPr/>
            <p:nvPr/>
          </p:nvSpPr>
          <p:spPr>
            <a:xfrm>
              <a:off x="1261143" y="1616911"/>
              <a:ext cx="5555580" cy="400110"/>
            </a:xfrm>
            <a:prstGeom prst="rect">
              <a:avLst/>
            </a:prstGeom>
          </p:spPr>
          <p:txBody>
            <a:bodyPr wrap="square">
              <a:spAutoFit/>
            </a:bodyPr>
            <a:lstStyle/>
            <a:p>
              <a:pPr algn="ctr"/>
              <a:r>
                <a:rPr lang="en-GB" sz="2000" b="1" dirty="0" smtClean="0">
                  <a:solidFill>
                    <a:srgbClr val="00B050"/>
                  </a:solidFill>
                </a:rPr>
                <a:t>magnification (M) </a:t>
              </a:r>
              <a:r>
                <a:rPr lang="en-GB" sz="2000" b="1" dirty="0">
                  <a:solidFill>
                    <a:srgbClr val="00B050"/>
                  </a:solidFill>
                </a:rPr>
                <a:t>=   size of </a:t>
              </a:r>
              <a:r>
                <a:rPr lang="en-GB" sz="2000" b="1" dirty="0" smtClean="0">
                  <a:solidFill>
                    <a:srgbClr val="00B050"/>
                  </a:solidFill>
                </a:rPr>
                <a:t>image (</a:t>
              </a:r>
              <a:r>
                <a:rPr lang="en-GB" sz="2000" b="1" dirty="0" smtClean="0">
                  <a:solidFill>
                    <a:srgbClr val="00B050"/>
                  </a:solidFill>
                  <a:latin typeface="Times" charset="0"/>
                  <a:ea typeface="Times" charset="0"/>
                  <a:cs typeface="Times" charset="0"/>
                </a:rPr>
                <a:t>I)</a:t>
              </a:r>
              <a:endParaRPr lang="en-GB" sz="2000" b="1" dirty="0">
                <a:solidFill>
                  <a:srgbClr val="00B050"/>
                </a:solidFill>
                <a:latin typeface="Times" charset="0"/>
                <a:ea typeface="Times" charset="0"/>
                <a:cs typeface="Times" charset="0"/>
              </a:endParaRPr>
            </a:p>
          </p:txBody>
        </p:sp>
        <p:cxnSp>
          <p:nvCxnSpPr>
            <p:cNvPr id="9" name="Straight Connector 8"/>
            <p:cNvCxnSpPr/>
            <p:nvPr/>
          </p:nvCxnSpPr>
          <p:spPr>
            <a:xfrm>
              <a:off x="4257647" y="2031882"/>
              <a:ext cx="2112097" cy="52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809785" y="2089533"/>
            <a:ext cx="7294085" cy="400110"/>
          </a:xfrm>
          <a:prstGeom prst="rect">
            <a:avLst/>
          </a:prstGeom>
        </p:spPr>
        <p:txBody>
          <a:bodyPr wrap="square">
            <a:spAutoFit/>
          </a:bodyPr>
          <a:lstStyle/>
          <a:p>
            <a:pPr algn="ctr"/>
            <a:r>
              <a:rPr lang="en-GB" sz="2000" b="1" dirty="0">
                <a:solidFill>
                  <a:srgbClr val="00B050"/>
                </a:solidFill>
              </a:rPr>
              <a:t>size of image </a:t>
            </a:r>
            <a:r>
              <a:rPr lang="en-GB" sz="2000" b="1" dirty="0" smtClean="0">
                <a:solidFill>
                  <a:srgbClr val="00B050"/>
                </a:solidFill>
              </a:rPr>
              <a:t>(</a:t>
            </a:r>
            <a:r>
              <a:rPr lang="en-GB" sz="2000" b="1" dirty="0" smtClean="0">
                <a:solidFill>
                  <a:srgbClr val="00B050"/>
                </a:solidFill>
                <a:latin typeface="Times" charset="0"/>
                <a:ea typeface="Times" charset="0"/>
                <a:cs typeface="Times" charset="0"/>
              </a:rPr>
              <a:t>I) = </a:t>
            </a:r>
            <a:r>
              <a:rPr lang="en-GB" sz="2000" b="1" dirty="0" smtClean="0">
                <a:solidFill>
                  <a:srgbClr val="00B050"/>
                </a:solidFill>
              </a:rPr>
              <a:t>magnification (M) </a:t>
            </a:r>
            <a:r>
              <a:rPr lang="en-GB" sz="2000" b="1" dirty="0">
                <a:solidFill>
                  <a:srgbClr val="00B050"/>
                </a:solidFill>
              </a:rPr>
              <a:t>x real size of the object </a:t>
            </a:r>
            <a:r>
              <a:rPr lang="en-GB" sz="2000" b="1" dirty="0" smtClean="0">
                <a:solidFill>
                  <a:srgbClr val="00B050"/>
                </a:solidFill>
              </a:rPr>
              <a:t>(A)</a:t>
            </a:r>
            <a:endParaRPr lang="en-GB" sz="2000" b="1" dirty="0">
              <a:solidFill>
                <a:srgbClr val="00B050"/>
              </a:solidFill>
              <a:latin typeface="Times" charset="0"/>
              <a:ea typeface="Times" charset="0"/>
              <a:cs typeface="Times" charset="0"/>
            </a:endParaRPr>
          </a:p>
        </p:txBody>
      </p:sp>
      <p:grpSp>
        <p:nvGrpSpPr>
          <p:cNvPr id="18" name="Group 17"/>
          <p:cNvGrpSpPr/>
          <p:nvPr/>
        </p:nvGrpSpPr>
        <p:grpSpPr>
          <a:xfrm>
            <a:off x="1002284" y="2618860"/>
            <a:ext cx="6909085" cy="839583"/>
            <a:chOff x="1261143" y="1616911"/>
            <a:chExt cx="6933321" cy="839583"/>
          </a:xfrm>
        </p:grpSpPr>
        <p:sp>
          <p:nvSpPr>
            <p:cNvPr id="19" name="TextBox 18"/>
            <p:cNvSpPr txBox="1"/>
            <p:nvPr/>
          </p:nvSpPr>
          <p:spPr>
            <a:xfrm>
              <a:off x="4372385" y="2056384"/>
              <a:ext cx="3822079" cy="400110"/>
            </a:xfrm>
            <a:prstGeom prst="rect">
              <a:avLst/>
            </a:prstGeom>
            <a:noFill/>
          </p:spPr>
          <p:txBody>
            <a:bodyPr wrap="square" rtlCol="0">
              <a:spAutoFit/>
            </a:bodyPr>
            <a:lstStyle/>
            <a:p>
              <a:r>
                <a:rPr lang="en-GB" sz="2000" b="1" dirty="0">
                  <a:solidFill>
                    <a:srgbClr val="00B050"/>
                  </a:solidFill>
                </a:rPr>
                <a:t>m</a:t>
              </a:r>
              <a:r>
                <a:rPr lang="en-GB" sz="2000" b="1" dirty="0" smtClean="0">
                  <a:solidFill>
                    <a:srgbClr val="00B050"/>
                  </a:solidFill>
                </a:rPr>
                <a:t>agnification (M)</a:t>
              </a:r>
              <a:endParaRPr lang="en-GB" sz="2000" b="1" dirty="0">
                <a:solidFill>
                  <a:srgbClr val="00B050"/>
                </a:solidFill>
              </a:endParaRPr>
            </a:p>
          </p:txBody>
        </p:sp>
        <p:sp>
          <p:nvSpPr>
            <p:cNvPr id="20" name="Rectangle 19"/>
            <p:cNvSpPr/>
            <p:nvPr/>
          </p:nvSpPr>
          <p:spPr>
            <a:xfrm>
              <a:off x="1261143" y="1616911"/>
              <a:ext cx="5555579" cy="707886"/>
            </a:xfrm>
            <a:prstGeom prst="rect">
              <a:avLst/>
            </a:prstGeom>
          </p:spPr>
          <p:txBody>
            <a:bodyPr wrap="square">
              <a:spAutoFit/>
            </a:bodyPr>
            <a:lstStyle/>
            <a:p>
              <a:pPr algn="ctr"/>
              <a:r>
                <a:rPr lang="en-GB" sz="2000" b="1" dirty="0">
                  <a:solidFill>
                    <a:srgbClr val="00B050"/>
                  </a:solidFill>
                </a:rPr>
                <a:t>real size of the object (A) =   </a:t>
              </a:r>
              <a:r>
                <a:rPr lang="en-GB" sz="2000" b="1" dirty="0" smtClean="0">
                  <a:solidFill>
                    <a:srgbClr val="00B050"/>
                  </a:solidFill>
                </a:rPr>
                <a:t>size of image (</a:t>
              </a:r>
              <a:r>
                <a:rPr lang="en-GB" sz="2000" b="1" dirty="0" smtClean="0">
                  <a:solidFill>
                    <a:srgbClr val="00B050"/>
                  </a:solidFill>
                  <a:latin typeface="Times" charset="0"/>
                  <a:ea typeface="Times" charset="0"/>
                  <a:cs typeface="Times" charset="0"/>
                </a:rPr>
                <a:t>I)</a:t>
              </a:r>
              <a:endParaRPr lang="en-GB" sz="2000" b="1" dirty="0">
                <a:solidFill>
                  <a:srgbClr val="00B050"/>
                </a:solidFill>
                <a:latin typeface="Times" charset="0"/>
                <a:ea typeface="Times" charset="0"/>
                <a:cs typeface="Times" charset="0"/>
              </a:endParaRPr>
            </a:p>
          </p:txBody>
        </p:sp>
        <p:cxnSp>
          <p:nvCxnSpPr>
            <p:cNvPr id="21" name="Straight Connector 20"/>
            <p:cNvCxnSpPr/>
            <p:nvPr/>
          </p:nvCxnSpPr>
          <p:spPr>
            <a:xfrm>
              <a:off x="4257647" y="2031882"/>
              <a:ext cx="2112097" cy="52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683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57947"/>
            <a:ext cx="8915400" cy="8586966"/>
          </a:xfrm>
          <a:prstGeom prst="rect">
            <a:avLst/>
          </a:prstGeom>
          <a:noFill/>
        </p:spPr>
        <p:txBody>
          <a:bodyPr wrap="square" rtlCol="0">
            <a:spAutoFit/>
          </a:bodyPr>
          <a:lstStyle/>
          <a:p>
            <a:pPr>
              <a:lnSpc>
                <a:spcPct val="150000"/>
              </a:lnSpc>
            </a:pPr>
            <a:r>
              <a:rPr lang="en-GB" sz="2400" dirty="0" smtClean="0"/>
              <a:t>10. Name the parts of the light microscope in the diagram below.</a:t>
            </a:r>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endParaRPr lang="en-GB" sz="2400" dirty="0" smtClean="0"/>
          </a:p>
          <a:p>
            <a:pPr>
              <a:lnSpc>
                <a:spcPct val="150000"/>
              </a:lnSpc>
            </a:pPr>
            <a:endParaRPr lang="en-GB" sz="2400" dirty="0" smtClean="0"/>
          </a:p>
          <a:p>
            <a:pPr>
              <a:lnSpc>
                <a:spcPct val="150000"/>
              </a:lnSpc>
            </a:pPr>
            <a:r>
              <a:rPr lang="en-GB" sz="2400" dirty="0" smtClean="0"/>
              <a:t> </a:t>
            </a:r>
            <a:endParaRPr lang="en-GB" sz="2400" dirty="0"/>
          </a:p>
          <a:p>
            <a:pPr>
              <a:lnSpc>
                <a:spcPct val="150000"/>
              </a:lnSpc>
            </a:pPr>
            <a:endParaRPr lang="en-GB" sz="2400" dirty="0"/>
          </a:p>
          <a:p>
            <a:pPr>
              <a:lnSpc>
                <a:spcPct val="150000"/>
              </a:lnSpc>
            </a:pPr>
            <a:endParaRPr lang="en-GB" sz="2400" dirty="0" smtClean="0"/>
          </a:p>
          <a:p>
            <a:endParaRPr lang="en-GB" sz="2400" dirty="0" smtClean="0"/>
          </a:p>
          <a:p>
            <a:endParaRPr lang="en-GB" sz="2400" dirty="0" smtClean="0"/>
          </a:p>
          <a:p>
            <a:pPr>
              <a:lnSpc>
                <a:spcPct val="150000"/>
              </a:lnSpc>
            </a:pPr>
            <a:endParaRPr lang="en-GB" sz="2400" dirty="0" smtClean="0"/>
          </a:p>
          <a:p>
            <a:pPr>
              <a:lnSpc>
                <a:spcPct val="150000"/>
              </a:lnSpc>
            </a:pPr>
            <a:endParaRPr lang="en-GB" sz="2400" dirty="0" smtClean="0"/>
          </a:p>
          <a:p>
            <a:pPr>
              <a:lnSpc>
                <a:spcPct val="150000"/>
              </a:lnSpc>
            </a:pPr>
            <a:endParaRPr lang="en-GB" sz="2400" dirty="0" smtClean="0"/>
          </a:p>
        </p:txBody>
      </p:sp>
      <p:pic>
        <p:nvPicPr>
          <p:cNvPr id="30" name="Picture 29"/>
          <p:cNvPicPr>
            <a:picLocks noChangeAspect="1"/>
          </p:cNvPicPr>
          <p:nvPr/>
        </p:nvPicPr>
        <p:blipFill>
          <a:blip r:embed="rId2" cstate="print"/>
          <a:stretch>
            <a:fillRect/>
          </a:stretch>
        </p:blipFill>
        <p:spPr>
          <a:xfrm>
            <a:off x="419100" y="1384239"/>
            <a:ext cx="7962900" cy="4432300"/>
          </a:xfrm>
          <a:prstGeom prst="rect">
            <a:avLst/>
          </a:prstGeom>
        </p:spPr>
      </p:pic>
    </p:spTree>
    <p:extLst>
      <p:ext uri="{BB962C8B-B14F-4D97-AF65-F5344CB8AC3E}">
        <p14:creationId xmlns:p14="http://schemas.microsoft.com/office/powerpoint/2010/main" val="1407212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57947"/>
            <a:ext cx="9064487" cy="10248960"/>
          </a:xfrm>
          <a:prstGeom prst="rect">
            <a:avLst/>
          </a:prstGeom>
          <a:noFill/>
        </p:spPr>
        <p:txBody>
          <a:bodyPr wrap="square" rtlCol="0">
            <a:spAutoFit/>
          </a:bodyPr>
          <a:lstStyle/>
          <a:p>
            <a:pPr>
              <a:lnSpc>
                <a:spcPct val="150000"/>
              </a:lnSpc>
            </a:pPr>
            <a:r>
              <a:rPr lang="en-GB" sz="2400" dirty="0" smtClean="0"/>
              <a:t>11. Describe how you would make an onion cell slide.</a:t>
            </a:r>
          </a:p>
          <a:p>
            <a:pPr marL="285750" indent="-285750">
              <a:buFont typeface="Arial" charset="0"/>
              <a:buChar char="•"/>
            </a:pPr>
            <a:r>
              <a:rPr lang="en-AU" sz="2400" b="1" dirty="0">
                <a:solidFill>
                  <a:srgbClr val="00B050"/>
                </a:solidFill>
              </a:rPr>
              <a:t>Place thin section of </a:t>
            </a:r>
            <a:r>
              <a:rPr lang="en-AU" sz="2400" b="1" dirty="0" smtClean="0">
                <a:solidFill>
                  <a:srgbClr val="00B050"/>
                </a:solidFill>
              </a:rPr>
              <a:t>onion epidermis onto slide.</a:t>
            </a:r>
            <a:endParaRPr lang="en-IE" sz="2400" b="1" dirty="0">
              <a:solidFill>
                <a:srgbClr val="00B050"/>
              </a:solidFill>
            </a:endParaRPr>
          </a:p>
          <a:p>
            <a:pPr marL="285750" indent="-285750">
              <a:buFont typeface="Arial" charset="0"/>
              <a:buChar char="•"/>
            </a:pPr>
            <a:r>
              <a:rPr lang="en-AU" sz="2400" b="1" dirty="0">
                <a:solidFill>
                  <a:srgbClr val="00B050"/>
                </a:solidFill>
              </a:rPr>
              <a:t>Place a drop of </a:t>
            </a:r>
            <a:r>
              <a:rPr lang="en-AU" sz="2400" b="1" dirty="0" smtClean="0">
                <a:solidFill>
                  <a:srgbClr val="00B050"/>
                </a:solidFill>
              </a:rPr>
              <a:t>iodine in </a:t>
            </a:r>
            <a:r>
              <a:rPr lang="en-AU" sz="2400" b="1" dirty="0">
                <a:solidFill>
                  <a:srgbClr val="00B050"/>
                </a:solidFill>
              </a:rPr>
              <a:t>the middle of the slide </a:t>
            </a:r>
            <a:r>
              <a:rPr lang="en-AU" sz="2400" b="1" dirty="0" smtClean="0">
                <a:solidFill>
                  <a:srgbClr val="00B050"/>
                </a:solidFill>
              </a:rPr>
              <a:t>to </a:t>
            </a:r>
            <a:r>
              <a:rPr lang="en-AU" sz="2400" b="1" dirty="0">
                <a:solidFill>
                  <a:srgbClr val="00B050"/>
                </a:solidFill>
              </a:rPr>
              <a:t>stain the </a:t>
            </a:r>
            <a:r>
              <a:rPr lang="en-AU" sz="2400" b="1" dirty="0" smtClean="0">
                <a:solidFill>
                  <a:srgbClr val="00B050"/>
                </a:solidFill>
              </a:rPr>
              <a:t>onion. </a:t>
            </a:r>
            <a:endParaRPr lang="en-IE" sz="2400" b="1" dirty="0">
              <a:solidFill>
                <a:srgbClr val="00B050"/>
              </a:solidFill>
            </a:endParaRPr>
          </a:p>
          <a:p>
            <a:pPr marL="285750" indent="-285750">
              <a:buFont typeface="Arial" charset="0"/>
              <a:buChar char="•"/>
            </a:pPr>
            <a:r>
              <a:rPr lang="en-AU" sz="2400" b="1" dirty="0">
                <a:solidFill>
                  <a:srgbClr val="00B050"/>
                </a:solidFill>
              </a:rPr>
              <a:t>Gently lower cover slip onto the </a:t>
            </a:r>
            <a:r>
              <a:rPr lang="en-AU" sz="2400" b="1" dirty="0" smtClean="0">
                <a:solidFill>
                  <a:srgbClr val="00B050"/>
                </a:solidFill>
              </a:rPr>
              <a:t>onion without </a:t>
            </a:r>
            <a:r>
              <a:rPr lang="en-AU" sz="2400" b="1" dirty="0">
                <a:solidFill>
                  <a:srgbClr val="00B050"/>
                </a:solidFill>
              </a:rPr>
              <a:t>trapping air </a:t>
            </a:r>
            <a:r>
              <a:rPr lang="en-AU" sz="2400" b="1" dirty="0" smtClean="0">
                <a:solidFill>
                  <a:srgbClr val="00B050"/>
                </a:solidFill>
              </a:rPr>
              <a:t>bubbles.</a:t>
            </a:r>
            <a:endParaRPr lang="en-AU" sz="2400" b="1" dirty="0">
              <a:solidFill>
                <a:srgbClr val="00B050"/>
              </a:solidFill>
            </a:endParaRPr>
          </a:p>
          <a:p>
            <a:pPr marL="285750" indent="-285750">
              <a:buFont typeface="Arial" charset="0"/>
              <a:buChar char="•"/>
            </a:pPr>
            <a:r>
              <a:rPr lang="en-AU" sz="2400" b="1" dirty="0">
                <a:solidFill>
                  <a:srgbClr val="00B050"/>
                </a:solidFill>
              </a:rPr>
              <a:t>Soak up any excess liquid with a paper </a:t>
            </a:r>
            <a:r>
              <a:rPr lang="en-AU" sz="2400" b="1" dirty="0" smtClean="0">
                <a:solidFill>
                  <a:srgbClr val="00B050"/>
                </a:solidFill>
              </a:rPr>
              <a:t>towel.</a:t>
            </a:r>
          </a:p>
          <a:p>
            <a:pPr marL="285750" indent="-285750">
              <a:buFont typeface="Arial" charset="0"/>
              <a:buChar char="•"/>
            </a:pPr>
            <a:endParaRPr lang="en-AU" sz="2400" b="1" dirty="0">
              <a:solidFill>
                <a:srgbClr val="00B050"/>
              </a:solidFill>
            </a:endParaRPr>
          </a:p>
          <a:p>
            <a:r>
              <a:rPr lang="en-GB" sz="2400" dirty="0" smtClean="0"/>
              <a:t>12. Describe how you would use the light microscope to view onion cells. </a:t>
            </a:r>
          </a:p>
          <a:p>
            <a:pPr marL="285750" indent="-285750">
              <a:buFont typeface="Arial" charset="0"/>
              <a:buChar char="•"/>
            </a:pPr>
            <a:r>
              <a:rPr lang="en-AU" sz="2400" b="1" dirty="0">
                <a:solidFill>
                  <a:srgbClr val="00B050"/>
                </a:solidFill>
              </a:rPr>
              <a:t>Switch on the light source and place your slide on the stage.</a:t>
            </a:r>
            <a:endParaRPr lang="en-IE" sz="2400" b="1" dirty="0">
              <a:solidFill>
                <a:srgbClr val="00B050"/>
              </a:solidFill>
            </a:endParaRPr>
          </a:p>
          <a:p>
            <a:pPr marL="285750" indent="-285750">
              <a:buFont typeface="Arial" charset="0"/>
              <a:buChar char="•"/>
            </a:pPr>
            <a:r>
              <a:rPr lang="en-IE" sz="2400" b="1" dirty="0">
                <a:solidFill>
                  <a:srgbClr val="00B050"/>
                </a:solidFill>
              </a:rPr>
              <a:t>Use the lowest objective lens and turn the </a:t>
            </a:r>
            <a:r>
              <a:rPr lang="en-IE" sz="2400" b="1" dirty="0" smtClean="0">
                <a:solidFill>
                  <a:srgbClr val="00B050"/>
                </a:solidFill>
              </a:rPr>
              <a:t>focusing </a:t>
            </a:r>
            <a:r>
              <a:rPr lang="en-IE" sz="2400" b="1" dirty="0">
                <a:solidFill>
                  <a:srgbClr val="00B050"/>
                </a:solidFill>
              </a:rPr>
              <a:t>wheel to move the lens close to the slide.</a:t>
            </a:r>
          </a:p>
          <a:p>
            <a:pPr marL="285750" indent="-285750">
              <a:buFont typeface="Arial" charset="0"/>
              <a:buChar char="•"/>
            </a:pPr>
            <a:r>
              <a:rPr lang="en-IE" sz="2400" b="1" dirty="0">
                <a:solidFill>
                  <a:srgbClr val="00B050"/>
                </a:solidFill>
              </a:rPr>
              <a:t>Slowly adjust the </a:t>
            </a:r>
            <a:r>
              <a:rPr lang="en-IE" sz="2400" b="1" dirty="0" smtClean="0">
                <a:solidFill>
                  <a:srgbClr val="00B050"/>
                </a:solidFill>
              </a:rPr>
              <a:t>focusing </a:t>
            </a:r>
            <a:r>
              <a:rPr lang="en-IE" sz="2400" b="1" dirty="0">
                <a:solidFill>
                  <a:srgbClr val="00B050"/>
                </a:solidFill>
              </a:rPr>
              <a:t>wheel until you can see a clear image.</a:t>
            </a:r>
          </a:p>
          <a:p>
            <a:pPr marL="285750" indent="-285750">
              <a:buFont typeface="Arial" charset="0"/>
              <a:buChar char="•"/>
            </a:pPr>
            <a:r>
              <a:rPr lang="en-IE" sz="2400" b="1" dirty="0">
                <a:solidFill>
                  <a:srgbClr val="00B050"/>
                </a:solidFill>
              </a:rPr>
              <a:t>Increase the magnification by changing the objective lens and </a:t>
            </a:r>
            <a:r>
              <a:rPr lang="en-IE" sz="2400" b="1" dirty="0" smtClean="0">
                <a:solidFill>
                  <a:srgbClr val="00B050"/>
                </a:solidFill>
              </a:rPr>
              <a:t>re-focus</a:t>
            </a:r>
            <a:r>
              <a:rPr lang="en-IE" sz="2400" b="1" dirty="0">
                <a:solidFill>
                  <a:srgbClr val="00B050"/>
                </a:solidFill>
              </a:rPr>
              <a:t>. </a:t>
            </a:r>
          </a:p>
          <a:p>
            <a:endParaRPr lang="en-GB" sz="2400" dirty="0" smtClean="0"/>
          </a:p>
          <a:p>
            <a:pPr>
              <a:lnSpc>
                <a:spcPct val="150000"/>
              </a:lnSpc>
            </a:pPr>
            <a:r>
              <a:rPr lang="en-GB" sz="2400" dirty="0" smtClean="0"/>
              <a:t> </a:t>
            </a:r>
            <a:endParaRPr lang="en-GB" sz="2400" dirty="0"/>
          </a:p>
          <a:p>
            <a:pPr>
              <a:lnSpc>
                <a:spcPct val="150000"/>
              </a:lnSpc>
            </a:pPr>
            <a:endParaRPr lang="en-GB" sz="2400" dirty="0"/>
          </a:p>
          <a:p>
            <a:pPr>
              <a:lnSpc>
                <a:spcPct val="150000"/>
              </a:lnSpc>
            </a:pPr>
            <a:endParaRPr lang="en-GB" sz="2400" dirty="0" smtClean="0"/>
          </a:p>
          <a:p>
            <a:endParaRPr lang="en-GB" sz="2400" dirty="0" smtClean="0"/>
          </a:p>
          <a:p>
            <a:endParaRPr lang="en-GB" sz="2400" dirty="0" smtClean="0"/>
          </a:p>
          <a:p>
            <a:pPr>
              <a:lnSpc>
                <a:spcPct val="150000"/>
              </a:lnSpc>
            </a:pPr>
            <a:endParaRPr lang="en-GB" sz="2400" dirty="0" smtClean="0"/>
          </a:p>
          <a:p>
            <a:pPr>
              <a:lnSpc>
                <a:spcPct val="150000"/>
              </a:lnSpc>
            </a:pPr>
            <a:endParaRPr lang="en-GB" sz="2400" dirty="0" smtClean="0"/>
          </a:p>
          <a:p>
            <a:pPr>
              <a:lnSpc>
                <a:spcPct val="150000"/>
              </a:lnSpc>
            </a:pPr>
            <a:endParaRPr lang="en-GB" sz="2400" dirty="0" smtClean="0"/>
          </a:p>
        </p:txBody>
      </p:sp>
    </p:spTree>
    <p:extLst>
      <p:ext uri="{BB962C8B-B14F-4D97-AF65-F5344CB8AC3E}">
        <p14:creationId xmlns:p14="http://schemas.microsoft.com/office/powerpoint/2010/main" val="7814023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3 – </a:t>
            </a:r>
            <a:r>
              <a:rPr kumimoji="0" lang="en-US" sz="2400" b="1" i="0" u="none" strike="noStrike" kern="1200" cap="none" spc="0" normalizeH="0" baseline="0" noProof="0" dirty="0" err="1" smtClean="0">
                <a:ln>
                  <a:noFill/>
                </a:ln>
                <a:solidFill>
                  <a:schemeClr val="tx1"/>
                </a:solidFill>
                <a:effectLst/>
                <a:uLnTx/>
                <a:uFillTx/>
                <a:latin typeface="Calibri"/>
                <a:ea typeface=""/>
                <a:cs typeface="News Gothic MT"/>
              </a:rPr>
              <a:t>QuestionIT</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 (Biology ONLY)</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57041"/>
            <a:ext cx="9144000" cy="7540526"/>
          </a:xfrm>
          <a:prstGeom prst="rect">
            <a:avLst/>
          </a:prstGeom>
          <a:noFill/>
        </p:spPr>
        <p:txBody>
          <a:bodyPr wrap="square" rtlCol="0">
            <a:spAutoFit/>
          </a:bodyPr>
          <a:lstStyle/>
          <a:p>
            <a:r>
              <a:rPr lang="en-GB" sz="2200" b="1" dirty="0" smtClean="0"/>
              <a:t>13. What is ‘binary fission’? </a:t>
            </a:r>
            <a:r>
              <a:rPr lang="en-US" sz="2200" b="1" dirty="0" smtClean="0">
                <a:solidFill>
                  <a:srgbClr val="00B050"/>
                </a:solidFill>
              </a:rPr>
              <a:t>Cell </a:t>
            </a:r>
            <a:r>
              <a:rPr lang="en-US" sz="2200" b="1" dirty="0">
                <a:solidFill>
                  <a:srgbClr val="00B050"/>
                </a:solidFill>
              </a:rPr>
              <a:t>division where two identical cells </a:t>
            </a:r>
            <a:r>
              <a:rPr lang="en-US" sz="2200" b="1" dirty="0" smtClean="0">
                <a:solidFill>
                  <a:srgbClr val="00B050"/>
                </a:solidFill>
              </a:rPr>
              <a:t>to the parent cell are formed.</a:t>
            </a:r>
            <a:endParaRPr lang="en-GB" sz="2200" b="1" dirty="0" smtClean="0">
              <a:solidFill>
                <a:srgbClr val="00B050"/>
              </a:solidFill>
            </a:endParaRPr>
          </a:p>
          <a:p>
            <a:r>
              <a:rPr lang="en-GB" sz="2200" b="1" dirty="0" smtClean="0"/>
              <a:t>14. Why do you need to sterilise Petri </a:t>
            </a:r>
            <a:r>
              <a:rPr lang="en-GB" sz="2200" b="1" dirty="0" smtClean="0"/>
              <a:t>dishes </a:t>
            </a:r>
            <a:r>
              <a:rPr lang="en-GB" sz="2200" b="1" dirty="0" smtClean="0"/>
              <a:t>and culture mediums before use? </a:t>
            </a:r>
            <a:r>
              <a:rPr lang="en-GB" sz="2200" b="1" dirty="0" smtClean="0">
                <a:solidFill>
                  <a:srgbClr val="00B050"/>
                </a:solidFill>
              </a:rPr>
              <a:t>To kill any unwanted microorganisms. </a:t>
            </a:r>
          </a:p>
          <a:p>
            <a:r>
              <a:rPr lang="en-GB" sz="2200" b="1" dirty="0" smtClean="0"/>
              <a:t>15. What would you use an inoculating loop for? </a:t>
            </a:r>
            <a:r>
              <a:rPr lang="en-GB" sz="2200" b="1" dirty="0" smtClean="0">
                <a:solidFill>
                  <a:srgbClr val="00B050"/>
                </a:solidFill>
              </a:rPr>
              <a:t>To transfer bacteria onto the agar.  </a:t>
            </a:r>
          </a:p>
          <a:p>
            <a:r>
              <a:rPr lang="en-GB" sz="2200" b="1" dirty="0" smtClean="0"/>
              <a:t>16. How do you sterilise an inoculating loop? </a:t>
            </a:r>
            <a:r>
              <a:rPr lang="en-GB" sz="2200" b="1" dirty="0" smtClean="0">
                <a:solidFill>
                  <a:srgbClr val="00B050"/>
                </a:solidFill>
              </a:rPr>
              <a:t>By heating in a Bunsen flame. </a:t>
            </a:r>
          </a:p>
          <a:p>
            <a:r>
              <a:rPr lang="en-GB" sz="2200" b="1" dirty="0" smtClean="0"/>
              <a:t>17. How would you secure the lid of the Petri dish? </a:t>
            </a:r>
            <a:r>
              <a:rPr lang="en-GB" sz="2200" b="1" dirty="0" smtClean="0">
                <a:solidFill>
                  <a:srgbClr val="00B050"/>
                </a:solidFill>
              </a:rPr>
              <a:t>With tape but not sealed all the way around. </a:t>
            </a:r>
          </a:p>
          <a:p>
            <a:r>
              <a:rPr lang="en-GB" sz="2200" b="1" dirty="0" smtClean="0"/>
              <a:t>18. What temperature would you incubate the samples at in a school and why should you use this temperature?</a:t>
            </a:r>
            <a:r>
              <a:rPr lang="en-GB" sz="2200" dirty="0" smtClean="0"/>
              <a:t> </a:t>
            </a:r>
            <a:r>
              <a:rPr lang="en-GB" sz="2200" b="1" dirty="0" smtClean="0">
                <a:solidFill>
                  <a:srgbClr val="00B050"/>
                </a:solidFill>
              </a:rPr>
              <a:t>25</a:t>
            </a:r>
            <a:r>
              <a:rPr lang="en-GB" sz="2200" b="1" baseline="30000" dirty="0" smtClean="0">
                <a:solidFill>
                  <a:srgbClr val="00B050"/>
                </a:solidFill>
              </a:rPr>
              <a:t>o</a:t>
            </a:r>
            <a:r>
              <a:rPr lang="en-GB" sz="2200" b="1" dirty="0" smtClean="0">
                <a:solidFill>
                  <a:srgbClr val="00B050"/>
                </a:solidFill>
              </a:rPr>
              <a:t>C, to prevent the growth of pathogens harmful to humans.</a:t>
            </a:r>
          </a:p>
          <a:p>
            <a:r>
              <a:rPr lang="en-GB" sz="2200" b="1" dirty="0" smtClean="0"/>
              <a:t>19. How can you test the effectiveness of antibiotics and disinfectants on bacteria? </a:t>
            </a:r>
            <a:r>
              <a:rPr lang="en-GB" sz="2200" b="1" dirty="0" smtClean="0">
                <a:solidFill>
                  <a:srgbClr val="00B050"/>
                </a:solidFill>
              </a:rPr>
              <a:t>Inoculate agar with bacteria, place discs soaked in the solutions (water as a control) and place the discs on the agar containing bacteria. Incubate at 25</a:t>
            </a:r>
            <a:r>
              <a:rPr lang="en-GB" sz="2200" b="1" baseline="30000" dirty="0" smtClean="0">
                <a:solidFill>
                  <a:srgbClr val="00B050"/>
                </a:solidFill>
              </a:rPr>
              <a:t>o</a:t>
            </a:r>
            <a:r>
              <a:rPr lang="en-GB" sz="2200" b="1" dirty="0" smtClean="0">
                <a:solidFill>
                  <a:srgbClr val="00B050"/>
                </a:solidFill>
              </a:rPr>
              <a:t>C. </a:t>
            </a:r>
          </a:p>
          <a:p>
            <a:r>
              <a:rPr lang="en-GB" sz="2200" b="1" dirty="0" smtClean="0"/>
              <a:t>20. What is the zone of inhibition? </a:t>
            </a:r>
            <a:r>
              <a:rPr lang="en-GB" sz="2200" b="1" dirty="0" smtClean="0">
                <a:solidFill>
                  <a:srgbClr val="00B050"/>
                </a:solidFill>
              </a:rPr>
              <a:t>An area where bacteria </a:t>
            </a:r>
            <a:r>
              <a:rPr lang="en-GB" sz="2200" b="1" dirty="0" smtClean="0">
                <a:solidFill>
                  <a:srgbClr val="00B050"/>
                </a:solidFill>
              </a:rPr>
              <a:t>doesn’t </a:t>
            </a:r>
            <a:r>
              <a:rPr lang="en-GB" sz="2200" b="1" dirty="0" smtClean="0">
                <a:solidFill>
                  <a:srgbClr val="00B050"/>
                </a:solidFill>
              </a:rPr>
              <a:t>grow. </a:t>
            </a:r>
          </a:p>
          <a:p>
            <a:endParaRPr lang="en-GB" sz="2200" b="1" dirty="0" smtClean="0"/>
          </a:p>
          <a:p>
            <a:endParaRPr lang="en-GB" sz="2200" b="1" dirty="0" smtClean="0"/>
          </a:p>
          <a:p>
            <a:endParaRPr lang="en-GB" sz="2200" b="1" dirty="0" smtClean="0"/>
          </a:p>
          <a:p>
            <a:endParaRPr lang="en-GB" sz="2200" b="1" dirty="0" smtClean="0"/>
          </a:p>
          <a:p>
            <a:endParaRPr lang="en-GB" sz="2200" b="1" dirty="0" smtClean="0"/>
          </a:p>
        </p:txBody>
      </p:sp>
    </p:spTree>
    <p:extLst>
      <p:ext uri="{BB962C8B-B14F-4D97-AF65-F5344CB8AC3E}">
        <p14:creationId xmlns:p14="http://schemas.microsoft.com/office/powerpoint/2010/main" val="11674505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5632311"/>
          </a:xfrm>
          <a:prstGeom prst="rect">
            <a:avLst/>
          </a:prstGeom>
          <a:noFill/>
        </p:spPr>
        <p:txBody>
          <a:bodyPr wrap="square" rtlCol="0">
            <a:spAutoFit/>
          </a:bodyPr>
          <a:lstStyle/>
          <a:p>
            <a:r>
              <a:rPr lang="en-GB" sz="7200" b="1" dirty="0" smtClean="0">
                <a:latin typeface="+mj-lt"/>
                <a:ea typeface="Beirut" charset="-78"/>
                <a:cs typeface="Beirut" charset="-78"/>
              </a:rPr>
              <a:t>LearnIT!</a:t>
            </a:r>
          </a:p>
          <a:p>
            <a:r>
              <a:rPr lang="en-GB" sz="7200" b="1" dirty="0" smtClean="0">
                <a:latin typeface="+mj-lt"/>
                <a:ea typeface="Beirut" charset="-78"/>
                <a:cs typeface="Beirut" charset="-78"/>
              </a:rPr>
              <a:t>KnowIT!</a:t>
            </a:r>
          </a:p>
          <a:p>
            <a:endParaRPr lang="en-GB" dirty="0"/>
          </a:p>
          <a:p>
            <a:r>
              <a:rPr lang="en-US" sz="3600" b="1" dirty="0">
                <a:solidFill>
                  <a:schemeClr val="tx1">
                    <a:lumMod val="50000"/>
                    <a:lumOff val="50000"/>
                  </a:schemeClr>
                </a:solidFill>
              </a:rPr>
              <a:t>Cell </a:t>
            </a:r>
            <a:r>
              <a:rPr lang="en-US" sz="3600" b="1" dirty="0" smtClean="0">
                <a:solidFill>
                  <a:schemeClr val="tx1">
                    <a:lumMod val="50000"/>
                    <a:lumOff val="50000"/>
                  </a:schemeClr>
                </a:solidFill>
              </a:rPr>
              <a:t>division</a:t>
            </a: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r>
              <a:rPr lang="en-US" sz="2400" dirty="0">
                <a:solidFill>
                  <a:schemeClr val="tx1">
                    <a:lumMod val="50000"/>
                    <a:lumOff val="50000"/>
                  </a:schemeClr>
                </a:solidFill>
              </a:rPr>
              <a:t>Chromosomes</a:t>
            </a:r>
          </a:p>
          <a:p>
            <a:pPr marL="685800" lvl="1" indent="-342900">
              <a:buFont typeface="Arial" charset="0"/>
              <a:buChar char="•"/>
            </a:pPr>
            <a:r>
              <a:rPr lang="en-US" sz="2400" dirty="0">
                <a:solidFill>
                  <a:schemeClr val="tx1">
                    <a:lumMod val="50000"/>
                    <a:lumOff val="50000"/>
                  </a:schemeClr>
                </a:solidFill>
              </a:rPr>
              <a:t>Mitosis and the cell cycle</a:t>
            </a:r>
          </a:p>
          <a:p>
            <a:pPr marL="685800" lvl="1" indent="-342900">
              <a:buFont typeface="Arial" charset="0"/>
              <a:buChar char="•"/>
            </a:pPr>
            <a:r>
              <a:rPr lang="en-US" sz="2400" dirty="0">
                <a:solidFill>
                  <a:schemeClr val="tx1">
                    <a:lumMod val="50000"/>
                    <a:lumOff val="50000"/>
                  </a:schemeClr>
                </a:solidFill>
              </a:rPr>
              <a:t>Stem cells</a:t>
            </a:r>
          </a:p>
          <a:p>
            <a:endParaRPr lang="en-GB" dirty="0"/>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10970470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0"/>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Cell </a:t>
            </a:r>
            <a:r>
              <a:rPr lang="en-US" sz="2400" b="1" dirty="0" smtClean="0">
                <a:solidFill>
                  <a:schemeClr val="accent6"/>
                </a:solidFill>
              </a:rPr>
              <a:t>division - Chromosomes</a:t>
            </a:r>
            <a:endParaRPr lang="en-GB" sz="2400" b="1" dirty="0">
              <a:solidFill>
                <a:schemeClr val="accent6"/>
              </a:solidFill>
            </a:endParaRPr>
          </a:p>
        </p:txBody>
      </p:sp>
      <p:pic>
        <p:nvPicPr>
          <p:cNvPr id="13" name="Picture 12"/>
          <p:cNvPicPr>
            <a:picLocks noChangeAspect="1"/>
          </p:cNvPicPr>
          <p:nvPr/>
        </p:nvPicPr>
        <p:blipFill>
          <a:blip r:embed="rId3" cstate="print"/>
          <a:stretch>
            <a:fillRect/>
          </a:stretch>
        </p:blipFill>
        <p:spPr>
          <a:xfrm>
            <a:off x="187111" y="750627"/>
            <a:ext cx="4067944" cy="3076170"/>
          </a:xfrm>
          <a:prstGeom prst="rect">
            <a:avLst/>
          </a:prstGeom>
        </p:spPr>
      </p:pic>
      <p:sp>
        <p:nvSpPr>
          <p:cNvPr id="14" name="Rectangle 13"/>
          <p:cNvSpPr/>
          <p:nvPr/>
        </p:nvSpPr>
        <p:spPr>
          <a:xfrm>
            <a:off x="187111" y="3843765"/>
            <a:ext cx="4318297"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dirty="0" smtClean="0"/>
              <a:t>The </a:t>
            </a:r>
            <a:r>
              <a:rPr lang="en-US" sz="2000" b="1" dirty="0" smtClean="0">
                <a:solidFill>
                  <a:schemeClr val="accent6">
                    <a:lumMod val="75000"/>
                  </a:schemeClr>
                </a:solidFill>
              </a:rPr>
              <a:t>nucleus</a:t>
            </a:r>
            <a:r>
              <a:rPr lang="en-US" sz="2000" dirty="0" smtClean="0">
                <a:solidFill>
                  <a:schemeClr val="accent6">
                    <a:lumMod val="75000"/>
                  </a:schemeClr>
                </a:solidFill>
              </a:rPr>
              <a:t> </a:t>
            </a:r>
            <a:r>
              <a:rPr lang="en-US" sz="2000" dirty="0" smtClean="0"/>
              <a:t>of a cell contains the </a:t>
            </a:r>
            <a:r>
              <a:rPr lang="en-US" sz="2000" b="1" dirty="0" smtClean="0">
                <a:solidFill>
                  <a:schemeClr val="accent6">
                    <a:lumMod val="75000"/>
                  </a:schemeClr>
                </a:solidFill>
              </a:rPr>
              <a:t>instructions</a:t>
            </a:r>
            <a:r>
              <a:rPr lang="en-US" sz="2000" dirty="0" smtClean="0"/>
              <a:t> for </a:t>
            </a:r>
            <a:r>
              <a:rPr lang="en-US" sz="2000" b="1" dirty="0" smtClean="0">
                <a:solidFill>
                  <a:schemeClr val="accent6">
                    <a:lumMod val="75000"/>
                  </a:schemeClr>
                </a:solidFill>
              </a:rPr>
              <a:t>making proteins </a:t>
            </a:r>
            <a:r>
              <a:rPr lang="en-US" sz="2000" dirty="0" smtClean="0"/>
              <a:t>and new cells. In the nucleus there are structures called </a:t>
            </a:r>
            <a:r>
              <a:rPr lang="en-US" sz="2000" b="1" dirty="0" smtClean="0">
                <a:solidFill>
                  <a:schemeClr val="accent6">
                    <a:lumMod val="75000"/>
                  </a:schemeClr>
                </a:solidFill>
              </a:rPr>
              <a:t>chromosomes</a:t>
            </a:r>
            <a:r>
              <a:rPr lang="en-US" sz="2000" dirty="0" smtClean="0"/>
              <a:t>. The chromosomes are made of coiled strands of </a:t>
            </a:r>
            <a:r>
              <a:rPr lang="en-US" sz="2000" b="1" dirty="0" smtClean="0">
                <a:solidFill>
                  <a:schemeClr val="accent6">
                    <a:lumMod val="75000"/>
                  </a:schemeClr>
                </a:solidFill>
              </a:rPr>
              <a:t>DNA </a:t>
            </a:r>
            <a:r>
              <a:rPr lang="en-US" sz="2000" dirty="0" smtClean="0">
                <a:solidFill>
                  <a:schemeClr val="tx1"/>
                </a:solidFill>
              </a:rPr>
              <a:t>molecules</a:t>
            </a:r>
            <a:r>
              <a:rPr lang="en-US" sz="2000" dirty="0" smtClean="0"/>
              <a:t>. A section of DNA that codes for a specific protein or characteristic is called a </a:t>
            </a:r>
            <a:r>
              <a:rPr lang="en-US" sz="2000" b="1" dirty="0" smtClean="0">
                <a:solidFill>
                  <a:schemeClr val="accent6">
                    <a:lumMod val="75000"/>
                  </a:schemeClr>
                </a:solidFill>
              </a:rPr>
              <a:t>gene</a:t>
            </a:r>
            <a:r>
              <a:rPr lang="en-US" sz="2000" dirty="0" smtClean="0"/>
              <a:t>. </a:t>
            </a:r>
            <a:endParaRPr lang="en-US" sz="2000" dirty="0"/>
          </a:p>
        </p:txBody>
      </p:sp>
      <p:sp>
        <p:nvSpPr>
          <p:cNvPr id="21" name="Rectangle 20"/>
          <p:cNvSpPr/>
          <p:nvPr/>
        </p:nvSpPr>
        <p:spPr>
          <a:xfrm>
            <a:off x="4716016" y="750627"/>
            <a:ext cx="4288880" cy="1323439"/>
          </a:xfrm>
          <a:prstGeom prst="rect">
            <a:avLst/>
          </a:prstGeom>
        </p:spPr>
        <p:txBody>
          <a:bodyPr wrap="square">
            <a:spAutoFit/>
          </a:bodyPr>
          <a:lstStyle/>
          <a:p>
            <a:pPr algn="ctr"/>
            <a:r>
              <a:rPr lang="en-US" sz="2000" dirty="0" smtClean="0"/>
              <a:t>In </a:t>
            </a:r>
            <a:r>
              <a:rPr lang="en-US" sz="2000" b="1" dirty="0" smtClean="0">
                <a:solidFill>
                  <a:schemeClr val="accent6">
                    <a:lumMod val="75000"/>
                  </a:schemeClr>
                </a:solidFill>
              </a:rPr>
              <a:t>human</a:t>
            </a:r>
            <a:r>
              <a:rPr lang="en-US" sz="2000" dirty="0" smtClean="0"/>
              <a:t> </a:t>
            </a:r>
            <a:r>
              <a:rPr lang="en-US" sz="2000" b="1" dirty="0">
                <a:solidFill>
                  <a:schemeClr val="accent6">
                    <a:lumMod val="75000"/>
                  </a:schemeClr>
                </a:solidFill>
              </a:rPr>
              <a:t>body cells </a:t>
            </a:r>
            <a:r>
              <a:rPr lang="en-US" sz="2000" dirty="0"/>
              <a:t>the </a:t>
            </a:r>
            <a:r>
              <a:rPr lang="en-US" sz="2000" b="1" dirty="0">
                <a:solidFill>
                  <a:schemeClr val="accent6">
                    <a:lumMod val="75000"/>
                  </a:schemeClr>
                </a:solidFill>
              </a:rPr>
              <a:t>chromosomes</a:t>
            </a:r>
            <a:r>
              <a:rPr lang="en-US" sz="2000" dirty="0"/>
              <a:t> are normally found in </a:t>
            </a:r>
            <a:r>
              <a:rPr lang="en-US" sz="2000" b="1" dirty="0">
                <a:solidFill>
                  <a:schemeClr val="accent6">
                    <a:lumMod val="75000"/>
                  </a:schemeClr>
                </a:solidFill>
              </a:rPr>
              <a:t>pairs</a:t>
            </a:r>
            <a:r>
              <a:rPr lang="en-US" sz="2000" dirty="0" smtClean="0"/>
              <a:t>. The </a:t>
            </a:r>
            <a:r>
              <a:rPr lang="en-US" sz="2000" dirty="0" err="1" smtClean="0"/>
              <a:t>karyotype</a:t>
            </a:r>
            <a:r>
              <a:rPr lang="en-US" sz="2000" dirty="0" smtClean="0"/>
              <a:t> diagram below shows the </a:t>
            </a:r>
            <a:r>
              <a:rPr lang="en-US" sz="2000" b="1" dirty="0" smtClean="0">
                <a:solidFill>
                  <a:schemeClr val="accent6">
                    <a:lumMod val="75000"/>
                  </a:schemeClr>
                </a:solidFill>
              </a:rPr>
              <a:t>23 chromosome pairs </a:t>
            </a:r>
            <a:r>
              <a:rPr lang="en-US" sz="2000" dirty="0" smtClean="0"/>
              <a:t>for a female human. </a:t>
            </a:r>
            <a:endParaRPr lang="en-US" sz="2000" dirty="0"/>
          </a:p>
        </p:txBody>
      </p:sp>
      <p:pic>
        <p:nvPicPr>
          <p:cNvPr id="22" name="Picture 21"/>
          <p:cNvPicPr>
            <a:picLocks noChangeAspect="1"/>
          </p:cNvPicPr>
          <p:nvPr/>
        </p:nvPicPr>
        <p:blipFill rotWithShape="1">
          <a:blip r:embed="rId4" cstate="print"/>
          <a:srcRect t="11706" b="36808"/>
          <a:stretch/>
        </p:blipFill>
        <p:spPr>
          <a:xfrm>
            <a:off x="4966922" y="2097713"/>
            <a:ext cx="3787068" cy="2662673"/>
          </a:xfrm>
          <a:prstGeom prst="rect">
            <a:avLst/>
          </a:prstGeom>
        </p:spPr>
      </p:pic>
      <p:sp>
        <p:nvSpPr>
          <p:cNvPr id="8" name="Rectangle 7"/>
          <p:cNvSpPr/>
          <p:nvPr/>
        </p:nvSpPr>
        <p:spPr>
          <a:xfrm>
            <a:off x="4687391" y="5047857"/>
            <a:ext cx="4288879" cy="1015663"/>
          </a:xfrm>
          <a:prstGeom prst="rect">
            <a:avLst/>
          </a:prstGeom>
        </p:spPr>
        <p:txBody>
          <a:bodyPr wrap="square">
            <a:spAutoFit/>
          </a:bodyPr>
          <a:lstStyle/>
          <a:p>
            <a:pPr algn="ctr"/>
            <a:r>
              <a:rPr lang="en-US" sz="2000" dirty="0" smtClean="0"/>
              <a:t>Human have are around </a:t>
            </a:r>
            <a:r>
              <a:rPr lang="en-US" sz="2000" b="1" dirty="0" smtClean="0">
                <a:solidFill>
                  <a:schemeClr val="accent6">
                    <a:lumMod val="75000"/>
                  </a:schemeClr>
                </a:solidFill>
              </a:rPr>
              <a:t>24,000 genes </a:t>
            </a:r>
            <a:r>
              <a:rPr lang="en-US" sz="2000" dirty="0" smtClean="0"/>
              <a:t>and there are up to </a:t>
            </a:r>
            <a:r>
              <a:rPr lang="en-US" sz="2000" b="1" dirty="0" smtClean="0">
                <a:solidFill>
                  <a:schemeClr val="accent6">
                    <a:lumMod val="75000"/>
                  </a:schemeClr>
                </a:solidFill>
              </a:rPr>
              <a:t>2,000 genes </a:t>
            </a:r>
            <a:r>
              <a:rPr lang="en-US" sz="2000" dirty="0" smtClean="0"/>
              <a:t>in </a:t>
            </a:r>
            <a:r>
              <a:rPr lang="en-US" sz="2000" b="1" dirty="0" smtClean="0">
                <a:solidFill>
                  <a:schemeClr val="accent6">
                    <a:lumMod val="75000"/>
                  </a:schemeClr>
                </a:solidFill>
              </a:rPr>
              <a:t>one</a:t>
            </a:r>
            <a:r>
              <a:rPr lang="en-US" sz="2000" dirty="0" smtClean="0"/>
              <a:t> human chromosome.  </a:t>
            </a:r>
            <a:endParaRPr lang="en-US" sz="2000" dirty="0"/>
          </a:p>
        </p:txBody>
      </p:sp>
    </p:spTree>
    <p:extLst>
      <p:ext uri="{BB962C8B-B14F-4D97-AF65-F5344CB8AC3E}">
        <p14:creationId xmlns:p14="http://schemas.microsoft.com/office/powerpoint/2010/main" val="1482624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0"/>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Cell </a:t>
            </a:r>
            <a:r>
              <a:rPr lang="en-US" sz="2400" b="1" dirty="0" smtClean="0">
                <a:solidFill>
                  <a:schemeClr val="accent6"/>
                </a:solidFill>
              </a:rPr>
              <a:t>division </a:t>
            </a:r>
            <a:r>
              <a:rPr lang="en-US" sz="2400" b="1" dirty="0">
                <a:solidFill>
                  <a:schemeClr val="accent6"/>
                </a:solidFill>
              </a:rPr>
              <a:t>- Mitosis and the cell cycle</a:t>
            </a:r>
          </a:p>
        </p:txBody>
      </p:sp>
      <p:sp>
        <p:nvSpPr>
          <p:cNvPr id="5" name="Rectangle 4"/>
          <p:cNvSpPr/>
          <p:nvPr/>
        </p:nvSpPr>
        <p:spPr>
          <a:xfrm>
            <a:off x="107504" y="1676941"/>
            <a:ext cx="8856533" cy="70788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000" b="1" dirty="0" smtClean="0">
                <a:solidFill>
                  <a:schemeClr val="accent6">
                    <a:lumMod val="75000"/>
                  </a:schemeClr>
                </a:solidFill>
              </a:rPr>
              <a:t>Stage 1  – Growth: </a:t>
            </a:r>
            <a:r>
              <a:rPr lang="en-US" sz="2000" dirty="0" smtClean="0"/>
              <a:t>Before a cell can divide it needs to grow and increase the number of sub-cellular structures such as ribosomes and mitochondria. </a:t>
            </a:r>
            <a:endParaRPr lang="en-GB" sz="2000" dirty="0"/>
          </a:p>
        </p:txBody>
      </p:sp>
      <p:sp>
        <p:nvSpPr>
          <p:cNvPr id="6" name="Rectangle 5"/>
          <p:cNvSpPr/>
          <p:nvPr/>
        </p:nvSpPr>
        <p:spPr>
          <a:xfrm>
            <a:off x="122313" y="2486762"/>
            <a:ext cx="8841724" cy="70788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000" b="1" dirty="0" smtClean="0">
                <a:solidFill>
                  <a:schemeClr val="accent6">
                    <a:lumMod val="75000"/>
                  </a:schemeClr>
                </a:solidFill>
              </a:rPr>
              <a:t>Stage 2 - DNA synthesis: </a:t>
            </a:r>
            <a:r>
              <a:rPr lang="en-US" sz="2000" dirty="0" smtClean="0"/>
              <a:t>The DNA replicates </a:t>
            </a:r>
            <a:r>
              <a:rPr lang="en-US" sz="2000" dirty="0"/>
              <a:t>to form two copies of each chromosome.</a:t>
            </a:r>
          </a:p>
        </p:txBody>
      </p:sp>
      <p:sp>
        <p:nvSpPr>
          <p:cNvPr id="8" name="Rectangle 7"/>
          <p:cNvSpPr/>
          <p:nvPr/>
        </p:nvSpPr>
        <p:spPr>
          <a:xfrm>
            <a:off x="122313" y="3292438"/>
            <a:ext cx="8805722"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000" b="1" dirty="0" smtClean="0">
                <a:solidFill>
                  <a:schemeClr val="accent6">
                    <a:lumMod val="75000"/>
                  </a:schemeClr>
                </a:solidFill>
              </a:rPr>
              <a:t>Stage 3 – Mitosis: </a:t>
            </a:r>
            <a:r>
              <a:rPr lang="en-US" sz="2000" dirty="0" smtClean="0"/>
              <a:t>One </a:t>
            </a:r>
            <a:r>
              <a:rPr lang="en-US" sz="2000" dirty="0"/>
              <a:t>set of chromosomes is pulled to each end of the cell </a:t>
            </a:r>
            <a:r>
              <a:rPr lang="en-US" sz="2000" dirty="0" smtClean="0"/>
              <a:t>and the </a:t>
            </a:r>
            <a:r>
              <a:rPr lang="en-US" sz="2000" dirty="0"/>
              <a:t>nucleus </a:t>
            </a:r>
            <a:r>
              <a:rPr lang="en-US" sz="2000" dirty="0" smtClean="0"/>
              <a:t>divides. Then the </a:t>
            </a:r>
            <a:r>
              <a:rPr lang="en-US" sz="2000" dirty="0"/>
              <a:t>cytoplasm and cell membranes divide to form </a:t>
            </a:r>
            <a:r>
              <a:rPr lang="en-US" sz="2000" dirty="0" smtClean="0"/>
              <a:t>two cells that are identical to the parent cell. </a:t>
            </a:r>
            <a:endParaRPr lang="en-US" sz="2000" dirty="0"/>
          </a:p>
        </p:txBody>
      </p:sp>
      <p:sp>
        <p:nvSpPr>
          <p:cNvPr id="4" name="Rectangle 3"/>
          <p:cNvSpPr/>
          <p:nvPr/>
        </p:nvSpPr>
        <p:spPr>
          <a:xfrm>
            <a:off x="239106" y="817870"/>
            <a:ext cx="8724931" cy="830997"/>
          </a:xfrm>
          <a:prstGeom prst="rect">
            <a:avLst/>
          </a:prstGeom>
        </p:spPr>
        <p:txBody>
          <a:bodyPr wrap="square">
            <a:spAutoFit/>
          </a:bodyPr>
          <a:lstStyle/>
          <a:p>
            <a:pPr algn="ctr"/>
            <a:r>
              <a:rPr lang="en-US" sz="2400" dirty="0" smtClean="0"/>
              <a:t>In the </a:t>
            </a:r>
            <a:r>
              <a:rPr lang="en-US" sz="2400" b="1" dirty="0" smtClean="0">
                <a:solidFill>
                  <a:schemeClr val="accent6">
                    <a:lumMod val="75000"/>
                  </a:schemeClr>
                </a:solidFill>
              </a:rPr>
              <a:t>cell cycle, </a:t>
            </a:r>
            <a:r>
              <a:rPr lang="en-US" sz="2400" dirty="0" smtClean="0"/>
              <a:t>cells </a:t>
            </a:r>
            <a:r>
              <a:rPr lang="en-US" sz="2400" dirty="0"/>
              <a:t>divide in a series </a:t>
            </a:r>
            <a:r>
              <a:rPr lang="en-US" sz="2400" dirty="0" smtClean="0"/>
              <a:t>of </a:t>
            </a:r>
            <a:r>
              <a:rPr lang="en-US" sz="2400" b="1" dirty="0" smtClean="0">
                <a:solidFill>
                  <a:schemeClr val="accent6">
                    <a:lumMod val="75000"/>
                  </a:schemeClr>
                </a:solidFill>
              </a:rPr>
              <a:t>stages</a:t>
            </a:r>
            <a:r>
              <a:rPr lang="en-US" sz="2400" dirty="0" smtClean="0"/>
              <a:t>. The </a:t>
            </a:r>
            <a:r>
              <a:rPr lang="en-US" sz="2400" b="1" dirty="0">
                <a:solidFill>
                  <a:schemeClr val="accent6">
                    <a:lumMod val="75000"/>
                  </a:schemeClr>
                </a:solidFill>
              </a:rPr>
              <a:t>genetic material </a:t>
            </a:r>
            <a:r>
              <a:rPr lang="en-US" sz="2400" dirty="0"/>
              <a:t>is </a:t>
            </a:r>
            <a:r>
              <a:rPr lang="en-US" sz="2400" b="1" dirty="0">
                <a:solidFill>
                  <a:schemeClr val="accent6">
                    <a:lumMod val="75000"/>
                  </a:schemeClr>
                </a:solidFill>
              </a:rPr>
              <a:t>doubled</a:t>
            </a:r>
            <a:r>
              <a:rPr lang="en-US" sz="2400" dirty="0">
                <a:solidFill>
                  <a:schemeClr val="accent6">
                    <a:lumMod val="75000"/>
                  </a:schemeClr>
                </a:solidFill>
              </a:rPr>
              <a:t> </a:t>
            </a:r>
            <a:r>
              <a:rPr lang="en-US" sz="2400" dirty="0"/>
              <a:t>and then </a:t>
            </a:r>
            <a:r>
              <a:rPr lang="en-US" sz="2400" b="1" dirty="0" smtClean="0">
                <a:solidFill>
                  <a:schemeClr val="accent6">
                    <a:lumMod val="75000"/>
                  </a:schemeClr>
                </a:solidFill>
              </a:rPr>
              <a:t>divided</a:t>
            </a:r>
            <a:r>
              <a:rPr lang="en-US" sz="2400" dirty="0" smtClean="0"/>
              <a:t>  into </a:t>
            </a:r>
            <a:r>
              <a:rPr lang="en-US" sz="2400" b="1" dirty="0">
                <a:solidFill>
                  <a:schemeClr val="accent6">
                    <a:lumMod val="75000"/>
                  </a:schemeClr>
                </a:solidFill>
              </a:rPr>
              <a:t>two identical cells</a:t>
            </a:r>
            <a:r>
              <a:rPr lang="en-US" sz="2400" dirty="0"/>
              <a:t>.</a:t>
            </a:r>
          </a:p>
        </p:txBody>
      </p:sp>
      <p:pic>
        <p:nvPicPr>
          <p:cNvPr id="9" name="Picture 8"/>
          <p:cNvPicPr>
            <a:picLocks noChangeAspect="1"/>
          </p:cNvPicPr>
          <p:nvPr/>
        </p:nvPicPr>
        <p:blipFill>
          <a:blip r:embed="rId3" cstate="print"/>
          <a:stretch>
            <a:fillRect/>
          </a:stretch>
        </p:blipFill>
        <p:spPr>
          <a:xfrm>
            <a:off x="127495" y="4149322"/>
            <a:ext cx="6222768" cy="2261976"/>
          </a:xfrm>
          <a:prstGeom prst="rect">
            <a:avLst/>
          </a:prstGeom>
        </p:spPr>
      </p:pic>
      <p:sp>
        <p:nvSpPr>
          <p:cNvPr id="10" name="TextBox 9"/>
          <p:cNvSpPr txBox="1"/>
          <p:nvPr/>
        </p:nvSpPr>
        <p:spPr>
          <a:xfrm>
            <a:off x="6141856" y="4149322"/>
            <a:ext cx="2857791" cy="2246769"/>
          </a:xfrm>
          <a:prstGeom prst="rect">
            <a:avLst/>
          </a:prstGeom>
          <a:noFill/>
        </p:spPr>
        <p:txBody>
          <a:bodyPr wrap="square" rtlCol="0">
            <a:spAutoFit/>
          </a:bodyPr>
          <a:lstStyle/>
          <a:p>
            <a:pPr algn="ctr"/>
            <a:r>
              <a:rPr lang="en-GB" sz="2000" b="1" dirty="0" smtClean="0">
                <a:solidFill>
                  <a:schemeClr val="accent6">
                    <a:lumMod val="75000"/>
                  </a:schemeClr>
                </a:solidFill>
              </a:rPr>
              <a:t>Mitosis occurs during growth and to repair or replace damaged cells. </a:t>
            </a:r>
          </a:p>
          <a:p>
            <a:pPr algn="ctr"/>
            <a:r>
              <a:rPr lang="en-GB" sz="2000" b="1" dirty="0" smtClean="0">
                <a:solidFill>
                  <a:schemeClr val="accent6">
                    <a:lumMod val="75000"/>
                  </a:schemeClr>
                </a:solidFill>
              </a:rPr>
              <a:t>Asexual reproduction occurs by mitosis in both plants and simple animals. </a:t>
            </a:r>
            <a:endParaRPr lang="en-GB" sz="2000" b="1" dirty="0">
              <a:solidFill>
                <a:schemeClr val="accent6">
                  <a:lumMod val="75000"/>
                </a:schemeClr>
              </a:solidFill>
            </a:endParaRPr>
          </a:p>
        </p:txBody>
      </p:sp>
    </p:spTree>
    <p:extLst>
      <p:ext uri="{BB962C8B-B14F-4D97-AF65-F5344CB8AC3E}">
        <p14:creationId xmlns:p14="http://schemas.microsoft.com/office/powerpoint/2010/main" val="12366808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0"/>
            <a:ext cx="6876256" cy="657041"/>
          </a:xfrm>
        </p:spPr>
        <p:txBody>
          <a:bodyPr>
            <a:noAutofit/>
          </a:bodyPr>
          <a:lstStyle/>
          <a:p>
            <a:pPr marL="342900" lvl="1" algn="r" defTabSz="342900" rtl="0">
              <a:spcBef>
                <a:spcPct val="20000"/>
              </a:spcBef>
            </a:pPr>
            <a:r>
              <a:rPr lang="en-US" sz="2400" b="1" dirty="0" smtClean="0">
                <a:solidFill>
                  <a:schemeClr val="accent6"/>
                </a:solidFill>
              </a:rPr>
              <a:t>Cell division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Stem Cells - animals</a:t>
            </a:r>
          </a:p>
        </p:txBody>
      </p:sp>
      <p:sp>
        <p:nvSpPr>
          <p:cNvPr id="3" name="Rectangle 2"/>
          <p:cNvSpPr/>
          <p:nvPr/>
        </p:nvSpPr>
        <p:spPr>
          <a:xfrm>
            <a:off x="120424" y="1729834"/>
            <a:ext cx="5891736" cy="1938992"/>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b="1" dirty="0" smtClean="0">
                <a:solidFill>
                  <a:schemeClr val="accent6">
                    <a:lumMod val="75000"/>
                  </a:schemeClr>
                </a:solidFill>
              </a:rPr>
              <a:t>Human embryo</a:t>
            </a:r>
            <a:r>
              <a:rPr lang="en-US" sz="2000" dirty="0" smtClean="0">
                <a:solidFill>
                  <a:schemeClr val="accent6">
                    <a:lumMod val="75000"/>
                  </a:schemeClr>
                </a:solidFill>
              </a:rPr>
              <a:t> </a:t>
            </a:r>
            <a:r>
              <a:rPr lang="en-US" sz="2000" b="1" dirty="0" smtClean="0">
                <a:solidFill>
                  <a:schemeClr val="accent6">
                    <a:lumMod val="75000"/>
                  </a:schemeClr>
                </a:solidFill>
              </a:rPr>
              <a:t>stem cells: </a:t>
            </a:r>
            <a:r>
              <a:rPr lang="en-US" sz="2000" dirty="0" smtClean="0"/>
              <a:t>can </a:t>
            </a:r>
            <a:r>
              <a:rPr lang="en-US" sz="2000" dirty="0"/>
              <a:t>be cloned and made </a:t>
            </a:r>
            <a:r>
              <a:rPr lang="en-US" sz="2000" dirty="0" smtClean="0"/>
              <a:t>to </a:t>
            </a:r>
            <a:r>
              <a:rPr lang="en-US" sz="2000" b="1" dirty="0" smtClean="0">
                <a:solidFill>
                  <a:schemeClr val="accent6">
                    <a:lumMod val="75000"/>
                  </a:schemeClr>
                </a:solidFill>
              </a:rPr>
              <a:t>differentiate</a:t>
            </a:r>
            <a:r>
              <a:rPr lang="en-US" sz="2000" dirty="0" smtClean="0">
                <a:solidFill>
                  <a:schemeClr val="accent6">
                    <a:lumMod val="75000"/>
                  </a:schemeClr>
                </a:solidFill>
              </a:rPr>
              <a:t> </a:t>
            </a:r>
            <a:r>
              <a:rPr lang="en-US" sz="2000" dirty="0"/>
              <a:t>into </a:t>
            </a:r>
            <a:r>
              <a:rPr lang="en-US" sz="2000" b="1" dirty="0">
                <a:solidFill>
                  <a:schemeClr val="accent6">
                    <a:lumMod val="75000"/>
                  </a:schemeClr>
                </a:solidFill>
              </a:rPr>
              <a:t>most </a:t>
            </a:r>
            <a:r>
              <a:rPr lang="en-US" sz="2000" dirty="0"/>
              <a:t>different types of human cells</a:t>
            </a:r>
            <a:r>
              <a:rPr lang="en-US" sz="2000" dirty="0" smtClean="0"/>
              <a:t>.</a:t>
            </a:r>
          </a:p>
          <a:p>
            <a:pPr algn="ctr"/>
            <a:r>
              <a:rPr lang="en-US" sz="2000" b="1" dirty="0" smtClean="0">
                <a:solidFill>
                  <a:schemeClr val="accent6">
                    <a:lumMod val="75000"/>
                  </a:schemeClr>
                </a:solidFill>
              </a:rPr>
              <a:t>Human adult stem cells: </a:t>
            </a:r>
            <a:r>
              <a:rPr lang="en-US" sz="2000" dirty="0" smtClean="0"/>
              <a:t>can </a:t>
            </a:r>
            <a:r>
              <a:rPr lang="en-US" sz="2000" dirty="0"/>
              <a:t>form </a:t>
            </a:r>
            <a:r>
              <a:rPr lang="en-US" sz="2000" b="1" dirty="0">
                <a:solidFill>
                  <a:schemeClr val="accent6">
                    <a:lumMod val="75000"/>
                  </a:schemeClr>
                </a:solidFill>
              </a:rPr>
              <a:t>many</a:t>
            </a:r>
            <a:r>
              <a:rPr lang="en-US" sz="2000" dirty="0">
                <a:solidFill>
                  <a:schemeClr val="accent6">
                    <a:lumMod val="75000"/>
                  </a:schemeClr>
                </a:solidFill>
              </a:rPr>
              <a:t> </a:t>
            </a:r>
            <a:r>
              <a:rPr lang="en-US" sz="2000" dirty="0" smtClean="0"/>
              <a:t>(but not all) types </a:t>
            </a:r>
            <a:r>
              <a:rPr lang="en-US" sz="2000" dirty="0"/>
              <a:t>of </a:t>
            </a:r>
            <a:r>
              <a:rPr lang="en-US" sz="2000" dirty="0" smtClean="0"/>
              <a:t>cells including </a:t>
            </a:r>
            <a:r>
              <a:rPr lang="en-US" sz="2000" dirty="0"/>
              <a:t>blood cells</a:t>
            </a:r>
            <a:r>
              <a:rPr lang="en-US" sz="2000" dirty="0" smtClean="0"/>
              <a:t>.</a:t>
            </a:r>
          </a:p>
          <a:p>
            <a:pPr algn="ctr"/>
            <a:r>
              <a:rPr lang="en-US" sz="2000" b="1" dirty="0" smtClean="0">
                <a:solidFill>
                  <a:schemeClr val="accent6">
                    <a:lumMod val="75000"/>
                  </a:schemeClr>
                </a:solidFill>
              </a:rPr>
              <a:t>Human stem cells can be used to help treat diseases like diabetes and paralysis.</a:t>
            </a:r>
            <a:endParaRPr lang="en-US" sz="2000" b="1" dirty="0">
              <a:solidFill>
                <a:schemeClr val="accent6">
                  <a:lumMod val="75000"/>
                </a:schemeClr>
              </a:solidFill>
            </a:endParaRPr>
          </a:p>
        </p:txBody>
      </p:sp>
      <p:pic>
        <p:nvPicPr>
          <p:cNvPr id="8" name="Picture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7808"/>
          <a:stretch/>
        </p:blipFill>
        <p:spPr>
          <a:xfrm>
            <a:off x="6156176" y="1713266"/>
            <a:ext cx="2813171" cy="1905021"/>
          </a:xfrm>
          <a:prstGeom prst="rect">
            <a:avLst/>
          </a:prstGeom>
        </p:spPr>
      </p:pic>
      <p:sp>
        <p:nvSpPr>
          <p:cNvPr id="6" name="Rectangle 5"/>
          <p:cNvSpPr/>
          <p:nvPr/>
        </p:nvSpPr>
        <p:spPr>
          <a:xfrm>
            <a:off x="120424" y="808717"/>
            <a:ext cx="9023576" cy="76944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200" dirty="0" smtClean="0"/>
              <a:t>Stem cells are undifferentiated cells within an organism. They can produce other stem cells that can then differentiate into many different types of cells.  </a:t>
            </a:r>
            <a:endParaRPr lang="en-US" sz="2200" dirty="0">
              <a:effectLst/>
            </a:endParaRPr>
          </a:p>
        </p:txBody>
      </p:sp>
      <p:sp>
        <p:nvSpPr>
          <p:cNvPr id="9" name="Rectangle 8"/>
          <p:cNvSpPr/>
          <p:nvPr/>
        </p:nvSpPr>
        <p:spPr>
          <a:xfrm>
            <a:off x="124779" y="3753395"/>
            <a:ext cx="9019221" cy="2554545"/>
          </a:xfrm>
          <a:prstGeom prst="rect">
            <a:avLst/>
          </a:prstGeom>
        </p:spPr>
        <p:txBody>
          <a:bodyPr wrap="square">
            <a:spAutoFit/>
          </a:bodyPr>
          <a:lstStyle/>
          <a:p>
            <a:pPr algn="ctr"/>
            <a:r>
              <a:rPr lang="en-US" sz="2000" b="1" dirty="0" smtClean="0">
                <a:solidFill>
                  <a:schemeClr val="accent6">
                    <a:lumMod val="75000"/>
                  </a:schemeClr>
                </a:solidFill>
              </a:rPr>
              <a:t>Embryos</a:t>
            </a:r>
            <a:r>
              <a:rPr lang="en-US" sz="2000" dirty="0" smtClean="0">
                <a:solidFill>
                  <a:schemeClr val="accent6">
                    <a:lumMod val="75000"/>
                  </a:schemeClr>
                </a:solidFill>
              </a:rPr>
              <a:t> </a:t>
            </a:r>
            <a:r>
              <a:rPr lang="en-US" sz="2000" dirty="0" smtClean="0"/>
              <a:t>produced by </a:t>
            </a:r>
            <a:r>
              <a:rPr lang="en-US" sz="2000" b="1" dirty="0" smtClean="0">
                <a:solidFill>
                  <a:schemeClr val="accent6">
                    <a:lumMod val="75000"/>
                  </a:schemeClr>
                </a:solidFill>
              </a:rPr>
              <a:t>therapeutic </a:t>
            </a:r>
            <a:r>
              <a:rPr lang="en-US" sz="2000" b="1" dirty="0">
                <a:solidFill>
                  <a:schemeClr val="accent6">
                    <a:lumMod val="75000"/>
                  </a:schemeClr>
                </a:solidFill>
              </a:rPr>
              <a:t>cloning </a:t>
            </a:r>
            <a:r>
              <a:rPr lang="en-US" sz="2000" dirty="0" smtClean="0"/>
              <a:t>have the </a:t>
            </a:r>
            <a:r>
              <a:rPr lang="en-US" sz="2000" b="1" dirty="0">
                <a:solidFill>
                  <a:schemeClr val="accent6">
                    <a:lumMod val="75000"/>
                  </a:schemeClr>
                </a:solidFill>
              </a:rPr>
              <a:t>same genes </a:t>
            </a:r>
            <a:r>
              <a:rPr lang="en-US" sz="2000" b="1" dirty="0" smtClean="0">
                <a:solidFill>
                  <a:schemeClr val="accent6">
                    <a:lumMod val="75000"/>
                  </a:schemeClr>
                </a:solidFill>
              </a:rPr>
              <a:t>as the </a:t>
            </a:r>
            <a:r>
              <a:rPr lang="en-US" sz="2000" b="1" dirty="0">
                <a:solidFill>
                  <a:schemeClr val="accent6">
                    <a:lumMod val="75000"/>
                  </a:schemeClr>
                </a:solidFill>
              </a:rPr>
              <a:t>patient</a:t>
            </a:r>
            <a:r>
              <a:rPr lang="en-US" sz="2000" dirty="0"/>
              <a:t>. </a:t>
            </a:r>
            <a:r>
              <a:rPr lang="en-US" sz="2000" dirty="0" smtClean="0"/>
              <a:t> This means stem </a:t>
            </a:r>
            <a:r>
              <a:rPr lang="en-US" sz="2000" dirty="0"/>
              <a:t>cells from the embryo are </a:t>
            </a:r>
            <a:r>
              <a:rPr lang="en-US" sz="2000" b="1" dirty="0">
                <a:solidFill>
                  <a:schemeClr val="accent6">
                    <a:lumMod val="75000"/>
                  </a:schemeClr>
                </a:solidFill>
              </a:rPr>
              <a:t>not rejected by the </a:t>
            </a:r>
            <a:r>
              <a:rPr lang="en-US" sz="2000" b="1" dirty="0" smtClean="0">
                <a:solidFill>
                  <a:schemeClr val="accent6">
                    <a:lumMod val="75000"/>
                  </a:schemeClr>
                </a:solidFill>
              </a:rPr>
              <a:t>patient’s body. </a:t>
            </a:r>
            <a:r>
              <a:rPr lang="en-US" sz="2000" dirty="0" smtClean="0"/>
              <a:t>This is why they can be used for medical treatments.</a:t>
            </a:r>
            <a:endParaRPr lang="en-US" sz="2000" dirty="0"/>
          </a:p>
          <a:p>
            <a:pPr algn="ctr"/>
            <a:r>
              <a:rPr lang="en-US" sz="2000" dirty="0" smtClean="0"/>
              <a:t>The </a:t>
            </a:r>
            <a:r>
              <a:rPr lang="en-US" sz="2000" b="1" dirty="0" smtClean="0">
                <a:solidFill>
                  <a:schemeClr val="accent6">
                    <a:lumMod val="75000"/>
                  </a:schemeClr>
                </a:solidFill>
              </a:rPr>
              <a:t>risks</a:t>
            </a:r>
            <a:r>
              <a:rPr lang="en-US" sz="2000" dirty="0" smtClean="0"/>
              <a:t> of using stem cells risks </a:t>
            </a:r>
            <a:r>
              <a:rPr lang="en-US" sz="2000" dirty="0"/>
              <a:t>such as </a:t>
            </a:r>
            <a:r>
              <a:rPr lang="en-US" sz="2000" b="1" dirty="0" smtClean="0">
                <a:solidFill>
                  <a:schemeClr val="accent6">
                    <a:lumMod val="75000"/>
                  </a:schemeClr>
                </a:solidFill>
              </a:rPr>
              <a:t>transfer</a:t>
            </a:r>
            <a:r>
              <a:rPr lang="en-US" sz="2000" b="1" dirty="0" smtClean="0"/>
              <a:t> </a:t>
            </a:r>
            <a:r>
              <a:rPr lang="en-US" sz="2000" dirty="0" smtClean="0"/>
              <a:t>of </a:t>
            </a:r>
            <a:r>
              <a:rPr lang="en-US" sz="2000" b="1" dirty="0" smtClean="0">
                <a:solidFill>
                  <a:schemeClr val="accent6">
                    <a:lumMod val="75000"/>
                  </a:schemeClr>
                </a:solidFill>
              </a:rPr>
              <a:t>viral</a:t>
            </a:r>
            <a:r>
              <a:rPr lang="en-US" sz="2000" dirty="0" smtClean="0">
                <a:solidFill>
                  <a:schemeClr val="accent6">
                    <a:lumMod val="75000"/>
                  </a:schemeClr>
                </a:solidFill>
              </a:rPr>
              <a:t> </a:t>
            </a:r>
            <a:r>
              <a:rPr lang="en-US" sz="2000" b="1" dirty="0" smtClean="0">
                <a:solidFill>
                  <a:schemeClr val="accent6">
                    <a:lumMod val="75000"/>
                  </a:schemeClr>
                </a:solidFill>
              </a:rPr>
              <a:t>infections</a:t>
            </a:r>
            <a:r>
              <a:rPr lang="en-US" sz="2000" dirty="0" smtClean="0">
                <a:solidFill>
                  <a:schemeClr val="accent6">
                    <a:lumMod val="75000"/>
                  </a:schemeClr>
                </a:solidFill>
              </a:rPr>
              <a:t>. </a:t>
            </a:r>
          </a:p>
          <a:p>
            <a:pPr algn="ctr"/>
            <a:r>
              <a:rPr lang="en-US" sz="2000" dirty="0" smtClean="0"/>
              <a:t>Some people have objections to stem cell use for </a:t>
            </a:r>
            <a:r>
              <a:rPr lang="en-US" sz="2000" b="1" dirty="0" smtClean="0">
                <a:solidFill>
                  <a:schemeClr val="accent6">
                    <a:lumMod val="75000"/>
                  </a:schemeClr>
                </a:solidFill>
              </a:rPr>
              <a:t>e</a:t>
            </a:r>
            <a:r>
              <a:rPr lang="en-US" sz="2000" b="1" dirty="0" smtClean="0">
                <a:solidFill>
                  <a:schemeClr val="accent6">
                    <a:lumMod val="75000"/>
                  </a:schemeClr>
                </a:solidFill>
                <a:effectLst/>
              </a:rPr>
              <a:t>thical</a:t>
            </a:r>
            <a:r>
              <a:rPr lang="en-US" sz="2000" dirty="0" smtClean="0">
                <a:solidFill>
                  <a:schemeClr val="accent6">
                    <a:lumMod val="75000"/>
                  </a:schemeClr>
                </a:solidFill>
                <a:effectLst/>
              </a:rPr>
              <a:t> </a:t>
            </a:r>
            <a:r>
              <a:rPr lang="en-US" sz="2000" dirty="0" smtClean="0">
                <a:effectLst/>
              </a:rPr>
              <a:t>and </a:t>
            </a:r>
            <a:r>
              <a:rPr lang="en-US" sz="2000" b="1" dirty="0" smtClean="0">
                <a:solidFill>
                  <a:schemeClr val="accent6">
                    <a:lumMod val="75000"/>
                  </a:schemeClr>
                </a:solidFill>
                <a:effectLst/>
              </a:rPr>
              <a:t>religious</a:t>
            </a:r>
            <a:r>
              <a:rPr lang="en-US" sz="2000" dirty="0" smtClean="0">
                <a:effectLst/>
              </a:rPr>
              <a:t> reasons. </a:t>
            </a:r>
            <a:r>
              <a:rPr lang="en-US" sz="2000" dirty="0"/>
              <a:t>During Fertility treatment doctors usually fertilise </a:t>
            </a:r>
            <a:r>
              <a:rPr lang="en-US" sz="2000" dirty="0" smtClean="0">
                <a:effectLst/>
              </a:rPr>
              <a:t>many more eggs than are going to be used. The </a:t>
            </a:r>
            <a:r>
              <a:rPr lang="en-US" sz="2000" b="1" dirty="0" smtClean="0">
                <a:solidFill>
                  <a:schemeClr val="accent6">
                    <a:lumMod val="75000"/>
                  </a:schemeClr>
                </a:solidFill>
                <a:effectLst/>
              </a:rPr>
              <a:t>embryos</a:t>
            </a:r>
            <a:r>
              <a:rPr lang="en-US" sz="2000" dirty="0" smtClean="0">
                <a:solidFill>
                  <a:schemeClr val="accent6">
                    <a:lumMod val="75000"/>
                  </a:schemeClr>
                </a:solidFill>
                <a:effectLst/>
              </a:rPr>
              <a:t> </a:t>
            </a:r>
            <a:r>
              <a:rPr lang="en-US" sz="2000" dirty="0" smtClean="0">
                <a:effectLst/>
              </a:rPr>
              <a:t>then formed are </a:t>
            </a:r>
            <a:r>
              <a:rPr lang="en-US" sz="2000" dirty="0" smtClean="0"/>
              <a:t>used to </a:t>
            </a:r>
            <a:r>
              <a:rPr lang="en-US" sz="2000" b="1" dirty="0" smtClean="0">
                <a:solidFill>
                  <a:schemeClr val="accent6">
                    <a:lumMod val="75000"/>
                  </a:schemeClr>
                </a:solidFill>
              </a:rPr>
              <a:t>obtain</a:t>
            </a:r>
            <a:r>
              <a:rPr lang="en-US" sz="2000" dirty="0" smtClean="0">
                <a:solidFill>
                  <a:schemeClr val="accent6">
                    <a:lumMod val="75000"/>
                  </a:schemeClr>
                </a:solidFill>
              </a:rPr>
              <a:t> </a:t>
            </a:r>
            <a:r>
              <a:rPr lang="en-US" sz="2000" dirty="0" smtClean="0"/>
              <a:t>stem cells. In the UK </a:t>
            </a:r>
            <a:r>
              <a:rPr lang="en-US" sz="2000" b="1" dirty="0" smtClean="0">
                <a:solidFill>
                  <a:schemeClr val="accent6">
                    <a:lumMod val="75000"/>
                  </a:schemeClr>
                </a:solidFill>
              </a:rPr>
              <a:t>scientists</a:t>
            </a:r>
            <a:r>
              <a:rPr lang="en-US" sz="2000" dirty="0" smtClean="0"/>
              <a:t> can use these embryos for </a:t>
            </a:r>
            <a:r>
              <a:rPr lang="en-US" sz="2000" b="1" dirty="0" smtClean="0">
                <a:solidFill>
                  <a:schemeClr val="accent6">
                    <a:lumMod val="75000"/>
                  </a:schemeClr>
                </a:solidFill>
              </a:rPr>
              <a:t>research</a:t>
            </a:r>
            <a:r>
              <a:rPr lang="en-US" sz="2000" dirty="0" smtClean="0">
                <a:solidFill>
                  <a:schemeClr val="accent6">
                    <a:lumMod val="75000"/>
                  </a:schemeClr>
                </a:solidFill>
              </a:rPr>
              <a:t> </a:t>
            </a:r>
            <a:r>
              <a:rPr lang="en-US" sz="2000" dirty="0" smtClean="0"/>
              <a:t>but only under </a:t>
            </a:r>
            <a:r>
              <a:rPr lang="en-US" sz="2000" b="1" dirty="0" smtClean="0">
                <a:solidFill>
                  <a:schemeClr val="accent6">
                    <a:lumMod val="75000"/>
                  </a:schemeClr>
                </a:solidFill>
              </a:rPr>
              <a:t>very strict guidelines</a:t>
            </a:r>
            <a:r>
              <a:rPr lang="en-US" sz="2000" dirty="0" smtClean="0"/>
              <a:t>. </a:t>
            </a:r>
            <a:endParaRPr lang="en-US" sz="2000" dirty="0">
              <a:effectLst/>
            </a:endParaRPr>
          </a:p>
        </p:txBody>
      </p:sp>
    </p:spTree>
    <p:extLst>
      <p:ext uri="{BB962C8B-B14F-4D97-AF65-F5344CB8AC3E}">
        <p14:creationId xmlns:p14="http://schemas.microsoft.com/office/powerpoint/2010/main" val="13995359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0"/>
            <a:ext cx="6876256" cy="657041"/>
          </a:xfrm>
        </p:spPr>
        <p:txBody>
          <a:bodyPr>
            <a:noAutofit/>
          </a:bodyPr>
          <a:lstStyle/>
          <a:p>
            <a:pPr marL="342900" lvl="1" algn="r" defTabSz="342900" rtl="0">
              <a:spcBef>
                <a:spcPct val="20000"/>
              </a:spcBef>
            </a:pPr>
            <a:r>
              <a:rPr lang="en-US" sz="2400" b="1" dirty="0" smtClean="0">
                <a:solidFill>
                  <a:schemeClr val="accent6"/>
                </a:solidFill>
              </a:rPr>
              <a:t>Cell division-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Stem Cells - plants</a:t>
            </a:r>
          </a:p>
        </p:txBody>
      </p:sp>
      <p:sp>
        <p:nvSpPr>
          <p:cNvPr id="5" name="Rectangle 4"/>
          <p:cNvSpPr/>
          <p:nvPr/>
        </p:nvSpPr>
        <p:spPr>
          <a:xfrm>
            <a:off x="131385" y="803297"/>
            <a:ext cx="5736759"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dirty="0" smtClean="0"/>
              <a:t>Most types </a:t>
            </a:r>
            <a:r>
              <a:rPr lang="en-US" sz="2000" dirty="0"/>
              <a:t>of </a:t>
            </a:r>
            <a:r>
              <a:rPr lang="en-US" sz="2000" b="1" u="sng" dirty="0" smtClean="0">
                <a:solidFill>
                  <a:schemeClr val="accent6">
                    <a:lumMod val="75000"/>
                  </a:schemeClr>
                </a:solidFill>
              </a:rPr>
              <a:t>PLANT</a:t>
            </a:r>
            <a:r>
              <a:rPr lang="en-US" sz="2000" dirty="0" smtClean="0">
                <a:solidFill>
                  <a:schemeClr val="accent6">
                    <a:lumMod val="75000"/>
                  </a:schemeClr>
                </a:solidFill>
              </a:rPr>
              <a:t> </a:t>
            </a:r>
            <a:r>
              <a:rPr lang="en-US" sz="2000" dirty="0"/>
              <a:t>cells </a:t>
            </a:r>
            <a:r>
              <a:rPr lang="en-US" sz="2000" dirty="0" smtClean="0"/>
              <a:t>can </a:t>
            </a:r>
            <a:r>
              <a:rPr lang="en-US" sz="2000" b="1" dirty="0" smtClean="0">
                <a:solidFill>
                  <a:schemeClr val="accent6">
                    <a:lumMod val="75000"/>
                  </a:schemeClr>
                </a:solidFill>
              </a:rPr>
              <a:t>differentiate throughout their life</a:t>
            </a:r>
            <a:r>
              <a:rPr lang="en-US" sz="2000" dirty="0" smtClean="0"/>
              <a:t> cycle. </a:t>
            </a:r>
          </a:p>
          <a:p>
            <a:pPr algn="ctr"/>
            <a:r>
              <a:rPr lang="en-US" sz="2000" b="1" dirty="0" smtClean="0">
                <a:solidFill>
                  <a:schemeClr val="accent6">
                    <a:lumMod val="75000"/>
                  </a:schemeClr>
                </a:solidFill>
              </a:rPr>
              <a:t>Undifferentiated</a:t>
            </a:r>
            <a:r>
              <a:rPr lang="en-US" sz="2000" dirty="0" smtClean="0"/>
              <a:t> </a:t>
            </a:r>
            <a:r>
              <a:rPr lang="en-US" sz="2000" dirty="0"/>
              <a:t>stem cells in </a:t>
            </a:r>
            <a:r>
              <a:rPr lang="en-US" sz="2000" b="1" dirty="0">
                <a:solidFill>
                  <a:schemeClr val="accent6">
                    <a:lumMod val="75000"/>
                  </a:schemeClr>
                </a:solidFill>
              </a:rPr>
              <a:t>plants</a:t>
            </a:r>
            <a:r>
              <a:rPr lang="en-US" sz="2000" dirty="0"/>
              <a:t> are grouped together in </a:t>
            </a:r>
            <a:r>
              <a:rPr lang="en-US" sz="2000" b="1" dirty="0">
                <a:solidFill>
                  <a:schemeClr val="accent6">
                    <a:lumMod val="75000"/>
                  </a:schemeClr>
                </a:solidFill>
              </a:rPr>
              <a:t>structures called </a:t>
            </a:r>
            <a:r>
              <a:rPr lang="en-US" sz="2000" b="1" dirty="0" smtClean="0">
                <a:solidFill>
                  <a:schemeClr val="accent6">
                    <a:lumMod val="75000"/>
                  </a:schemeClr>
                </a:solidFill>
              </a:rPr>
              <a:t>meristems</a:t>
            </a:r>
            <a:r>
              <a:rPr lang="en-US" sz="2000" b="1" dirty="0" smtClean="0"/>
              <a:t>. </a:t>
            </a:r>
            <a:r>
              <a:rPr lang="en-US" sz="2000" dirty="0" smtClean="0"/>
              <a:t>The undifferentiated cells can then specialise e.g. root hair cell, xylem or phloem cells. </a:t>
            </a:r>
            <a:endParaRPr lang="en-US" sz="2000" b="1" dirty="0">
              <a:solidFill>
                <a:schemeClr val="accent6">
                  <a:lumMod val="75000"/>
                </a:schemeClr>
              </a:solidFill>
            </a:endParaRPr>
          </a:p>
        </p:txBody>
      </p:sp>
      <p:pic>
        <p:nvPicPr>
          <p:cNvPr id="7" name="Picture 6"/>
          <p:cNvPicPr>
            <a:picLocks noChangeAspect="1"/>
          </p:cNvPicPr>
          <p:nvPr/>
        </p:nvPicPr>
        <p:blipFill>
          <a:blip r:embed="rId2" cstate="print"/>
          <a:stretch>
            <a:fillRect/>
          </a:stretch>
        </p:blipFill>
        <p:spPr>
          <a:xfrm>
            <a:off x="6419307" y="889963"/>
            <a:ext cx="2308285" cy="2299052"/>
          </a:xfrm>
          <a:prstGeom prst="rect">
            <a:avLst/>
          </a:prstGeom>
        </p:spPr>
      </p:pic>
      <p:sp>
        <p:nvSpPr>
          <p:cNvPr id="4" name="Rectangle 3"/>
          <p:cNvSpPr/>
          <p:nvPr/>
        </p:nvSpPr>
        <p:spPr>
          <a:xfrm>
            <a:off x="65904" y="3037037"/>
            <a:ext cx="5292080" cy="3170099"/>
          </a:xfrm>
          <a:prstGeom prst="rect">
            <a:avLst/>
          </a:prstGeom>
        </p:spPr>
        <p:txBody>
          <a:bodyPr wrap="square">
            <a:spAutoFit/>
          </a:bodyPr>
          <a:lstStyle/>
          <a:p>
            <a:r>
              <a:rPr lang="en-US" sz="2000" b="1" dirty="0">
                <a:solidFill>
                  <a:schemeClr val="accent6">
                    <a:lumMod val="75000"/>
                  </a:schemeClr>
                </a:solidFill>
              </a:rPr>
              <a:t>Stem cells </a:t>
            </a:r>
            <a:r>
              <a:rPr lang="en-US" sz="2000" dirty="0"/>
              <a:t>from</a:t>
            </a:r>
            <a:r>
              <a:rPr lang="en-US" sz="2000" b="1" dirty="0">
                <a:solidFill>
                  <a:schemeClr val="accent6">
                    <a:lumMod val="75000"/>
                  </a:schemeClr>
                </a:solidFill>
              </a:rPr>
              <a:t> meristems in plants </a:t>
            </a:r>
            <a:r>
              <a:rPr lang="en-US" sz="2000" dirty="0"/>
              <a:t>can be used to produce</a:t>
            </a:r>
            <a:r>
              <a:rPr lang="en-US" sz="2000" b="1" dirty="0">
                <a:solidFill>
                  <a:schemeClr val="accent6">
                    <a:lumMod val="75000"/>
                  </a:schemeClr>
                </a:solidFill>
              </a:rPr>
              <a:t> clones </a:t>
            </a:r>
            <a:r>
              <a:rPr lang="en-US" sz="2000" b="1" dirty="0" smtClean="0">
                <a:solidFill>
                  <a:schemeClr val="accent6">
                    <a:lumMod val="75000"/>
                  </a:schemeClr>
                </a:solidFill>
              </a:rPr>
              <a:t>of plants </a:t>
            </a:r>
            <a:r>
              <a:rPr lang="en-US" sz="2000" dirty="0"/>
              <a:t>quickly and economically.</a:t>
            </a:r>
          </a:p>
          <a:p>
            <a:r>
              <a:rPr lang="en-US" sz="2000" b="1" dirty="0" smtClean="0"/>
              <a:t>• </a:t>
            </a:r>
            <a:r>
              <a:rPr lang="en-US" sz="2000" b="1" dirty="0">
                <a:solidFill>
                  <a:schemeClr val="accent6">
                    <a:lumMod val="75000"/>
                  </a:schemeClr>
                </a:solidFill>
              </a:rPr>
              <a:t>Rare </a:t>
            </a:r>
            <a:r>
              <a:rPr lang="en-US" sz="2000" b="1" dirty="0" smtClean="0">
                <a:solidFill>
                  <a:schemeClr val="accent6">
                    <a:lumMod val="75000"/>
                  </a:schemeClr>
                </a:solidFill>
              </a:rPr>
              <a:t>species:</a:t>
            </a:r>
          </a:p>
          <a:p>
            <a:r>
              <a:rPr lang="en-US" sz="2000" b="1" dirty="0" smtClean="0">
                <a:solidFill>
                  <a:schemeClr val="accent6">
                    <a:lumMod val="75000"/>
                  </a:schemeClr>
                </a:solidFill>
              </a:rPr>
              <a:t> </a:t>
            </a:r>
            <a:r>
              <a:rPr lang="en-US" sz="2000" dirty="0"/>
              <a:t>can be cloned to protect from extinction</a:t>
            </a:r>
            <a:r>
              <a:rPr lang="en-US" sz="2000" dirty="0" smtClean="0"/>
              <a:t>.</a:t>
            </a:r>
            <a:endParaRPr lang="en-US" sz="2000" dirty="0"/>
          </a:p>
          <a:p>
            <a:r>
              <a:rPr lang="en-US" sz="2000" dirty="0" smtClean="0"/>
              <a:t>• </a:t>
            </a:r>
            <a:r>
              <a:rPr lang="en-US" sz="2000" b="1" dirty="0">
                <a:solidFill>
                  <a:schemeClr val="accent6">
                    <a:lumMod val="75000"/>
                  </a:schemeClr>
                </a:solidFill>
              </a:rPr>
              <a:t>Crop </a:t>
            </a:r>
            <a:r>
              <a:rPr lang="en-US" sz="2000" b="1" dirty="0" smtClean="0">
                <a:solidFill>
                  <a:schemeClr val="accent6">
                    <a:lumMod val="75000"/>
                  </a:schemeClr>
                </a:solidFill>
              </a:rPr>
              <a:t>plants:</a:t>
            </a:r>
          </a:p>
          <a:p>
            <a:r>
              <a:rPr lang="en-US" sz="2000" b="1" dirty="0" smtClean="0">
                <a:solidFill>
                  <a:schemeClr val="accent6">
                    <a:lumMod val="75000"/>
                  </a:schemeClr>
                </a:solidFill>
              </a:rPr>
              <a:t> </a:t>
            </a:r>
            <a:r>
              <a:rPr lang="en-US" sz="2000" dirty="0"/>
              <a:t>with special features such as disease resistance can </a:t>
            </a:r>
            <a:r>
              <a:rPr lang="en-US" sz="2000" dirty="0" smtClean="0"/>
              <a:t>be cloned </a:t>
            </a:r>
            <a:r>
              <a:rPr lang="en-US" sz="2000" dirty="0"/>
              <a:t>to produce large numbers of identical plants for farmers</a:t>
            </a:r>
            <a:r>
              <a:rPr lang="en-US" sz="2000" dirty="0" smtClean="0"/>
              <a:t>.</a:t>
            </a:r>
          </a:p>
          <a:p>
            <a:r>
              <a:rPr lang="en-US" sz="2000" dirty="0" smtClean="0">
                <a:effectLst/>
              </a:rPr>
              <a:t>e.g. potatoes, strawberries</a:t>
            </a:r>
            <a:r>
              <a:rPr lang="en-US" sz="2000" dirty="0" smtClean="0"/>
              <a:t> and dates</a:t>
            </a:r>
            <a:endParaRPr lang="en-US" sz="2000" dirty="0">
              <a:effectLst/>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56524" y="5096276"/>
            <a:ext cx="1071069" cy="1071069"/>
          </a:xfrm>
          <a:prstGeom prst="rect">
            <a:avLst/>
          </a:prstGeom>
        </p:spPr>
      </p:pic>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3565" y="5208203"/>
            <a:ext cx="1859571" cy="1240934"/>
          </a:xfrm>
          <a:prstGeom prst="rect">
            <a:avLst/>
          </a:prstGeom>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0377" y="3022247"/>
            <a:ext cx="2951681" cy="1962000"/>
          </a:xfrm>
          <a:prstGeom prst="rect">
            <a:avLst/>
          </a:prstGeom>
        </p:spPr>
      </p:pic>
    </p:spTree>
    <p:extLst>
      <p:ext uri="{BB962C8B-B14F-4D97-AF65-F5344CB8AC3E}">
        <p14:creationId xmlns:p14="http://schemas.microsoft.com/office/powerpoint/2010/main" val="1066909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5655"/>
            <a:ext cx="8604448" cy="513025"/>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Cell structure part 1 -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Animal, plant cells and bacterial</a:t>
            </a:r>
            <a:r>
              <a:rPr kumimoji="0" lang="en-US" sz="2400" b="1" i="0" u="none" strike="noStrike" kern="1200" cap="none" spc="0" normalizeH="0" noProof="0" dirty="0" smtClean="0">
                <a:ln>
                  <a:noFill/>
                </a:ln>
                <a:solidFill>
                  <a:schemeClr val="accent6"/>
                </a:solidFill>
                <a:effectLst/>
                <a:uLnTx/>
                <a:uFillTx/>
                <a:latin typeface="Calibri"/>
                <a:ea typeface=""/>
                <a:cs typeface="News Gothic MT"/>
              </a:rPr>
              <a:t> cells </a:t>
            </a:r>
            <a:endParaRPr lang="en-GB" sz="2400" b="1" dirty="0">
              <a:solidFill>
                <a:schemeClr val="accent6"/>
              </a:solidFill>
            </a:endParaRPr>
          </a:p>
        </p:txBody>
      </p:sp>
      <p:sp>
        <p:nvSpPr>
          <p:cNvPr id="49" name="Rectangle 48"/>
          <p:cNvSpPr/>
          <p:nvPr/>
        </p:nvSpPr>
        <p:spPr>
          <a:xfrm>
            <a:off x="6804248" y="908720"/>
            <a:ext cx="2144746"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dirty="0" smtClean="0"/>
              <a:t>You will need to know the differences between plant, animal and bacterial cells.</a:t>
            </a:r>
          </a:p>
        </p:txBody>
      </p:sp>
      <p:sp>
        <p:nvSpPr>
          <p:cNvPr id="50" name="Rectangle 49"/>
          <p:cNvSpPr/>
          <p:nvPr/>
        </p:nvSpPr>
        <p:spPr>
          <a:xfrm>
            <a:off x="6804248" y="4429891"/>
            <a:ext cx="2144746"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sz="2400" dirty="0" smtClean="0"/>
              <a:t>Bacterial cells are much smaller than plant and animal cells.</a:t>
            </a:r>
          </a:p>
        </p:txBody>
      </p:sp>
      <p:pic>
        <p:nvPicPr>
          <p:cNvPr id="5" name="Picture 4"/>
          <p:cNvPicPr>
            <a:picLocks noChangeAspect="1"/>
          </p:cNvPicPr>
          <p:nvPr/>
        </p:nvPicPr>
        <p:blipFill>
          <a:blip r:embed="rId3"/>
          <a:stretch>
            <a:fillRect/>
          </a:stretch>
        </p:blipFill>
        <p:spPr>
          <a:xfrm>
            <a:off x="941891" y="692696"/>
            <a:ext cx="5389158" cy="2776685"/>
          </a:xfrm>
          <a:prstGeom prst="rect">
            <a:avLst/>
          </a:prstGeom>
        </p:spPr>
      </p:pic>
      <p:pic>
        <p:nvPicPr>
          <p:cNvPr id="3" name="Picture 2"/>
          <p:cNvPicPr>
            <a:picLocks noChangeAspect="1"/>
          </p:cNvPicPr>
          <p:nvPr/>
        </p:nvPicPr>
        <p:blipFill>
          <a:blip r:embed="rId4"/>
          <a:stretch>
            <a:fillRect/>
          </a:stretch>
        </p:blipFill>
        <p:spPr>
          <a:xfrm>
            <a:off x="1043608" y="3366846"/>
            <a:ext cx="4797070" cy="3002037"/>
          </a:xfrm>
          <a:prstGeom prst="rect">
            <a:avLst/>
          </a:prstGeom>
        </p:spPr>
      </p:pic>
    </p:spTree>
    <p:extLst>
      <p:ext uri="{BB962C8B-B14F-4D97-AF65-F5344CB8AC3E}">
        <p14:creationId xmlns:p14="http://schemas.microsoft.com/office/powerpoint/2010/main" val="11133052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078313"/>
          </a:xfrm>
          <a:prstGeom prst="rect">
            <a:avLst/>
          </a:prstGeom>
          <a:noFill/>
        </p:spPr>
        <p:txBody>
          <a:bodyPr wrap="square" rtlCol="0">
            <a:spAutoFit/>
          </a:bodyPr>
          <a:lstStyle/>
          <a:p>
            <a:r>
              <a:rPr lang="en-GB" sz="7200" b="1" dirty="0" smtClean="0">
                <a:latin typeface="+mj-lt"/>
                <a:ea typeface="Beirut" charset="-78"/>
                <a:cs typeface="Beirut" charset="-78"/>
              </a:rPr>
              <a:t>QuestionIT!</a:t>
            </a:r>
          </a:p>
          <a:p>
            <a:endParaRPr lang="en-GB" dirty="0" smtClean="0"/>
          </a:p>
          <a:p>
            <a:endParaRPr lang="en-GB" dirty="0"/>
          </a:p>
          <a:p>
            <a:endParaRPr lang="en-GB" dirty="0"/>
          </a:p>
          <a:p>
            <a:r>
              <a:rPr lang="en-US" sz="3600" b="1" dirty="0">
                <a:solidFill>
                  <a:schemeClr val="tx1">
                    <a:lumMod val="50000"/>
                    <a:lumOff val="50000"/>
                  </a:schemeClr>
                </a:solidFill>
              </a:rPr>
              <a:t>Cell division</a:t>
            </a: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r>
              <a:rPr lang="en-US" sz="2400" dirty="0">
                <a:solidFill>
                  <a:schemeClr val="tx1">
                    <a:lumMod val="50000"/>
                    <a:lumOff val="50000"/>
                  </a:schemeClr>
                </a:solidFill>
              </a:rPr>
              <a:t>Chromosomes</a:t>
            </a:r>
          </a:p>
          <a:p>
            <a:pPr marL="685800" lvl="1" indent="-342900">
              <a:buFont typeface="Arial" charset="0"/>
              <a:buChar char="•"/>
            </a:pPr>
            <a:r>
              <a:rPr lang="en-US" sz="2400" dirty="0">
                <a:solidFill>
                  <a:schemeClr val="tx1">
                    <a:lumMod val="50000"/>
                    <a:lumOff val="50000"/>
                  </a:schemeClr>
                </a:solidFill>
              </a:rPr>
              <a:t>Mitosis and the cell cycle</a:t>
            </a:r>
          </a:p>
          <a:p>
            <a:pPr marL="685800" lvl="1" indent="-342900">
              <a:buFont typeface="Arial" charset="0"/>
              <a:buChar char="•"/>
            </a:pPr>
            <a:r>
              <a:rPr lang="en-US" sz="2400" dirty="0">
                <a:solidFill>
                  <a:schemeClr val="tx1">
                    <a:lumMod val="50000"/>
                    <a:lumOff val="50000"/>
                  </a:schemeClr>
                </a:solidFill>
              </a:rPr>
              <a:t>Stem cells</a:t>
            </a:r>
          </a:p>
          <a:p>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9756130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Division–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6186309"/>
          </a:xfrm>
          <a:prstGeom prst="rect">
            <a:avLst/>
          </a:prstGeom>
          <a:noFill/>
        </p:spPr>
        <p:txBody>
          <a:bodyPr wrap="square" rtlCol="0">
            <a:spAutoFit/>
          </a:bodyPr>
          <a:lstStyle/>
          <a:p>
            <a:pPr>
              <a:lnSpc>
                <a:spcPct val="150000"/>
              </a:lnSpc>
            </a:pPr>
            <a:r>
              <a:rPr lang="en-US" sz="2400" dirty="0" smtClean="0"/>
              <a:t>1. What </a:t>
            </a:r>
            <a:r>
              <a:rPr lang="en-US" sz="2400" dirty="0"/>
              <a:t>are chromosomes</a:t>
            </a:r>
            <a:r>
              <a:rPr lang="en-US" sz="2400" dirty="0" smtClean="0"/>
              <a:t>?</a:t>
            </a:r>
            <a:endParaRPr lang="en-US" sz="2400" dirty="0"/>
          </a:p>
          <a:p>
            <a:pPr>
              <a:lnSpc>
                <a:spcPct val="150000"/>
              </a:lnSpc>
            </a:pPr>
            <a:r>
              <a:rPr lang="en-US" sz="2400" dirty="0" smtClean="0"/>
              <a:t>2. What is a gene?</a:t>
            </a:r>
          </a:p>
          <a:p>
            <a:pPr>
              <a:lnSpc>
                <a:spcPct val="150000"/>
              </a:lnSpc>
            </a:pPr>
            <a:r>
              <a:rPr lang="en-US" sz="2400" dirty="0" smtClean="0"/>
              <a:t>3. What is DNA?</a:t>
            </a:r>
          </a:p>
          <a:p>
            <a:pPr>
              <a:lnSpc>
                <a:spcPct val="150000"/>
              </a:lnSpc>
            </a:pPr>
            <a:r>
              <a:rPr lang="en-US" sz="2400" dirty="0" smtClean="0"/>
              <a:t>4. Where in a cell do you find chromosomes?</a:t>
            </a:r>
          </a:p>
          <a:p>
            <a:pPr>
              <a:lnSpc>
                <a:spcPct val="150000"/>
              </a:lnSpc>
            </a:pPr>
            <a:r>
              <a:rPr lang="en-US" sz="2400" dirty="0" smtClean="0"/>
              <a:t>5. How many chromosome pairs do you find in a human body cell?</a:t>
            </a:r>
          </a:p>
          <a:p>
            <a:pPr>
              <a:lnSpc>
                <a:spcPct val="150000"/>
              </a:lnSpc>
            </a:pPr>
            <a:r>
              <a:rPr lang="en-US" sz="2400" dirty="0" smtClean="0"/>
              <a:t>6. What are the three stages of the cell cycle?</a:t>
            </a:r>
          </a:p>
          <a:p>
            <a:pPr>
              <a:lnSpc>
                <a:spcPct val="150000"/>
              </a:lnSpc>
            </a:pPr>
            <a:r>
              <a:rPr lang="en-US" sz="2400" dirty="0" smtClean="0"/>
              <a:t>7. What is mitosis and what is it used for in animals and plants?</a:t>
            </a:r>
          </a:p>
          <a:p>
            <a:pPr>
              <a:lnSpc>
                <a:spcPct val="150000"/>
              </a:lnSpc>
            </a:pPr>
            <a:r>
              <a:rPr lang="en-US" sz="2400" dirty="0" smtClean="0"/>
              <a:t>8. What is a stem cell?</a:t>
            </a:r>
          </a:p>
          <a:p>
            <a:pPr>
              <a:lnSpc>
                <a:spcPct val="150000"/>
              </a:lnSpc>
            </a:pPr>
            <a:r>
              <a:rPr lang="en-US" sz="2400" dirty="0" smtClean="0"/>
              <a:t>9. Which type of human stem cell can differentiate into any human cell? </a:t>
            </a:r>
          </a:p>
          <a:p>
            <a:pPr>
              <a:lnSpc>
                <a:spcPct val="150000"/>
              </a:lnSpc>
            </a:pPr>
            <a:endParaRPr lang="en-GB" sz="2400" dirty="0"/>
          </a:p>
        </p:txBody>
      </p:sp>
    </p:spTree>
    <p:extLst>
      <p:ext uri="{BB962C8B-B14F-4D97-AF65-F5344CB8AC3E}">
        <p14:creationId xmlns:p14="http://schemas.microsoft.com/office/powerpoint/2010/main" val="15220801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Division–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3970318"/>
          </a:xfrm>
          <a:prstGeom prst="rect">
            <a:avLst/>
          </a:prstGeom>
          <a:noFill/>
        </p:spPr>
        <p:txBody>
          <a:bodyPr wrap="square" rtlCol="0">
            <a:spAutoFit/>
          </a:bodyPr>
          <a:lstStyle/>
          <a:p>
            <a:pPr>
              <a:lnSpc>
                <a:spcPct val="150000"/>
              </a:lnSpc>
            </a:pPr>
            <a:r>
              <a:rPr lang="en-US" sz="2400" dirty="0" smtClean="0"/>
              <a:t>10. What is therapeutic cloning?</a:t>
            </a:r>
          </a:p>
          <a:p>
            <a:pPr>
              <a:lnSpc>
                <a:spcPct val="150000"/>
              </a:lnSpc>
            </a:pPr>
            <a:r>
              <a:rPr lang="en-US" sz="2400" dirty="0" smtClean="0"/>
              <a:t>11. What are the risks of therapeutic cloning?</a:t>
            </a:r>
          </a:p>
          <a:p>
            <a:pPr>
              <a:lnSpc>
                <a:spcPct val="150000"/>
              </a:lnSpc>
            </a:pPr>
            <a:r>
              <a:rPr lang="en-US" sz="2400" dirty="0" smtClean="0"/>
              <a:t>12. State two reasons why people may object to the use of stem cells in therapeutic cloning.</a:t>
            </a:r>
          </a:p>
          <a:p>
            <a:pPr>
              <a:lnSpc>
                <a:spcPct val="150000"/>
              </a:lnSpc>
            </a:pPr>
            <a:r>
              <a:rPr lang="en-US" sz="2400" dirty="0" smtClean="0"/>
              <a:t>13. What are meristems?</a:t>
            </a:r>
          </a:p>
          <a:p>
            <a:pPr>
              <a:lnSpc>
                <a:spcPct val="150000"/>
              </a:lnSpc>
            </a:pPr>
            <a:r>
              <a:rPr lang="en-US" sz="2400" dirty="0" smtClean="0"/>
              <a:t>14. State two reasons that plants are cloned. </a:t>
            </a:r>
          </a:p>
          <a:p>
            <a:pPr>
              <a:lnSpc>
                <a:spcPct val="150000"/>
              </a:lnSpc>
            </a:pPr>
            <a:endParaRPr lang="en-GB" sz="2400" dirty="0"/>
          </a:p>
        </p:txBody>
      </p:sp>
    </p:spTree>
    <p:extLst>
      <p:ext uri="{BB962C8B-B14F-4D97-AF65-F5344CB8AC3E}">
        <p14:creationId xmlns:p14="http://schemas.microsoft.com/office/powerpoint/2010/main" val="7757435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078313"/>
          </a:xfrm>
          <a:prstGeom prst="rect">
            <a:avLst/>
          </a:prstGeom>
          <a:noFill/>
        </p:spPr>
        <p:txBody>
          <a:bodyPr wrap="square" rtlCol="0">
            <a:spAutoFit/>
          </a:bodyPr>
          <a:lstStyle/>
          <a:p>
            <a:r>
              <a:rPr lang="en-GB" sz="7200" b="1" dirty="0" smtClean="0">
                <a:latin typeface="+mj-lt"/>
                <a:ea typeface="Beirut" charset="-78"/>
                <a:cs typeface="Beirut" charset="-78"/>
              </a:rPr>
              <a:t>AnswerIT!</a:t>
            </a:r>
          </a:p>
          <a:p>
            <a:endParaRPr lang="en-GB" dirty="0" smtClean="0"/>
          </a:p>
          <a:p>
            <a:endParaRPr lang="en-GB" dirty="0"/>
          </a:p>
          <a:p>
            <a:endParaRPr lang="en-GB" dirty="0"/>
          </a:p>
          <a:p>
            <a:r>
              <a:rPr lang="en-US" sz="3600" b="1" dirty="0">
                <a:solidFill>
                  <a:schemeClr val="tx1">
                    <a:lumMod val="50000"/>
                    <a:lumOff val="50000"/>
                  </a:schemeClr>
                </a:solidFill>
              </a:rPr>
              <a:t>Cell division</a:t>
            </a: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r>
              <a:rPr lang="en-US" sz="2400" dirty="0">
                <a:solidFill>
                  <a:schemeClr val="tx1">
                    <a:lumMod val="50000"/>
                    <a:lumOff val="50000"/>
                  </a:schemeClr>
                </a:solidFill>
              </a:rPr>
              <a:t>Chromosomes</a:t>
            </a:r>
          </a:p>
          <a:p>
            <a:pPr marL="685800" lvl="1" indent="-342900">
              <a:buFont typeface="Arial" charset="0"/>
              <a:buChar char="•"/>
            </a:pPr>
            <a:r>
              <a:rPr lang="en-US" sz="2400" dirty="0">
                <a:solidFill>
                  <a:schemeClr val="tx1">
                    <a:lumMod val="50000"/>
                    <a:lumOff val="50000"/>
                  </a:schemeClr>
                </a:solidFill>
              </a:rPr>
              <a:t>Mitosis and the cell cycle</a:t>
            </a:r>
          </a:p>
          <a:p>
            <a:pPr marL="685800" lvl="1" indent="-342900">
              <a:buFont typeface="Arial" charset="0"/>
              <a:buChar char="•"/>
            </a:pPr>
            <a:r>
              <a:rPr lang="en-US" sz="2400" dirty="0">
                <a:solidFill>
                  <a:schemeClr val="tx1">
                    <a:lumMod val="50000"/>
                    <a:lumOff val="50000"/>
                  </a:schemeClr>
                </a:solidFill>
              </a:rPr>
              <a:t>Stem cells</a:t>
            </a: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1192638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Division–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200706" y="657041"/>
            <a:ext cx="8915400" cy="6001643"/>
          </a:xfrm>
          <a:prstGeom prst="rect">
            <a:avLst/>
          </a:prstGeom>
          <a:noFill/>
        </p:spPr>
        <p:txBody>
          <a:bodyPr wrap="square" rtlCol="0">
            <a:spAutoFit/>
          </a:bodyPr>
          <a:lstStyle/>
          <a:p>
            <a:pPr marL="457200" indent="-457200"/>
            <a:r>
              <a:rPr lang="en-US" sz="2400" dirty="0" smtClean="0"/>
              <a:t>1. What </a:t>
            </a:r>
            <a:r>
              <a:rPr lang="en-US" sz="2400" dirty="0"/>
              <a:t>are chromosomes</a:t>
            </a:r>
            <a:r>
              <a:rPr lang="en-US" sz="2400" dirty="0" smtClean="0"/>
              <a:t>? </a:t>
            </a:r>
            <a:r>
              <a:rPr lang="en-US" sz="2400" b="1" dirty="0" smtClean="0">
                <a:solidFill>
                  <a:srgbClr val="00B050"/>
                </a:solidFill>
              </a:rPr>
              <a:t>Coiled strands of DNA molecules.</a:t>
            </a:r>
          </a:p>
          <a:p>
            <a:r>
              <a:rPr lang="en-US" sz="2400" dirty="0" smtClean="0"/>
              <a:t>2. What is a gene? </a:t>
            </a:r>
            <a:r>
              <a:rPr lang="en-US" sz="2400" b="1" dirty="0" smtClean="0">
                <a:solidFill>
                  <a:srgbClr val="00B050"/>
                </a:solidFill>
              </a:rPr>
              <a:t>A section of DNA that codes for a protein.</a:t>
            </a:r>
          </a:p>
          <a:p>
            <a:r>
              <a:rPr lang="en-US" sz="2400" dirty="0" smtClean="0"/>
              <a:t>3. What is DNA? </a:t>
            </a:r>
          </a:p>
          <a:p>
            <a:r>
              <a:rPr lang="en-US" sz="2400" b="1" dirty="0" smtClean="0">
                <a:solidFill>
                  <a:srgbClr val="00B050"/>
                </a:solidFill>
              </a:rPr>
              <a:t>A genetic material found in the nucleus that codes for proteins. </a:t>
            </a:r>
          </a:p>
          <a:p>
            <a:r>
              <a:rPr lang="en-US" sz="2400" dirty="0" smtClean="0"/>
              <a:t>4. Where in a cell do you find chromosomes? </a:t>
            </a:r>
          </a:p>
          <a:p>
            <a:r>
              <a:rPr lang="en-US" sz="2400" b="1" dirty="0" smtClean="0">
                <a:solidFill>
                  <a:srgbClr val="00B050"/>
                </a:solidFill>
              </a:rPr>
              <a:t>In the nucleus of cells. </a:t>
            </a:r>
          </a:p>
          <a:p>
            <a:r>
              <a:rPr lang="en-US" sz="2400" dirty="0" smtClean="0"/>
              <a:t>5. How many chromosome pairs do you find in a human body cell?</a:t>
            </a:r>
          </a:p>
          <a:p>
            <a:r>
              <a:rPr lang="en-US" sz="2400" b="1" dirty="0" smtClean="0">
                <a:solidFill>
                  <a:srgbClr val="00B050"/>
                </a:solidFill>
              </a:rPr>
              <a:t>23 pairs</a:t>
            </a:r>
          </a:p>
          <a:p>
            <a:r>
              <a:rPr lang="en-US" sz="2400" dirty="0" smtClean="0"/>
              <a:t>6. What are the three stages of the cell cycle? </a:t>
            </a:r>
            <a:r>
              <a:rPr lang="en-US" sz="2400" b="1" dirty="0" smtClean="0">
                <a:solidFill>
                  <a:srgbClr val="00B050"/>
                </a:solidFill>
              </a:rPr>
              <a:t>Growth, DNA synthesis and mitosis. </a:t>
            </a:r>
          </a:p>
          <a:p>
            <a:r>
              <a:rPr lang="en-US" sz="2400" dirty="0" smtClean="0"/>
              <a:t>7. What is mitosis and what is it used for in animals and plants? </a:t>
            </a:r>
            <a:r>
              <a:rPr lang="en-US" sz="2400" b="1" dirty="0" smtClean="0">
                <a:solidFill>
                  <a:srgbClr val="00B050"/>
                </a:solidFill>
              </a:rPr>
              <a:t>Growth, repair and asexual reproduction. </a:t>
            </a:r>
          </a:p>
          <a:p>
            <a:r>
              <a:rPr lang="en-US" sz="2400" dirty="0" smtClean="0"/>
              <a:t>8. What is a stem cell? </a:t>
            </a:r>
            <a:r>
              <a:rPr lang="en-US" sz="2400" b="1" dirty="0" smtClean="0">
                <a:solidFill>
                  <a:srgbClr val="00B050"/>
                </a:solidFill>
              </a:rPr>
              <a:t>An undifferentiated cell. </a:t>
            </a:r>
          </a:p>
          <a:p>
            <a:r>
              <a:rPr lang="en-US" sz="2400" dirty="0" smtClean="0"/>
              <a:t>9. Which type of human stem cell can differentiate into any human cell?  </a:t>
            </a:r>
          </a:p>
          <a:p>
            <a:r>
              <a:rPr lang="en-US" sz="2400" b="1" dirty="0" smtClean="0">
                <a:solidFill>
                  <a:srgbClr val="00B050"/>
                </a:solidFill>
              </a:rPr>
              <a:t>Embryo stem cells.</a:t>
            </a:r>
            <a:endParaRPr lang="en-GB" sz="2400" dirty="0"/>
          </a:p>
        </p:txBody>
      </p:sp>
    </p:spTree>
    <p:extLst>
      <p:ext uri="{BB962C8B-B14F-4D97-AF65-F5344CB8AC3E}">
        <p14:creationId xmlns:p14="http://schemas.microsoft.com/office/powerpoint/2010/main" val="2202715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Division–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5632311"/>
          </a:xfrm>
          <a:prstGeom prst="rect">
            <a:avLst/>
          </a:prstGeom>
          <a:noFill/>
        </p:spPr>
        <p:txBody>
          <a:bodyPr wrap="square" rtlCol="0">
            <a:spAutoFit/>
          </a:bodyPr>
          <a:lstStyle/>
          <a:p>
            <a:pPr>
              <a:lnSpc>
                <a:spcPct val="150000"/>
              </a:lnSpc>
            </a:pPr>
            <a:r>
              <a:rPr lang="en-US" sz="2400" dirty="0" smtClean="0"/>
              <a:t>10. What is therapeutic cloning? </a:t>
            </a:r>
            <a:r>
              <a:rPr lang="en-US" sz="2400" b="1" dirty="0" smtClean="0">
                <a:solidFill>
                  <a:srgbClr val="00B050"/>
                </a:solidFill>
              </a:rPr>
              <a:t>Where patients are given stem cells containing the same genes as theirs. </a:t>
            </a:r>
          </a:p>
          <a:p>
            <a:pPr>
              <a:lnSpc>
                <a:spcPct val="150000"/>
              </a:lnSpc>
            </a:pPr>
            <a:r>
              <a:rPr lang="en-US" sz="2400" dirty="0" smtClean="0"/>
              <a:t>11. What are the risks of therapeutic cloning? </a:t>
            </a:r>
            <a:r>
              <a:rPr lang="en-US" sz="2400" b="1" dirty="0" smtClean="0">
                <a:solidFill>
                  <a:srgbClr val="00B050"/>
                </a:solidFill>
              </a:rPr>
              <a:t>Viral infections.</a:t>
            </a:r>
          </a:p>
          <a:p>
            <a:pPr>
              <a:lnSpc>
                <a:spcPct val="150000"/>
              </a:lnSpc>
            </a:pPr>
            <a:r>
              <a:rPr lang="en-US" sz="2400" dirty="0"/>
              <a:t>12. State two reasons why people may object to the use of stem cells in therapeutic cloning.</a:t>
            </a:r>
          </a:p>
          <a:p>
            <a:pPr>
              <a:lnSpc>
                <a:spcPct val="150000"/>
              </a:lnSpc>
            </a:pPr>
            <a:r>
              <a:rPr lang="en-US" sz="2400" b="1" dirty="0" smtClean="0">
                <a:solidFill>
                  <a:srgbClr val="00B050"/>
                </a:solidFill>
              </a:rPr>
              <a:t>Ethical and religious reasons. </a:t>
            </a:r>
          </a:p>
          <a:p>
            <a:pPr>
              <a:lnSpc>
                <a:spcPct val="150000"/>
              </a:lnSpc>
            </a:pPr>
            <a:r>
              <a:rPr lang="en-US" sz="2400" dirty="0" smtClean="0"/>
              <a:t>13. What are meristems? </a:t>
            </a:r>
            <a:r>
              <a:rPr lang="en-US" sz="2400" b="1" dirty="0" smtClean="0">
                <a:solidFill>
                  <a:srgbClr val="00B050"/>
                </a:solidFill>
              </a:rPr>
              <a:t>Structures in plants that contain stem cells. </a:t>
            </a:r>
          </a:p>
          <a:p>
            <a:pPr>
              <a:lnSpc>
                <a:spcPct val="150000"/>
              </a:lnSpc>
            </a:pPr>
            <a:r>
              <a:rPr lang="en-US" sz="2400" dirty="0" smtClean="0"/>
              <a:t>14. State two reasons that plants are cloned? </a:t>
            </a:r>
            <a:r>
              <a:rPr lang="en-US" sz="2400" b="1" dirty="0" smtClean="0">
                <a:solidFill>
                  <a:srgbClr val="00B050"/>
                </a:solidFill>
              </a:rPr>
              <a:t>To clone rare species of plants and to clone crop plants with useful characteristics. </a:t>
            </a:r>
          </a:p>
          <a:p>
            <a:pPr>
              <a:lnSpc>
                <a:spcPct val="150000"/>
              </a:lnSpc>
            </a:pPr>
            <a:endParaRPr lang="en-GB" sz="2400" dirty="0"/>
          </a:p>
        </p:txBody>
      </p:sp>
    </p:spTree>
    <p:extLst>
      <p:ext uri="{BB962C8B-B14F-4D97-AF65-F5344CB8AC3E}">
        <p14:creationId xmlns:p14="http://schemas.microsoft.com/office/powerpoint/2010/main" val="19893481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5632311"/>
          </a:xfrm>
          <a:prstGeom prst="rect">
            <a:avLst/>
          </a:prstGeom>
          <a:noFill/>
        </p:spPr>
        <p:txBody>
          <a:bodyPr wrap="square" rtlCol="0">
            <a:spAutoFit/>
          </a:bodyPr>
          <a:lstStyle/>
          <a:p>
            <a:r>
              <a:rPr lang="en-GB" sz="7200" b="1" dirty="0" smtClean="0">
                <a:latin typeface="+mj-lt"/>
                <a:ea typeface="Beirut" charset="-78"/>
                <a:cs typeface="Beirut" charset="-78"/>
              </a:rPr>
              <a:t>LearnIT!</a:t>
            </a:r>
          </a:p>
          <a:p>
            <a:r>
              <a:rPr lang="en-GB" sz="7200" b="1" dirty="0" smtClean="0">
                <a:latin typeface="+mj-lt"/>
                <a:ea typeface="Beirut" charset="-78"/>
                <a:cs typeface="Beirut" charset="-78"/>
              </a:rPr>
              <a:t>KnowIT!</a:t>
            </a:r>
          </a:p>
          <a:p>
            <a:endParaRPr lang="en-GB" dirty="0"/>
          </a:p>
          <a:p>
            <a:r>
              <a:rPr lang="en-US" sz="3600" b="1" dirty="0" smtClean="0">
                <a:solidFill>
                  <a:schemeClr val="tx1">
                    <a:lumMod val="50000"/>
                    <a:lumOff val="50000"/>
                  </a:schemeClr>
                </a:solidFill>
              </a:rPr>
              <a:t>Transport in cells</a:t>
            </a: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r>
              <a:rPr lang="en-US" sz="2400" dirty="0" smtClean="0">
                <a:solidFill>
                  <a:schemeClr val="tx1">
                    <a:lumMod val="50000"/>
                    <a:lumOff val="50000"/>
                  </a:schemeClr>
                </a:solidFill>
              </a:rPr>
              <a:t>Diffusion</a:t>
            </a:r>
            <a:endParaRPr lang="en-US" sz="2400" dirty="0">
              <a:solidFill>
                <a:schemeClr val="tx1">
                  <a:lumMod val="50000"/>
                  <a:lumOff val="50000"/>
                </a:schemeClr>
              </a:solidFill>
            </a:endParaRPr>
          </a:p>
          <a:p>
            <a:pPr marL="685800" lvl="1" indent="-342900">
              <a:buFont typeface="Arial" charset="0"/>
              <a:buChar char="•"/>
            </a:pPr>
            <a:r>
              <a:rPr lang="en-US" sz="2400" dirty="0" smtClean="0">
                <a:solidFill>
                  <a:schemeClr val="tx1">
                    <a:lumMod val="50000"/>
                    <a:lumOff val="50000"/>
                  </a:schemeClr>
                </a:solidFill>
              </a:rPr>
              <a:t>Osmosis</a:t>
            </a:r>
            <a:endParaRPr lang="en-US" sz="2400" dirty="0">
              <a:solidFill>
                <a:schemeClr val="tx1">
                  <a:lumMod val="50000"/>
                  <a:lumOff val="50000"/>
                </a:schemeClr>
              </a:solidFill>
            </a:endParaRPr>
          </a:p>
          <a:p>
            <a:pPr marL="685800" lvl="1" indent="-342900">
              <a:buFont typeface="Arial" charset="0"/>
              <a:buChar char="•"/>
            </a:pPr>
            <a:r>
              <a:rPr lang="en-US" sz="2400" dirty="0" smtClean="0">
                <a:solidFill>
                  <a:schemeClr val="tx1">
                    <a:lumMod val="50000"/>
                    <a:lumOff val="50000"/>
                  </a:schemeClr>
                </a:solidFill>
              </a:rPr>
              <a:t>Active transport</a:t>
            </a:r>
            <a:endParaRPr lang="en-US" sz="2400" dirty="0">
              <a:solidFill>
                <a:schemeClr val="tx1">
                  <a:lumMod val="50000"/>
                  <a:lumOff val="50000"/>
                </a:schemeClr>
              </a:solidFill>
            </a:endParaRPr>
          </a:p>
          <a:p>
            <a:endParaRPr lang="en-GB" dirty="0"/>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8986450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0"/>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Transport in cells - Diffusion</a:t>
            </a:r>
            <a:endParaRPr lang="en-US" sz="2400" b="1" dirty="0">
              <a:solidFill>
                <a:schemeClr val="accent6"/>
              </a:solidFill>
            </a:endParaRPr>
          </a:p>
        </p:txBody>
      </p:sp>
      <p:sp>
        <p:nvSpPr>
          <p:cNvPr id="14" name="Rectangle 13"/>
          <p:cNvSpPr/>
          <p:nvPr/>
        </p:nvSpPr>
        <p:spPr>
          <a:xfrm>
            <a:off x="168660" y="765487"/>
            <a:ext cx="8806680" cy="204671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GB" sz="2000" b="1" dirty="0">
                <a:solidFill>
                  <a:schemeClr val="accent6">
                    <a:lumMod val="75000"/>
                  </a:schemeClr>
                </a:solidFill>
              </a:rPr>
              <a:t>Diffusion</a:t>
            </a:r>
            <a:r>
              <a:rPr lang="en-GB" sz="2000" dirty="0"/>
              <a:t> is the spreading of the </a:t>
            </a:r>
            <a:r>
              <a:rPr lang="en-GB" sz="2000" b="1" dirty="0">
                <a:solidFill>
                  <a:schemeClr val="accent6">
                    <a:lumMod val="75000"/>
                  </a:schemeClr>
                </a:solidFill>
              </a:rPr>
              <a:t>particles of a </a:t>
            </a:r>
            <a:r>
              <a:rPr lang="en-GB" sz="2000" b="1" dirty="0" smtClean="0">
                <a:solidFill>
                  <a:schemeClr val="accent6">
                    <a:lumMod val="75000"/>
                  </a:schemeClr>
                </a:solidFill>
              </a:rPr>
              <a:t>gas or substances in solution</a:t>
            </a:r>
            <a:r>
              <a:rPr lang="en-GB" sz="2000" b="1" dirty="0" smtClean="0"/>
              <a:t>,</a:t>
            </a:r>
            <a:r>
              <a:rPr lang="en-GB" sz="2000" dirty="0" smtClean="0"/>
              <a:t> </a:t>
            </a:r>
            <a:r>
              <a:rPr lang="en-GB" sz="2000" dirty="0"/>
              <a:t>resulting in a </a:t>
            </a:r>
            <a:r>
              <a:rPr lang="en-GB" sz="2000" b="1" dirty="0" smtClean="0">
                <a:solidFill>
                  <a:schemeClr val="accent6">
                    <a:lumMod val="75000"/>
                  </a:schemeClr>
                </a:solidFill>
              </a:rPr>
              <a:t>net</a:t>
            </a:r>
            <a:r>
              <a:rPr lang="en-GB" sz="2000" dirty="0" smtClean="0">
                <a:solidFill>
                  <a:schemeClr val="accent6">
                    <a:lumMod val="75000"/>
                  </a:schemeClr>
                </a:solidFill>
              </a:rPr>
              <a:t> </a:t>
            </a:r>
            <a:r>
              <a:rPr lang="en-GB" sz="2000" b="1" dirty="0" smtClean="0">
                <a:solidFill>
                  <a:schemeClr val="accent6">
                    <a:lumMod val="75000"/>
                  </a:schemeClr>
                </a:solidFill>
              </a:rPr>
              <a:t>movement</a:t>
            </a:r>
            <a:r>
              <a:rPr lang="en-GB" sz="2000" dirty="0" smtClean="0">
                <a:solidFill>
                  <a:schemeClr val="accent6">
                    <a:lumMod val="75000"/>
                  </a:schemeClr>
                </a:solidFill>
              </a:rPr>
              <a:t> </a:t>
            </a:r>
            <a:r>
              <a:rPr lang="en-GB" sz="2000" dirty="0" smtClean="0"/>
              <a:t>of particles </a:t>
            </a:r>
            <a:r>
              <a:rPr lang="en-GB" sz="2000" dirty="0"/>
              <a:t>from a region where they are of a </a:t>
            </a:r>
            <a:r>
              <a:rPr lang="en-GB" sz="2000" b="1" dirty="0">
                <a:solidFill>
                  <a:schemeClr val="accent6">
                    <a:lumMod val="75000"/>
                  </a:schemeClr>
                </a:solidFill>
              </a:rPr>
              <a:t>higher </a:t>
            </a:r>
            <a:r>
              <a:rPr lang="en-GB" sz="2000" b="1" dirty="0" smtClean="0">
                <a:solidFill>
                  <a:schemeClr val="accent6">
                    <a:lumMod val="75000"/>
                  </a:schemeClr>
                </a:solidFill>
              </a:rPr>
              <a:t>concentration</a:t>
            </a:r>
            <a:r>
              <a:rPr lang="en-GB" sz="2000" b="1" dirty="0" smtClean="0"/>
              <a:t> </a:t>
            </a:r>
            <a:r>
              <a:rPr lang="en-GB" sz="2000" b="1" i="1" dirty="0" smtClean="0"/>
              <a:t>to an area of </a:t>
            </a:r>
            <a:r>
              <a:rPr lang="en-GB" sz="2000" b="1" dirty="0" smtClean="0">
                <a:solidFill>
                  <a:schemeClr val="accent6">
                    <a:lumMod val="75000"/>
                  </a:schemeClr>
                </a:solidFill>
              </a:rPr>
              <a:t>lower concentration.</a:t>
            </a:r>
            <a:r>
              <a:rPr lang="en-GB" sz="2000" b="1" dirty="0" smtClean="0"/>
              <a:t>  </a:t>
            </a:r>
          </a:p>
          <a:p>
            <a:pPr lvl="0"/>
            <a:endParaRPr lang="en-GB" sz="700" b="1" dirty="0" smtClean="0"/>
          </a:p>
          <a:p>
            <a:pPr lvl="0"/>
            <a:r>
              <a:rPr lang="en-GB" sz="2000" b="1" dirty="0" smtClean="0">
                <a:solidFill>
                  <a:schemeClr val="accent6">
                    <a:lumMod val="75000"/>
                  </a:schemeClr>
                </a:solidFill>
              </a:rPr>
              <a:t>Diffusion can occur in: Air</a:t>
            </a:r>
            <a:r>
              <a:rPr lang="en-GB" sz="2000" b="1" dirty="0"/>
              <a:t> – </a:t>
            </a:r>
            <a:r>
              <a:rPr lang="en-GB" sz="2000" dirty="0" smtClean="0"/>
              <a:t>smells from perfume etc. </a:t>
            </a:r>
          </a:p>
          <a:p>
            <a:pPr lvl="0"/>
            <a:r>
              <a:rPr lang="en-GB" sz="2000" b="1" dirty="0" smtClean="0">
                <a:solidFill>
                  <a:schemeClr val="accent6">
                    <a:lumMod val="75000"/>
                  </a:schemeClr>
                </a:solidFill>
              </a:rPr>
              <a:t>Solution </a:t>
            </a:r>
            <a:r>
              <a:rPr lang="en-GB" sz="2000" b="1" dirty="0" smtClean="0"/>
              <a:t>– </a:t>
            </a:r>
            <a:r>
              <a:rPr lang="en-GB" sz="2000" dirty="0" smtClean="0"/>
              <a:t>tea from a tea bag, dye in water etc. </a:t>
            </a:r>
          </a:p>
          <a:p>
            <a:pPr lvl="0"/>
            <a:r>
              <a:rPr lang="en-GB" sz="2000" b="1" dirty="0" smtClean="0">
                <a:solidFill>
                  <a:schemeClr val="accent6">
                    <a:lumMod val="75000"/>
                  </a:schemeClr>
                </a:solidFill>
              </a:rPr>
              <a:t>Through membranes </a:t>
            </a:r>
            <a:r>
              <a:rPr lang="en-GB" sz="2000" b="1" dirty="0" smtClean="0"/>
              <a:t>– </a:t>
            </a:r>
            <a:r>
              <a:rPr lang="en-GB" sz="2000" dirty="0" smtClean="0"/>
              <a:t>small intestines, blood cells etc.</a:t>
            </a:r>
          </a:p>
        </p:txBody>
      </p:sp>
      <p:sp>
        <p:nvSpPr>
          <p:cNvPr id="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20" name="Picture 6" descr="http://upload.wikimedia.org/wikipedia/commons/thumb/1/12/Diffusion.svg/410px-Diffusion.svg.png"/>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372200" y="1422527"/>
            <a:ext cx="2232248" cy="136112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68660" y="2994398"/>
            <a:ext cx="8806680" cy="3505200"/>
            <a:chOff x="168660" y="2994398"/>
            <a:chExt cx="8806680" cy="3505200"/>
          </a:xfrm>
        </p:grpSpPr>
        <p:graphicFrame>
          <p:nvGraphicFramePr>
            <p:cNvPr id="12" name="Content Placeholder 3"/>
            <p:cNvGraphicFramePr>
              <a:graphicFrameLocks/>
            </p:cNvGraphicFramePr>
            <p:nvPr>
              <p:extLst>
                <p:ext uri="{D42A27DB-BD31-4B8C-83A1-F6EECF244321}">
                  <p14:modId xmlns:p14="http://schemas.microsoft.com/office/powerpoint/2010/main" val="183338403"/>
                </p:ext>
              </p:extLst>
            </p:nvPr>
          </p:nvGraphicFramePr>
          <p:xfrm>
            <a:off x="168660" y="2994398"/>
            <a:ext cx="8806680" cy="3505200"/>
          </p:xfrm>
          <a:graphic>
            <a:graphicData uri="http://schemas.openxmlformats.org/drawingml/2006/table">
              <a:tbl>
                <a:tblPr>
                  <a:tableStyleId>{5940675A-B579-460E-94D1-54222C63F5DA}</a:tableStyleId>
                </a:tblPr>
                <a:tblGrid>
                  <a:gridCol w="2387116">
                    <a:extLst>
                      <a:ext uri="{9D8B030D-6E8A-4147-A177-3AD203B41FA5}">
                        <a16:colId xmlns:a16="http://schemas.microsoft.com/office/drawing/2014/main" val="20000"/>
                      </a:ext>
                    </a:extLst>
                  </a:gridCol>
                  <a:gridCol w="2671594">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947770">
                    <a:extLst>
                      <a:ext uri="{9D8B030D-6E8A-4147-A177-3AD203B41FA5}">
                        <a16:colId xmlns:a16="http://schemas.microsoft.com/office/drawing/2014/main" val="20003"/>
                      </a:ext>
                    </a:extLst>
                  </a:gridCol>
                </a:tblGrid>
                <a:tr h="158455">
                  <a:tc gridSpan="4">
                    <a:txBody>
                      <a:bodyPr/>
                      <a:lstStyle/>
                      <a:p>
                        <a:pPr marL="0" marR="0" algn="ctr">
                          <a:spcBef>
                            <a:spcPts val="0"/>
                          </a:spcBef>
                          <a:spcAft>
                            <a:spcPts val="0"/>
                          </a:spcAft>
                        </a:pPr>
                        <a:r>
                          <a:rPr lang="en-GB" sz="2000" b="1" dirty="0" smtClean="0">
                            <a:solidFill>
                              <a:schemeClr val="tx1"/>
                            </a:solidFill>
                            <a:effectLst/>
                            <a:latin typeface="+mn-lt"/>
                          </a:rPr>
                          <a:t>Substances</a:t>
                        </a:r>
                        <a:r>
                          <a:rPr lang="en-GB" sz="2000" b="1" baseline="0" dirty="0" smtClean="0">
                            <a:solidFill>
                              <a:schemeClr val="tx1"/>
                            </a:solidFill>
                            <a:effectLst/>
                            <a:latin typeface="+mn-lt"/>
                          </a:rPr>
                          <a:t> that are transported in and out of cells in humans</a:t>
                        </a:r>
                      </a:p>
                      <a:p>
                        <a:pPr marL="0" marR="0" algn="ctr">
                          <a:spcBef>
                            <a:spcPts val="0"/>
                          </a:spcBef>
                          <a:spcAft>
                            <a:spcPts val="0"/>
                          </a:spcAft>
                        </a:pPr>
                        <a:endParaRPr lang="en-GB" sz="1000" b="1" dirty="0">
                          <a:solidFill>
                            <a:schemeClr val="tx1"/>
                          </a:solidFill>
                          <a:effectLst/>
                          <a:latin typeface="+mn-lt"/>
                        </a:endParaRPr>
                      </a:p>
                    </a:txBody>
                    <a:tcPr marL="0" marR="0" marT="0" marB="0" anchor="ctr">
                      <a:solidFill>
                        <a:schemeClr val="accent6"/>
                      </a:solidFill>
                    </a:tcPr>
                  </a:tc>
                  <a:tc hMerge="1">
                    <a:txBody>
                      <a:bodyPr/>
                      <a:lstStyle/>
                      <a:p>
                        <a:pPr marL="0" marR="0" algn="ctr">
                          <a:spcBef>
                            <a:spcPts val="0"/>
                          </a:spcBef>
                          <a:spcAft>
                            <a:spcPts val="0"/>
                          </a:spcAft>
                        </a:pPr>
                        <a:endParaRPr lang="en-GB" sz="2000" dirty="0">
                          <a:solidFill>
                            <a:srgbClr val="FFFFFF"/>
                          </a:solidFill>
                          <a:effectLst/>
                          <a:latin typeface="+mn-lt"/>
                        </a:endParaRPr>
                      </a:p>
                    </a:txBody>
                    <a:tcPr marL="0" marR="0" marT="0" marB="0" anchor="ctr">
                      <a:solidFill>
                        <a:schemeClr val="accent6"/>
                      </a:solidFill>
                    </a:tcPr>
                  </a:tc>
                  <a:tc hMerge="1">
                    <a:txBody>
                      <a:bodyPr/>
                      <a:lstStyle/>
                      <a:p>
                        <a:pPr marL="0" marR="0" algn="ctr">
                          <a:spcBef>
                            <a:spcPts val="0"/>
                          </a:spcBef>
                          <a:spcAft>
                            <a:spcPts val="0"/>
                          </a:spcAft>
                        </a:pPr>
                        <a:endParaRPr lang="en-GB" sz="2000" dirty="0">
                          <a:solidFill>
                            <a:srgbClr val="FFFFFF"/>
                          </a:solidFill>
                          <a:effectLst/>
                          <a:latin typeface="+mn-lt"/>
                        </a:endParaRPr>
                      </a:p>
                    </a:txBody>
                    <a:tcPr marL="0" marR="0" marT="0" marB="0" anchor="ctr">
                      <a:solidFill>
                        <a:schemeClr val="accent6"/>
                      </a:solidFill>
                    </a:tcPr>
                  </a:tc>
                  <a:tc hMerge="1">
                    <a:txBody>
                      <a:bodyPr/>
                      <a:lstStyle/>
                      <a:p>
                        <a:pPr marL="0" marR="0" algn="ctr">
                          <a:spcBef>
                            <a:spcPts val="0"/>
                          </a:spcBef>
                          <a:spcAft>
                            <a:spcPts val="0"/>
                          </a:spcAft>
                        </a:pPr>
                        <a:endParaRPr lang="en-GB" sz="2000" dirty="0">
                          <a:solidFill>
                            <a:srgbClr val="FFFFFF"/>
                          </a:solidFill>
                          <a:effectLst/>
                          <a:latin typeface="+mn-lt"/>
                        </a:endParaRPr>
                      </a:p>
                    </a:txBody>
                    <a:tcPr marL="0" marR="0" marT="0" marB="0" anchor="ctr">
                      <a:solidFill>
                        <a:schemeClr val="accent6"/>
                      </a:solidFill>
                    </a:tcPr>
                  </a:tc>
                  <a:extLst>
                    <a:ext uri="{0D108BD9-81ED-4DB2-BD59-A6C34878D82A}">
                      <a16:rowId xmlns:a16="http://schemas.microsoft.com/office/drawing/2014/main" val="10000"/>
                    </a:ext>
                  </a:extLst>
                </a:tr>
                <a:tr h="158455">
                  <a:tc>
                    <a:txBody>
                      <a:bodyPr/>
                      <a:lstStyle/>
                      <a:p>
                        <a:pPr marL="0" marR="0" algn="ctr">
                          <a:spcBef>
                            <a:spcPts val="0"/>
                          </a:spcBef>
                          <a:spcAft>
                            <a:spcPts val="0"/>
                          </a:spcAft>
                        </a:pPr>
                        <a:r>
                          <a:rPr lang="en-GB" sz="2000" dirty="0" smtClean="0">
                            <a:effectLst/>
                            <a:latin typeface="+mn-lt"/>
                          </a:rPr>
                          <a:t>Location</a:t>
                        </a:r>
                        <a:endParaRPr lang="en-GB" sz="2000" dirty="0">
                          <a:solidFill>
                            <a:srgbClr val="FFFFFF"/>
                          </a:solidFill>
                          <a:effectLst/>
                          <a:latin typeface="+mn-lt"/>
                        </a:endParaRPr>
                      </a:p>
                    </a:txBody>
                    <a:tcPr marL="0" marR="0" marT="0" marB="0" anchor="ctr">
                      <a:solidFill>
                        <a:schemeClr val="accent6"/>
                      </a:solidFill>
                    </a:tcPr>
                  </a:tc>
                  <a:tc>
                    <a:txBody>
                      <a:bodyPr/>
                      <a:lstStyle/>
                      <a:p>
                        <a:pPr marL="0" marR="0" algn="ctr">
                          <a:spcBef>
                            <a:spcPts val="0"/>
                          </a:spcBef>
                          <a:spcAft>
                            <a:spcPts val="0"/>
                          </a:spcAft>
                        </a:pPr>
                        <a:r>
                          <a:rPr lang="en-GB" sz="2000" dirty="0" smtClean="0">
                            <a:effectLst/>
                            <a:latin typeface="+mn-lt"/>
                          </a:rPr>
                          <a:t>Particles </a:t>
                        </a:r>
                        <a:r>
                          <a:rPr lang="en-GB" sz="2000" dirty="0">
                            <a:effectLst/>
                            <a:latin typeface="+mn-lt"/>
                          </a:rPr>
                          <a:t>move</a:t>
                        </a:r>
                        <a:endParaRPr lang="en-GB" sz="2000" dirty="0">
                          <a:solidFill>
                            <a:srgbClr val="FFFFFF"/>
                          </a:solidFill>
                          <a:effectLst/>
                          <a:latin typeface="+mn-lt"/>
                        </a:endParaRPr>
                      </a:p>
                    </a:txBody>
                    <a:tcPr marL="0" marR="0" marT="0" marB="0" anchor="ctr">
                      <a:solidFill>
                        <a:schemeClr val="accent6"/>
                      </a:solidFill>
                    </a:tcPr>
                  </a:tc>
                  <a:tc>
                    <a:txBody>
                      <a:bodyPr/>
                      <a:lstStyle/>
                      <a:p>
                        <a:pPr marL="0" marR="0" algn="ctr">
                          <a:spcBef>
                            <a:spcPts val="0"/>
                          </a:spcBef>
                          <a:spcAft>
                            <a:spcPts val="0"/>
                          </a:spcAft>
                        </a:pPr>
                        <a:r>
                          <a:rPr lang="en-GB" sz="2000" dirty="0" smtClean="0">
                            <a:effectLst/>
                            <a:latin typeface="+mn-lt"/>
                          </a:rPr>
                          <a:t>From</a:t>
                        </a:r>
                        <a:endParaRPr lang="en-GB" sz="2000" dirty="0">
                          <a:solidFill>
                            <a:srgbClr val="FFFFFF"/>
                          </a:solidFill>
                          <a:effectLst/>
                          <a:latin typeface="+mn-lt"/>
                        </a:endParaRPr>
                      </a:p>
                    </a:txBody>
                    <a:tcPr marL="0" marR="0" marT="0" marB="0" anchor="ctr">
                      <a:solidFill>
                        <a:schemeClr val="accent6"/>
                      </a:solidFill>
                    </a:tcPr>
                  </a:tc>
                  <a:tc>
                    <a:txBody>
                      <a:bodyPr/>
                      <a:lstStyle/>
                      <a:p>
                        <a:pPr marL="0" marR="0" algn="ctr">
                          <a:spcBef>
                            <a:spcPts val="0"/>
                          </a:spcBef>
                          <a:spcAft>
                            <a:spcPts val="0"/>
                          </a:spcAft>
                        </a:pPr>
                        <a:r>
                          <a:rPr lang="en-GB" sz="2000" dirty="0" smtClean="0">
                            <a:effectLst/>
                            <a:latin typeface="+mn-lt"/>
                          </a:rPr>
                          <a:t>To</a:t>
                        </a:r>
                        <a:endParaRPr lang="en-GB" sz="2000" dirty="0">
                          <a:solidFill>
                            <a:srgbClr val="FFFFFF"/>
                          </a:solidFill>
                          <a:effectLst/>
                          <a:latin typeface="+mn-lt"/>
                        </a:endParaRPr>
                      </a:p>
                    </a:txBody>
                    <a:tcPr marL="0" marR="0" marT="0" marB="0" anchor="ctr">
                      <a:solidFill>
                        <a:schemeClr val="accent6"/>
                      </a:solidFill>
                    </a:tcPr>
                  </a:tc>
                  <a:extLst>
                    <a:ext uri="{0D108BD9-81ED-4DB2-BD59-A6C34878D82A}">
                      <a16:rowId xmlns:a16="http://schemas.microsoft.com/office/drawing/2014/main" val="10001"/>
                    </a:ext>
                  </a:extLst>
                </a:tr>
                <a:tr h="914400">
                  <a:tc>
                    <a:txBody>
                      <a:bodyPr/>
                      <a:lstStyle/>
                      <a:p>
                        <a:pPr marL="0" marR="0" algn="l">
                          <a:spcBef>
                            <a:spcPts val="0"/>
                          </a:spcBef>
                          <a:spcAft>
                            <a:spcPts val="0"/>
                          </a:spcAft>
                        </a:pPr>
                        <a:r>
                          <a:rPr lang="en-GB" sz="2000" b="1" dirty="0" smtClean="0">
                            <a:effectLst/>
                            <a:latin typeface="+mn-lt"/>
                          </a:rPr>
                          <a:t> Small </a:t>
                        </a:r>
                      </a:p>
                      <a:p>
                        <a:pPr marL="0" marR="0" algn="l">
                          <a:spcBef>
                            <a:spcPts val="0"/>
                          </a:spcBef>
                          <a:spcAft>
                            <a:spcPts val="0"/>
                          </a:spcAft>
                        </a:pPr>
                        <a:r>
                          <a:rPr lang="en-GB" sz="2000" b="1" dirty="0" smtClean="0">
                            <a:effectLst/>
                            <a:latin typeface="+mn-lt"/>
                          </a:rPr>
                          <a:t> Intestine</a:t>
                        </a:r>
                      </a:p>
                      <a:p>
                        <a:pPr marL="0" marR="0" algn="l">
                          <a:spcBef>
                            <a:spcPts val="0"/>
                          </a:spcBef>
                          <a:spcAft>
                            <a:spcPts val="0"/>
                          </a:spcAft>
                        </a:pPr>
                        <a:endParaRPr lang="en-GB" sz="2000" b="1" dirty="0" smtClean="0">
                          <a:effectLst/>
                          <a:latin typeface="+mn-lt"/>
                        </a:endParaRPr>
                      </a:p>
                    </a:txBody>
                    <a:tcPr marL="0" marR="0" marT="0" marB="0" anchor="ctr"/>
                  </a:tc>
                  <a:tc>
                    <a:txBody>
                      <a:bodyPr/>
                      <a:lstStyle/>
                      <a:p>
                        <a:pPr marL="0" marR="0" algn="ctr">
                          <a:spcBef>
                            <a:spcPts val="0"/>
                          </a:spcBef>
                          <a:spcAft>
                            <a:spcPts val="0"/>
                          </a:spcAft>
                        </a:pPr>
                        <a:r>
                          <a:rPr lang="en-GB" sz="2000" b="1" dirty="0" smtClean="0">
                            <a:effectLst/>
                            <a:latin typeface="+mn-lt"/>
                          </a:rPr>
                          <a:t>Digested </a:t>
                        </a:r>
                        <a:r>
                          <a:rPr lang="en-GB" sz="2000" b="1" dirty="0">
                            <a:effectLst/>
                            <a:latin typeface="+mn-lt"/>
                          </a:rPr>
                          <a:t>food </a:t>
                        </a:r>
                        <a:r>
                          <a:rPr lang="en-GB" sz="2000" b="1" dirty="0" smtClean="0">
                            <a:effectLst/>
                            <a:latin typeface="+mn-lt"/>
                          </a:rPr>
                          <a:t>e.g. glucose, amino acids</a:t>
                        </a: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smtClean="0">
                            <a:effectLst/>
                            <a:latin typeface="+mn-lt"/>
                          </a:rPr>
                          <a:t>Small intestine </a:t>
                        </a: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smtClean="0">
                            <a:effectLst/>
                            <a:latin typeface="+mn-lt"/>
                          </a:rPr>
                          <a:t>Blood </a:t>
                        </a:r>
                        <a:r>
                          <a:rPr lang="en-GB" sz="2000" b="1" dirty="0">
                            <a:effectLst/>
                            <a:latin typeface="+mn-lt"/>
                          </a:rPr>
                          <a:t>in capillary of villus</a:t>
                        </a:r>
                        <a:endParaRPr lang="en-GB" sz="2000" b="1" dirty="0">
                          <a:solidFill>
                            <a:srgbClr val="FFFFFF"/>
                          </a:solidFill>
                          <a:effectLst/>
                          <a:latin typeface="+mn-lt"/>
                        </a:endParaRPr>
                      </a:p>
                    </a:txBody>
                    <a:tcPr marL="0" marR="0" marT="0" marB="0" anchor="ctr"/>
                  </a:tc>
                  <a:extLst>
                    <a:ext uri="{0D108BD9-81ED-4DB2-BD59-A6C34878D82A}">
                      <a16:rowId xmlns:a16="http://schemas.microsoft.com/office/drawing/2014/main" val="10002"/>
                    </a:ext>
                  </a:extLst>
                </a:tr>
                <a:tr h="914400">
                  <a:tc>
                    <a:txBody>
                      <a:bodyPr/>
                      <a:lstStyle/>
                      <a:p>
                        <a:pPr marL="0" marR="0" algn="l">
                          <a:spcBef>
                            <a:spcPts val="0"/>
                          </a:spcBef>
                          <a:spcAft>
                            <a:spcPts val="0"/>
                          </a:spcAft>
                        </a:pPr>
                        <a:r>
                          <a:rPr lang="en-GB" sz="2000" b="1" dirty="0" smtClean="0">
                            <a:effectLst/>
                            <a:latin typeface="+mn-lt"/>
                          </a:rPr>
                          <a:t> Lungs</a:t>
                        </a:r>
                      </a:p>
                      <a:p>
                        <a:pPr marL="0" marR="0" algn="l">
                          <a:spcBef>
                            <a:spcPts val="0"/>
                          </a:spcBef>
                          <a:spcAft>
                            <a:spcPts val="0"/>
                          </a:spcAft>
                        </a:pPr>
                        <a:endParaRPr lang="en-GB" sz="2000" b="1" dirty="0" smtClean="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smtClean="0">
                            <a:effectLst/>
                            <a:latin typeface="+mn-lt"/>
                          </a:rPr>
                          <a:t>Oxygen </a:t>
                        </a: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smtClean="0">
                            <a:effectLst/>
                            <a:latin typeface="+mn-lt"/>
                          </a:rPr>
                          <a:t>Alveolar </a:t>
                        </a:r>
                        <a:r>
                          <a:rPr lang="en-GB" sz="2000" b="1" dirty="0">
                            <a:effectLst/>
                            <a:latin typeface="+mn-lt"/>
                          </a:rPr>
                          <a:t>air space</a:t>
                        </a:r>
                        <a:endParaRPr lang="en-GB" sz="2000" b="1" dirty="0">
                          <a:solidFill>
                            <a:srgbClr val="FFFFFF"/>
                          </a:solidFill>
                          <a:effectLst/>
                          <a:latin typeface="+mn-lt"/>
                        </a:endParaRPr>
                      </a:p>
                    </a:txBody>
                    <a:tcPr marL="0" marR="0" marT="0" marB="0" anchor="ctr"/>
                  </a:tc>
                  <a:tc>
                    <a:txBody>
                      <a:bodyPr/>
                      <a:lstStyle/>
                      <a:p>
                        <a:pPr marL="0" marR="0" algn="ctr">
                          <a:spcBef>
                            <a:spcPts val="0"/>
                          </a:spcBef>
                          <a:spcAft>
                            <a:spcPts val="0"/>
                          </a:spcAft>
                        </a:pPr>
                        <a:r>
                          <a:rPr lang="en-GB" sz="2000" b="1" dirty="0" smtClean="0">
                            <a:effectLst/>
                            <a:latin typeface="+mn-lt"/>
                          </a:rPr>
                          <a:t>Blood </a:t>
                        </a:r>
                        <a:r>
                          <a:rPr lang="en-GB" sz="2000" b="1" dirty="0">
                            <a:effectLst/>
                            <a:latin typeface="+mn-lt"/>
                          </a:rPr>
                          <a:t>circulating around the lungs</a:t>
                        </a:r>
                        <a:endParaRPr lang="en-GB" sz="2000" b="1" dirty="0">
                          <a:solidFill>
                            <a:srgbClr val="FFFFFF"/>
                          </a:solidFill>
                          <a:effectLst/>
                          <a:latin typeface="+mn-lt"/>
                        </a:endParaRPr>
                      </a:p>
                    </a:txBody>
                    <a:tcPr marL="0" marR="0" marT="0" marB="0" anchor="ctr"/>
                  </a:tc>
                  <a:extLst>
                    <a:ext uri="{0D108BD9-81ED-4DB2-BD59-A6C34878D82A}">
                      <a16:rowId xmlns:a16="http://schemas.microsoft.com/office/drawing/2014/main" val="10003"/>
                    </a:ext>
                  </a:extLst>
                </a:tr>
                <a:tr h="914400">
                  <a:tc>
                    <a:txBody>
                      <a:bodyPr/>
                      <a:lstStyle/>
                      <a:p>
                        <a:pPr marL="0" marR="0" algn="l">
                          <a:spcBef>
                            <a:spcPts val="0"/>
                          </a:spcBef>
                          <a:spcAft>
                            <a:spcPts val="0"/>
                          </a:spcAft>
                        </a:pPr>
                        <a:r>
                          <a:rPr lang="en-GB" sz="2000" b="1" dirty="0" smtClean="0">
                            <a:solidFill>
                              <a:schemeClr val="tx1"/>
                            </a:solidFill>
                            <a:effectLst/>
                            <a:latin typeface="+mn-lt"/>
                          </a:rPr>
                          <a:t> Kidneys</a:t>
                        </a:r>
                      </a:p>
                    </a:txBody>
                    <a:tcPr marL="0" marR="0" marT="0" marB="0" anchor="ctr"/>
                  </a:tc>
                  <a:tc>
                    <a:txBody>
                      <a:bodyPr/>
                      <a:lstStyle/>
                      <a:p>
                        <a:pPr marL="0" marR="0" algn="ctr">
                          <a:spcBef>
                            <a:spcPts val="0"/>
                          </a:spcBef>
                          <a:spcAft>
                            <a:spcPts val="0"/>
                          </a:spcAft>
                        </a:pPr>
                        <a:r>
                          <a:rPr lang="en-GB" sz="2000" b="1" dirty="0" smtClean="0">
                            <a:solidFill>
                              <a:schemeClr val="tx1"/>
                            </a:solidFill>
                            <a:effectLst/>
                            <a:latin typeface="+mn-lt"/>
                          </a:rPr>
                          <a:t>Urea</a:t>
                        </a:r>
                        <a:endParaRPr lang="en-GB" sz="2000" b="1" dirty="0">
                          <a:solidFill>
                            <a:schemeClr val="tx1"/>
                          </a:solidFill>
                          <a:effectLst/>
                          <a:latin typeface="+mn-lt"/>
                        </a:endParaRPr>
                      </a:p>
                    </a:txBody>
                    <a:tcPr marL="0" marR="0" marT="0" marB="0" anchor="ctr"/>
                  </a:tc>
                  <a:tc>
                    <a:txBody>
                      <a:bodyPr/>
                      <a:lstStyle/>
                      <a:p>
                        <a:pPr marL="0" marR="0" algn="ctr">
                          <a:spcBef>
                            <a:spcPts val="0"/>
                          </a:spcBef>
                          <a:spcAft>
                            <a:spcPts val="0"/>
                          </a:spcAft>
                        </a:pPr>
                        <a:r>
                          <a:rPr lang="en-GB" sz="2000" b="1" dirty="0" smtClean="0">
                            <a:solidFill>
                              <a:schemeClr val="tx1"/>
                            </a:solidFill>
                            <a:effectLst/>
                            <a:latin typeface="+mn-lt"/>
                          </a:rPr>
                          <a:t>Cells</a:t>
                        </a:r>
                        <a:endParaRPr lang="en-GB" sz="2000" b="1" dirty="0">
                          <a:solidFill>
                            <a:schemeClr val="tx1"/>
                          </a:solidFill>
                          <a:effectLst/>
                          <a:latin typeface="+mn-lt"/>
                        </a:endParaRPr>
                      </a:p>
                    </a:txBody>
                    <a:tcPr marL="0" marR="0" marT="0" marB="0" anchor="ctr"/>
                  </a:tc>
                  <a:tc>
                    <a:txBody>
                      <a:bodyPr/>
                      <a:lstStyle/>
                      <a:p>
                        <a:pPr marL="0" marR="0" algn="ctr">
                          <a:spcBef>
                            <a:spcPts val="0"/>
                          </a:spcBef>
                          <a:spcAft>
                            <a:spcPts val="0"/>
                          </a:spcAft>
                        </a:pPr>
                        <a:r>
                          <a:rPr lang="en-GB" sz="2000" b="1" dirty="0" smtClean="0">
                            <a:solidFill>
                              <a:schemeClr val="tx1"/>
                            </a:solidFill>
                            <a:effectLst/>
                            <a:latin typeface="+mn-lt"/>
                          </a:rPr>
                          <a:t>Blood plasma</a:t>
                        </a:r>
                        <a:endParaRPr lang="en-GB" sz="2000" b="1" dirty="0">
                          <a:solidFill>
                            <a:schemeClr val="tx1"/>
                          </a:solidFill>
                          <a:effectLst/>
                          <a:latin typeface="+mn-lt"/>
                        </a:endParaRPr>
                      </a:p>
                    </a:txBody>
                    <a:tcPr marL="0" marR="0" marT="0" marB="0" anchor="ct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943" y="4456512"/>
              <a:ext cx="1008492" cy="107105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3855" t="18188" r="26092" b="4118"/>
            <a:stretch/>
          </p:blipFill>
          <p:spPr>
            <a:xfrm>
              <a:off x="1449074" y="3784423"/>
              <a:ext cx="518230" cy="841058"/>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9074" y="5618053"/>
              <a:ext cx="577830" cy="791057"/>
            </a:xfrm>
            <a:prstGeom prst="rect">
              <a:avLst/>
            </a:prstGeom>
          </p:spPr>
        </p:pic>
      </p:grpSp>
    </p:spTree>
    <p:extLst>
      <p:ext uri="{BB962C8B-B14F-4D97-AF65-F5344CB8AC3E}">
        <p14:creationId xmlns:p14="http://schemas.microsoft.com/office/powerpoint/2010/main" val="3498979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0"/>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Transport in cells - Diffusion</a:t>
            </a:r>
            <a:endParaRPr lang="en-US" sz="2400" b="1" dirty="0">
              <a:solidFill>
                <a:schemeClr val="accent6"/>
              </a:solidFill>
            </a:endParaRPr>
          </a:p>
        </p:txBody>
      </p:sp>
      <p:sp>
        <p:nvSpPr>
          <p:cNvPr id="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3" name="Rectangle 2"/>
          <p:cNvSpPr/>
          <p:nvPr/>
        </p:nvSpPr>
        <p:spPr>
          <a:xfrm>
            <a:off x="111522" y="687923"/>
            <a:ext cx="9032478" cy="5632311"/>
          </a:xfrm>
          <a:prstGeom prst="rect">
            <a:avLst/>
          </a:prstGeom>
        </p:spPr>
        <p:txBody>
          <a:bodyPr wrap="square">
            <a:spAutoFit/>
          </a:bodyPr>
          <a:lstStyle/>
          <a:p>
            <a:r>
              <a:rPr lang="en-US" sz="2000" dirty="0"/>
              <a:t>Factors which affect the rate of </a:t>
            </a:r>
            <a:r>
              <a:rPr lang="en-US" sz="2000" dirty="0" smtClean="0"/>
              <a:t>diffusion:</a:t>
            </a:r>
          </a:p>
          <a:p>
            <a:r>
              <a:rPr lang="en-US" sz="2000" b="1" u="sng" dirty="0" smtClean="0">
                <a:solidFill>
                  <a:schemeClr val="accent6">
                    <a:lumMod val="75000"/>
                  </a:schemeClr>
                </a:solidFill>
              </a:rPr>
              <a:t>The concentration gradient</a:t>
            </a:r>
            <a:r>
              <a:rPr lang="en-US" sz="2000" b="1" u="sng" dirty="0">
                <a:solidFill>
                  <a:schemeClr val="accent6">
                    <a:lumMod val="75000"/>
                  </a:schemeClr>
                </a:solidFill>
              </a:rPr>
              <a:t>:</a:t>
            </a:r>
            <a:endParaRPr lang="en-US" sz="2000" b="1" u="sng" dirty="0" smtClean="0">
              <a:solidFill>
                <a:schemeClr val="accent6">
                  <a:lumMod val="75000"/>
                </a:schemeClr>
              </a:solidFill>
            </a:endParaRPr>
          </a:p>
          <a:p>
            <a:r>
              <a:rPr lang="en-GB" sz="2000" dirty="0" smtClean="0"/>
              <a:t>A </a:t>
            </a:r>
            <a:r>
              <a:rPr lang="en-GB" sz="2000" b="1" dirty="0">
                <a:solidFill>
                  <a:schemeClr val="accent6">
                    <a:lumMod val="75000"/>
                  </a:schemeClr>
                </a:solidFill>
              </a:rPr>
              <a:t>difference</a:t>
            </a:r>
            <a:r>
              <a:rPr lang="en-GB" sz="2000" dirty="0">
                <a:solidFill>
                  <a:schemeClr val="accent6">
                    <a:lumMod val="75000"/>
                  </a:schemeClr>
                </a:solidFill>
              </a:rPr>
              <a:t> </a:t>
            </a:r>
            <a:r>
              <a:rPr lang="en-GB" sz="2000" dirty="0"/>
              <a:t>in </a:t>
            </a:r>
            <a:r>
              <a:rPr lang="en-GB" sz="2000" b="1" dirty="0">
                <a:solidFill>
                  <a:schemeClr val="accent6">
                    <a:lumMod val="75000"/>
                  </a:schemeClr>
                </a:solidFill>
              </a:rPr>
              <a:t>concentration</a:t>
            </a:r>
            <a:r>
              <a:rPr lang="en-GB" sz="2000" dirty="0">
                <a:solidFill>
                  <a:schemeClr val="accent6">
                    <a:lumMod val="75000"/>
                  </a:schemeClr>
                </a:solidFill>
              </a:rPr>
              <a:t> </a:t>
            </a:r>
            <a:r>
              <a:rPr lang="en-GB" sz="2000" dirty="0"/>
              <a:t>between </a:t>
            </a:r>
            <a:endParaRPr lang="en-GB" sz="2000" dirty="0" smtClean="0"/>
          </a:p>
          <a:p>
            <a:r>
              <a:rPr lang="en-GB" sz="2000" dirty="0" smtClean="0"/>
              <a:t>two </a:t>
            </a:r>
            <a:r>
              <a:rPr lang="en-GB" sz="2000" b="1" dirty="0">
                <a:solidFill>
                  <a:schemeClr val="accent6">
                    <a:lumMod val="75000"/>
                  </a:schemeClr>
                </a:solidFill>
              </a:rPr>
              <a:t>areas next </a:t>
            </a:r>
            <a:r>
              <a:rPr lang="en-GB" sz="2000" dirty="0"/>
              <a:t>to each other. </a:t>
            </a:r>
            <a:r>
              <a:rPr lang="en-GB" sz="2000" dirty="0" smtClean="0"/>
              <a:t>Particles</a:t>
            </a:r>
          </a:p>
          <a:p>
            <a:r>
              <a:rPr lang="en-GB" sz="2000" dirty="0" smtClean="0"/>
              <a:t>will </a:t>
            </a:r>
            <a:r>
              <a:rPr lang="en-GB" sz="2000" dirty="0"/>
              <a:t>move </a:t>
            </a:r>
            <a:r>
              <a:rPr lang="en-GB" sz="2000" b="1" dirty="0">
                <a:solidFill>
                  <a:schemeClr val="accent6">
                    <a:lumMod val="75000"/>
                  </a:schemeClr>
                </a:solidFill>
              </a:rPr>
              <a:t>down</a:t>
            </a:r>
            <a:r>
              <a:rPr lang="en-GB" sz="2000" dirty="0">
                <a:solidFill>
                  <a:schemeClr val="accent6">
                    <a:lumMod val="75000"/>
                  </a:schemeClr>
                </a:solidFill>
              </a:rPr>
              <a:t> </a:t>
            </a:r>
            <a:r>
              <a:rPr lang="en-GB" sz="2000" dirty="0" smtClean="0"/>
              <a:t>the concentration </a:t>
            </a:r>
          </a:p>
          <a:p>
            <a:r>
              <a:rPr lang="en-GB" sz="2000" b="1" dirty="0" smtClean="0">
                <a:solidFill>
                  <a:schemeClr val="accent6">
                    <a:lumMod val="75000"/>
                  </a:schemeClr>
                </a:solidFill>
              </a:rPr>
              <a:t>gradient from </a:t>
            </a:r>
            <a:r>
              <a:rPr lang="en-GB" sz="2000" b="1" dirty="0">
                <a:solidFill>
                  <a:schemeClr val="accent6">
                    <a:lumMod val="75000"/>
                  </a:schemeClr>
                </a:solidFill>
              </a:rPr>
              <a:t>h</a:t>
            </a:r>
            <a:r>
              <a:rPr lang="en-GB" sz="2000" b="1" dirty="0" smtClean="0">
                <a:solidFill>
                  <a:schemeClr val="accent6">
                    <a:lumMod val="75000"/>
                  </a:schemeClr>
                </a:solidFill>
              </a:rPr>
              <a:t>igh </a:t>
            </a:r>
            <a:r>
              <a:rPr lang="en-GB" sz="2000" b="1" dirty="0">
                <a:solidFill>
                  <a:schemeClr val="accent6">
                    <a:lumMod val="75000"/>
                  </a:schemeClr>
                </a:solidFill>
              </a:rPr>
              <a:t>to </a:t>
            </a:r>
            <a:r>
              <a:rPr lang="en-GB" sz="2000" b="1" dirty="0" smtClean="0">
                <a:solidFill>
                  <a:schemeClr val="accent6">
                    <a:lumMod val="75000"/>
                  </a:schemeClr>
                </a:solidFill>
              </a:rPr>
              <a:t>low</a:t>
            </a:r>
            <a:r>
              <a:rPr lang="en-GB" sz="2000" b="1" dirty="0" smtClean="0"/>
              <a:t>. </a:t>
            </a:r>
          </a:p>
          <a:p>
            <a:pPr marL="342900" indent="-342900">
              <a:buFont typeface="Arial" charset="0"/>
              <a:buChar char="•"/>
            </a:pPr>
            <a:endParaRPr lang="en-US" sz="900" dirty="0"/>
          </a:p>
          <a:p>
            <a:r>
              <a:rPr lang="en-US" sz="2000" b="1" u="sng" dirty="0" smtClean="0">
                <a:solidFill>
                  <a:schemeClr val="accent6">
                    <a:lumMod val="75000"/>
                  </a:schemeClr>
                </a:solidFill>
              </a:rPr>
              <a:t>The temperature: </a:t>
            </a:r>
          </a:p>
          <a:p>
            <a:r>
              <a:rPr lang="en-US" sz="2000" dirty="0" smtClean="0"/>
              <a:t>As the </a:t>
            </a:r>
            <a:r>
              <a:rPr lang="en-US" sz="2000" b="1" dirty="0" smtClean="0">
                <a:solidFill>
                  <a:schemeClr val="accent6">
                    <a:lumMod val="75000"/>
                  </a:schemeClr>
                </a:solidFill>
              </a:rPr>
              <a:t>temperature</a:t>
            </a:r>
            <a:r>
              <a:rPr lang="en-US" sz="2000" dirty="0" smtClean="0">
                <a:solidFill>
                  <a:schemeClr val="accent6">
                    <a:lumMod val="75000"/>
                  </a:schemeClr>
                </a:solidFill>
              </a:rPr>
              <a:t> </a:t>
            </a:r>
            <a:r>
              <a:rPr lang="en-US" sz="2000" dirty="0" smtClean="0"/>
              <a:t>increases the particles</a:t>
            </a:r>
          </a:p>
          <a:p>
            <a:r>
              <a:rPr lang="en-US" sz="2000" dirty="0" smtClean="0"/>
              <a:t>in a gas or liquid gain </a:t>
            </a:r>
            <a:r>
              <a:rPr lang="en-US" sz="2000" b="1" dirty="0" smtClean="0">
                <a:solidFill>
                  <a:schemeClr val="accent6">
                    <a:lumMod val="75000"/>
                  </a:schemeClr>
                </a:solidFill>
              </a:rPr>
              <a:t>more energy </a:t>
            </a:r>
          </a:p>
          <a:p>
            <a:r>
              <a:rPr lang="en-US" sz="2000" dirty="0" smtClean="0"/>
              <a:t>so they move </a:t>
            </a:r>
            <a:r>
              <a:rPr lang="en-US" sz="2000" b="1" dirty="0" smtClean="0">
                <a:solidFill>
                  <a:schemeClr val="accent6">
                    <a:lumMod val="75000"/>
                  </a:schemeClr>
                </a:solidFill>
              </a:rPr>
              <a:t>faster</a:t>
            </a:r>
            <a:r>
              <a:rPr lang="en-US" sz="2000" dirty="0" smtClean="0"/>
              <a:t>. The </a:t>
            </a:r>
            <a:r>
              <a:rPr lang="en-US" sz="2000" b="1" dirty="0" smtClean="0">
                <a:solidFill>
                  <a:schemeClr val="accent6">
                    <a:lumMod val="75000"/>
                  </a:schemeClr>
                </a:solidFill>
              </a:rPr>
              <a:t>hotter</a:t>
            </a:r>
            <a:r>
              <a:rPr lang="en-US" sz="2000" dirty="0" smtClean="0">
                <a:solidFill>
                  <a:schemeClr val="accent6">
                    <a:lumMod val="75000"/>
                  </a:schemeClr>
                </a:solidFill>
              </a:rPr>
              <a:t> </a:t>
            </a:r>
            <a:r>
              <a:rPr lang="en-US" sz="2000" dirty="0" smtClean="0"/>
              <a:t>it is the </a:t>
            </a:r>
          </a:p>
          <a:p>
            <a:r>
              <a:rPr lang="en-US" sz="2000" b="1" dirty="0" smtClean="0">
                <a:solidFill>
                  <a:schemeClr val="accent6">
                    <a:lumMod val="75000"/>
                  </a:schemeClr>
                </a:solidFill>
              </a:rPr>
              <a:t>faster</a:t>
            </a:r>
            <a:r>
              <a:rPr lang="en-US" sz="2000" dirty="0" smtClean="0"/>
              <a:t> the rate of diffusion.</a:t>
            </a:r>
          </a:p>
          <a:p>
            <a:endParaRPr lang="en-US" sz="1100" dirty="0"/>
          </a:p>
          <a:p>
            <a:r>
              <a:rPr lang="en-US" sz="2000" b="1" u="sng" dirty="0" smtClean="0">
                <a:solidFill>
                  <a:schemeClr val="accent6">
                    <a:lumMod val="75000"/>
                  </a:schemeClr>
                </a:solidFill>
              </a:rPr>
              <a:t>The surface </a:t>
            </a:r>
            <a:r>
              <a:rPr lang="en-US" sz="2000" b="1" u="sng" dirty="0">
                <a:solidFill>
                  <a:schemeClr val="accent6">
                    <a:lumMod val="75000"/>
                  </a:schemeClr>
                </a:solidFill>
              </a:rPr>
              <a:t>area of the </a:t>
            </a:r>
            <a:r>
              <a:rPr lang="en-US" sz="2000" b="1" u="sng" dirty="0" smtClean="0">
                <a:solidFill>
                  <a:schemeClr val="accent6">
                    <a:lumMod val="75000"/>
                  </a:schemeClr>
                </a:solidFill>
              </a:rPr>
              <a:t>membrane:</a:t>
            </a:r>
            <a:endParaRPr lang="en-US" sz="2000" b="1" u="sng" dirty="0">
              <a:solidFill>
                <a:schemeClr val="accent6">
                  <a:lumMod val="75000"/>
                </a:schemeClr>
              </a:solidFill>
            </a:endParaRPr>
          </a:p>
          <a:p>
            <a:r>
              <a:rPr lang="en-US" sz="2000" dirty="0"/>
              <a:t>A </a:t>
            </a:r>
            <a:r>
              <a:rPr lang="en-US" sz="2000" b="1" dirty="0">
                <a:solidFill>
                  <a:schemeClr val="accent6">
                    <a:lumMod val="75000"/>
                  </a:schemeClr>
                </a:solidFill>
              </a:rPr>
              <a:t>single-celled organism </a:t>
            </a:r>
            <a:r>
              <a:rPr lang="en-US" sz="2000" dirty="0"/>
              <a:t>has </a:t>
            </a:r>
            <a:r>
              <a:rPr lang="en-US" sz="2000" dirty="0" smtClean="0"/>
              <a:t>a</a:t>
            </a:r>
          </a:p>
          <a:p>
            <a:r>
              <a:rPr lang="en-US" sz="2000" dirty="0" smtClean="0"/>
              <a:t>large </a:t>
            </a:r>
            <a:r>
              <a:rPr lang="en-US" sz="2000" dirty="0"/>
              <a:t>surface area </a:t>
            </a:r>
            <a:r>
              <a:rPr lang="en-US" sz="2000" dirty="0" smtClean="0"/>
              <a:t>compared to its </a:t>
            </a:r>
          </a:p>
          <a:p>
            <a:r>
              <a:rPr lang="en-US" sz="2000" dirty="0"/>
              <a:t>v</a:t>
            </a:r>
            <a:r>
              <a:rPr lang="en-US" sz="2000" dirty="0" smtClean="0"/>
              <a:t>olume. This allows </a:t>
            </a:r>
            <a:r>
              <a:rPr lang="en-US" sz="2000" dirty="0"/>
              <a:t>sufficient </a:t>
            </a:r>
            <a:r>
              <a:rPr lang="en-US" sz="2000" b="1" dirty="0">
                <a:solidFill>
                  <a:schemeClr val="accent6">
                    <a:lumMod val="75000"/>
                  </a:schemeClr>
                </a:solidFill>
              </a:rPr>
              <a:t>transport</a:t>
            </a:r>
            <a:r>
              <a:rPr lang="en-US" sz="2000" dirty="0"/>
              <a:t> of </a:t>
            </a:r>
            <a:endParaRPr lang="en-US" sz="2000" dirty="0" smtClean="0"/>
          </a:p>
          <a:p>
            <a:r>
              <a:rPr lang="en-US" sz="2000" dirty="0" smtClean="0"/>
              <a:t>molecules </a:t>
            </a:r>
            <a:r>
              <a:rPr lang="en-US" sz="2000" dirty="0"/>
              <a:t>into and out of the cell</a:t>
            </a:r>
          </a:p>
          <a:p>
            <a:r>
              <a:rPr lang="en-US" sz="2000" dirty="0"/>
              <a:t>to meet the </a:t>
            </a:r>
            <a:r>
              <a:rPr lang="en-US" sz="2000" b="1" dirty="0">
                <a:solidFill>
                  <a:schemeClr val="accent6">
                    <a:lumMod val="75000"/>
                  </a:schemeClr>
                </a:solidFill>
              </a:rPr>
              <a:t>needs</a:t>
            </a:r>
            <a:r>
              <a:rPr lang="en-US" sz="2000" dirty="0">
                <a:solidFill>
                  <a:schemeClr val="accent6">
                    <a:lumMod val="75000"/>
                  </a:schemeClr>
                </a:solidFill>
              </a:rPr>
              <a:t> </a:t>
            </a:r>
            <a:r>
              <a:rPr lang="en-US" sz="2000" dirty="0"/>
              <a:t>of the organism.</a:t>
            </a:r>
            <a:endParaRPr lang="en-US" sz="2000" dirty="0">
              <a:effectLst/>
            </a:endParaRPr>
          </a:p>
        </p:txBody>
      </p:sp>
      <p:pic>
        <p:nvPicPr>
          <p:cNvPr id="7" name="Picture 6"/>
          <p:cNvPicPr>
            <a:picLocks noChangeAspect="1"/>
          </p:cNvPicPr>
          <p:nvPr/>
        </p:nvPicPr>
        <p:blipFill>
          <a:blip r:embed="rId3" cstate="print"/>
          <a:stretch>
            <a:fillRect/>
          </a:stretch>
        </p:blipFill>
        <p:spPr>
          <a:xfrm>
            <a:off x="4309551" y="614837"/>
            <a:ext cx="4736095" cy="2407336"/>
          </a:xfrm>
          <a:prstGeom prst="rect">
            <a:avLst/>
          </a:prstGeom>
        </p:spPr>
      </p:pic>
      <p:sp>
        <p:nvSpPr>
          <p:cNvPr id="78" name="Rectangle 77"/>
          <p:cNvSpPr/>
          <p:nvPr/>
        </p:nvSpPr>
        <p:spPr>
          <a:xfrm>
            <a:off x="5269249" y="622171"/>
            <a:ext cx="3923928" cy="892552"/>
          </a:xfrm>
          <a:prstGeom prst="rect">
            <a:avLst/>
          </a:prstGeom>
        </p:spPr>
        <p:txBody>
          <a:bodyPr wrap="square">
            <a:spAutoFit/>
          </a:bodyPr>
          <a:lstStyle/>
          <a:p>
            <a:pPr algn="ctr"/>
            <a:r>
              <a:rPr lang="en-GB" sz="1600" dirty="0"/>
              <a:t>The </a:t>
            </a:r>
            <a:r>
              <a:rPr lang="en-GB" b="1" dirty="0">
                <a:solidFill>
                  <a:schemeClr val="accent6">
                    <a:lumMod val="75000"/>
                  </a:schemeClr>
                </a:solidFill>
              </a:rPr>
              <a:t>larger</a:t>
            </a:r>
            <a:r>
              <a:rPr lang="en-GB" dirty="0">
                <a:solidFill>
                  <a:schemeClr val="accent6">
                    <a:lumMod val="75000"/>
                  </a:schemeClr>
                </a:solidFill>
              </a:rPr>
              <a:t> </a:t>
            </a:r>
            <a:r>
              <a:rPr lang="en-GB" sz="1600" dirty="0"/>
              <a:t>the </a:t>
            </a:r>
            <a:r>
              <a:rPr lang="en-GB" sz="1600" b="1" dirty="0">
                <a:solidFill>
                  <a:schemeClr val="accent6">
                    <a:lumMod val="75000"/>
                  </a:schemeClr>
                </a:solidFill>
              </a:rPr>
              <a:t>difference in concentration</a:t>
            </a:r>
            <a:r>
              <a:rPr lang="en-GB" sz="1600" dirty="0">
                <a:solidFill>
                  <a:schemeClr val="accent6">
                    <a:lumMod val="75000"/>
                  </a:schemeClr>
                </a:solidFill>
              </a:rPr>
              <a:t> </a:t>
            </a:r>
            <a:r>
              <a:rPr lang="en-GB" sz="1600" dirty="0"/>
              <a:t>the </a:t>
            </a:r>
            <a:r>
              <a:rPr lang="en-GB" sz="1600" b="1" dirty="0">
                <a:solidFill>
                  <a:schemeClr val="accent6">
                    <a:lumMod val="75000"/>
                  </a:schemeClr>
                </a:solidFill>
              </a:rPr>
              <a:t>faster</a:t>
            </a:r>
            <a:r>
              <a:rPr lang="en-GB" sz="1600" dirty="0">
                <a:solidFill>
                  <a:schemeClr val="accent6">
                    <a:lumMod val="75000"/>
                  </a:schemeClr>
                </a:solidFill>
              </a:rPr>
              <a:t> </a:t>
            </a:r>
            <a:r>
              <a:rPr lang="en-GB" sz="1600" dirty="0"/>
              <a:t>the rate of </a:t>
            </a:r>
            <a:r>
              <a:rPr lang="en-GB" sz="1600" b="1" dirty="0">
                <a:solidFill>
                  <a:schemeClr val="accent6">
                    <a:lumMod val="75000"/>
                  </a:schemeClr>
                </a:solidFill>
              </a:rPr>
              <a:t>diffusion</a:t>
            </a:r>
            <a:r>
              <a:rPr lang="en-GB" sz="1600" dirty="0"/>
              <a:t>. </a:t>
            </a:r>
          </a:p>
          <a:p>
            <a:pPr marL="342900" indent="-342900" algn="ctr">
              <a:buFont typeface="Arial" charset="0"/>
              <a:buChar char="•"/>
            </a:pPr>
            <a:endParaRPr lang="en-US" sz="1600" dirty="0"/>
          </a:p>
        </p:txBody>
      </p:sp>
      <p:pic>
        <p:nvPicPr>
          <p:cNvPr id="79" name="Picture 78"/>
          <p:cNvPicPr>
            <a:picLocks noChangeAspect="1"/>
          </p:cNvPicPr>
          <p:nvPr/>
        </p:nvPicPr>
        <p:blipFill>
          <a:blip r:embed="rId4" cstate="print"/>
          <a:stretch>
            <a:fillRect/>
          </a:stretch>
        </p:blipFill>
        <p:spPr>
          <a:xfrm>
            <a:off x="5549717" y="2979106"/>
            <a:ext cx="2832589" cy="975670"/>
          </a:xfrm>
          <a:prstGeom prst="rect">
            <a:avLst/>
          </a:prstGeom>
        </p:spPr>
      </p:pic>
      <p:sp>
        <p:nvSpPr>
          <p:cNvPr id="81" name="TextBox 80"/>
          <p:cNvSpPr txBox="1"/>
          <p:nvPr/>
        </p:nvSpPr>
        <p:spPr>
          <a:xfrm>
            <a:off x="5348804" y="3879855"/>
            <a:ext cx="4355976" cy="307777"/>
          </a:xfrm>
          <a:prstGeom prst="rect">
            <a:avLst/>
          </a:prstGeom>
          <a:noFill/>
        </p:spPr>
        <p:txBody>
          <a:bodyPr wrap="square" rtlCol="0">
            <a:spAutoFit/>
          </a:bodyPr>
          <a:lstStyle/>
          <a:p>
            <a:r>
              <a:rPr lang="en-GB" sz="1400" dirty="0"/>
              <a:t>B</a:t>
            </a:r>
            <a:r>
              <a:rPr lang="en-GB" sz="1400" dirty="0" smtClean="0"/>
              <a:t>eetroot in different temperatures of water</a:t>
            </a:r>
            <a:endParaRPr lang="en-GB" sz="1400" dirty="0"/>
          </a:p>
        </p:txBody>
      </p:sp>
      <p:pic>
        <p:nvPicPr>
          <p:cNvPr id="4" name="Picture 3"/>
          <p:cNvPicPr>
            <a:picLocks noChangeAspect="1"/>
          </p:cNvPicPr>
          <p:nvPr/>
        </p:nvPicPr>
        <p:blipFill rotWithShape="1">
          <a:blip r:embed="rId5">
            <a:clrChange>
              <a:clrFrom>
                <a:srgbClr val="FFFFFF"/>
              </a:clrFrom>
              <a:clrTo>
                <a:srgbClr val="FFFFFF">
                  <a:alpha val="0"/>
                </a:srgbClr>
              </a:clrTo>
            </a:clrChange>
          </a:blip>
          <a:srcRect b="8203"/>
          <a:stretch/>
        </p:blipFill>
        <p:spPr>
          <a:xfrm>
            <a:off x="4860032" y="4187632"/>
            <a:ext cx="4080914" cy="2341346"/>
          </a:xfrm>
          <a:prstGeom prst="rect">
            <a:avLst/>
          </a:prstGeom>
        </p:spPr>
      </p:pic>
    </p:spTree>
    <p:extLst>
      <p:ext uri="{BB962C8B-B14F-4D97-AF65-F5344CB8AC3E}">
        <p14:creationId xmlns:p14="http://schemas.microsoft.com/office/powerpoint/2010/main" val="18379889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0"/>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Transport in cells – Surface area to volume ratio</a:t>
            </a:r>
            <a:endParaRPr lang="en-US" sz="2400" b="1" dirty="0">
              <a:solidFill>
                <a:schemeClr val="accent6"/>
              </a:solidFill>
            </a:endParaRPr>
          </a:p>
        </p:txBody>
      </p:sp>
      <p:sp>
        <p:nvSpPr>
          <p:cNvPr id="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TextBox 3"/>
          <p:cNvSpPr txBox="1"/>
          <p:nvPr/>
        </p:nvSpPr>
        <p:spPr>
          <a:xfrm>
            <a:off x="97804" y="733922"/>
            <a:ext cx="5986364" cy="707886"/>
          </a:xfrm>
          <a:prstGeom prst="rect">
            <a:avLst/>
          </a:prstGeom>
          <a:noFill/>
        </p:spPr>
        <p:txBody>
          <a:bodyPr wrap="square" rtlCol="0">
            <a:spAutoFit/>
          </a:bodyPr>
          <a:lstStyle/>
          <a:p>
            <a:pPr algn="ctr"/>
            <a:r>
              <a:rPr lang="en-GB" sz="2000" b="1" dirty="0" smtClean="0">
                <a:solidFill>
                  <a:schemeClr val="accent6">
                    <a:lumMod val="75000"/>
                  </a:schemeClr>
                </a:solidFill>
              </a:rPr>
              <a:t>The surface area to volume ratio can be calculated by dividing an object’s surface area (SA) by its volume</a:t>
            </a:r>
            <a:endParaRPr lang="en-GB" sz="2000" b="1" dirty="0">
              <a:solidFill>
                <a:schemeClr val="accent6">
                  <a:lumMod val="75000"/>
                </a:schemeClr>
              </a:solidFill>
            </a:endParaRPr>
          </a:p>
        </p:txBody>
      </p:sp>
      <p:sp>
        <p:nvSpPr>
          <p:cNvPr id="6" name="TextBox 5"/>
          <p:cNvSpPr txBox="1"/>
          <p:nvPr/>
        </p:nvSpPr>
        <p:spPr>
          <a:xfrm>
            <a:off x="146807" y="1562237"/>
            <a:ext cx="3921137" cy="418576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b="1" dirty="0"/>
              <a:t>C</a:t>
            </a:r>
            <a:r>
              <a:rPr lang="en-GB" sz="1600" b="1" dirty="0" smtClean="0"/>
              <a:t>ube A represents a </a:t>
            </a:r>
            <a:r>
              <a:rPr lang="en-GB" sz="1600" b="1" dirty="0" smtClean="0">
                <a:solidFill>
                  <a:schemeClr val="accent6">
                    <a:lumMod val="75000"/>
                  </a:schemeClr>
                </a:solidFill>
              </a:rPr>
              <a:t>small animal </a:t>
            </a:r>
          </a:p>
          <a:p>
            <a:r>
              <a:rPr lang="en-GB" sz="1600" b="1" dirty="0" smtClean="0">
                <a:solidFill>
                  <a:schemeClr val="accent6">
                    <a:lumMod val="75000"/>
                  </a:schemeClr>
                </a:solidFill>
              </a:rPr>
              <a:t>like a mouse </a:t>
            </a:r>
            <a:r>
              <a:rPr lang="en-GB" sz="1600" b="1" dirty="0" smtClean="0"/>
              <a:t>the sides are 1 cm </a:t>
            </a:r>
          </a:p>
          <a:p>
            <a:r>
              <a:rPr lang="en-GB" sz="1600" b="1" dirty="0" smtClean="0"/>
              <a:t>each and there are 6 sides. </a:t>
            </a:r>
          </a:p>
          <a:p>
            <a:endParaRPr lang="en-GB" sz="900" b="1" dirty="0" smtClean="0"/>
          </a:p>
          <a:p>
            <a:r>
              <a:rPr lang="en-GB" sz="1600" dirty="0" smtClean="0"/>
              <a:t>To calculate the </a:t>
            </a:r>
            <a:r>
              <a:rPr lang="en-GB" sz="1600" b="1" dirty="0" smtClean="0"/>
              <a:t>volume</a:t>
            </a:r>
            <a:r>
              <a:rPr lang="en-GB" sz="1600" dirty="0" smtClean="0"/>
              <a:t>:</a:t>
            </a:r>
          </a:p>
          <a:p>
            <a:r>
              <a:rPr lang="en-GB" sz="1600" dirty="0" smtClean="0"/>
              <a:t>volume A = length x width x height</a:t>
            </a:r>
          </a:p>
          <a:p>
            <a:r>
              <a:rPr lang="en-GB" sz="1600" dirty="0" smtClean="0"/>
              <a:t>volume A = 1 x 1 x 1 </a:t>
            </a:r>
          </a:p>
          <a:p>
            <a:r>
              <a:rPr lang="en-GB" sz="1600" b="1" dirty="0">
                <a:solidFill>
                  <a:schemeClr val="accent6">
                    <a:lumMod val="75000"/>
                  </a:schemeClr>
                </a:solidFill>
              </a:rPr>
              <a:t> </a:t>
            </a:r>
            <a:r>
              <a:rPr lang="en-GB" sz="1600" b="1" dirty="0" smtClean="0">
                <a:solidFill>
                  <a:schemeClr val="accent6">
                    <a:lumMod val="75000"/>
                  </a:schemeClr>
                </a:solidFill>
              </a:rPr>
              <a:t>  volume A = 1cm </a:t>
            </a:r>
            <a:r>
              <a:rPr lang="en-GB" sz="1600" b="1" baseline="30000" dirty="0" smtClean="0">
                <a:solidFill>
                  <a:schemeClr val="accent6">
                    <a:lumMod val="75000"/>
                  </a:schemeClr>
                </a:solidFill>
              </a:rPr>
              <a:t>3</a:t>
            </a:r>
          </a:p>
          <a:p>
            <a:endParaRPr lang="en-GB" sz="900" b="1" baseline="30000" dirty="0" smtClean="0">
              <a:solidFill>
                <a:schemeClr val="accent6">
                  <a:lumMod val="75000"/>
                </a:schemeClr>
              </a:solidFill>
            </a:endParaRPr>
          </a:p>
          <a:p>
            <a:r>
              <a:rPr lang="en-GB" sz="1600" dirty="0" smtClean="0"/>
              <a:t>To calculate the </a:t>
            </a:r>
            <a:r>
              <a:rPr lang="en-GB" sz="1600" b="1" dirty="0" smtClean="0"/>
              <a:t>area</a:t>
            </a:r>
            <a:r>
              <a:rPr lang="en-GB" sz="1600" dirty="0" smtClean="0"/>
              <a:t> of </a:t>
            </a:r>
            <a:r>
              <a:rPr lang="en-GB" sz="1600" b="1" dirty="0" smtClean="0">
                <a:solidFill>
                  <a:schemeClr val="accent6">
                    <a:lumMod val="75000"/>
                  </a:schemeClr>
                </a:solidFill>
              </a:rPr>
              <a:t>one</a:t>
            </a:r>
            <a:r>
              <a:rPr lang="en-GB" sz="1600" dirty="0" smtClean="0"/>
              <a:t> surface:</a:t>
            </a:r>
          </a:p>
          <a:p>
            <a:r>
              <a:rPr lang="en-GB" sz="1600" dirty="0" smtClean="0"/>
              <a:t>area = height x width</a:t>
            </a:r>
          </a:p>
          <a:p>
            <a:r>
              <a:rPr lang="en-GB" sz="1600" b="1" dirty="0" smtClean="0">
                <a:solidFill>
                  <a:schemeClr val="accent6">
                    <a:lumMod val="75000"/>
                  </a:schemeClr>
                </a:solidFill>
              </a:rPr>
              <a:t>   area = 1 x 1 = 1cm</a:t>
            </a:r>
            <a:r>
              <a:rPr lang="en-GB" sz="1600" b="1" baseline="30000" dirty="0" smtClean="0">
                <a:solidFill>
                  <a:schemeClr val="accent6">
                    <a:lumMod val="75000"/>
                  </a:schemeClr>
                </a:solidFill>
              </a:rPr>
              <a:t>2</a:t>
            </a:r>
          </a:p>
          <a:p>
            <a:endParaRPr lang="en-GB" sz="900" b="1" dirty="0" smtClean="0">
              <a:solidFill>
                <a:schemeClr val="accent6">
                  <a:lumMod val="75000"/>
                </a:schemeClr>
              </a:solidFill>
            </a:endParaRPr>
          </a:p>
          <a:p>
            <a:r>
              <a:rPr lang="en-GB" sz="1600" dirty="0" smtClean="0"/>
              <a:t>To calculate the </a:t>
            </a:r>
            <a:r>
              <a:rPr lang="en-GB" sz="1600" b="1" dirty="0" smtClean="0"/>
              <a:t>SA </a:t>
            </a:r>
            <a:r>
              <a:rPr lang="en-GB" sz="1600" dirty="0" smtClean="0"/>
              <a:t>of </a:t>
            </a:r>
            <a:r>
              <a:rPr lang="en-GB" sz="1600" b="1" dirty="0" smtClean="0"/>
              <a:t>A</a:t>
            </a:r>
            <a:r>
              <a:rPr lang="en-GB" sz="1600" dirty="0" smtClean="0"/>
              <a:t>:</a:t>
            </a:r>
          </a:p>
          <a:p>
            <a:r>
              <a:rPr lang="en-GB" sz="1600" dirty="0" smtClean="0"/>
              <a:t>area of </a:t>
            </a:r>
            <a:r>
              <a:rPr lang="en-GB" sz="1600" b="1" dirty="0" smtClean="0"/>
              <a:t>one surface </a:t>
            </a:r>
            <a:r>
              <a:rPr lang="en-GB" sz="1600" dirty="0" smtClean="0"/>
              <a:t>x the </a:t>
            </a:r>
            <a:r>
              <a:rPr lang="en-GB" sz="1600" b="1" dirty="0" smtClean="0"/>
              <a:t>number</a:t>
            </a:r>
            <a:r>
              <a:rPr lang="en-GB" sz="1600" dirty="0" smtClean="0"/>
              <a:t> of surfaces</a:t>
            </a:r>
          </a:p>
          <a:p>
            <a:r>
              <a:rPr lang="en-GB" sz="1600" b="1" dirty="0" smtClean="0">
                <a:solidFill>
                  <a:schemeClr val="accent6">
                    <a:lumMod val="75000"/>
                  </a:schemeClr>
                </a:solidFill>
              </a:rPr>
              <a:t>   surface area = 1 x 6 = 6cm</a:t>
            </a:r>
            <a:r>
              <a:rPr lang="en-GB" sz="1600" b="1" baseline="30000" dirty="0" smtClean="0">
                <a:solidFill>
                  <a:schemeClr val="accent6">
                    <a:lumMod val="75000"/>
                  </a:schemeClr>
                </a:solidFill>
              </a:rPr>
              <a:t>2</a:t>
            </a:r>
            <a:endParaRPr lang="en-GB" sz="1600" b="1" dirty="0" smtClean="0">
              <a:solidFill>
                <a:schemeClr val="accent6">
                  <a:lumMod val="75000"/>
                </a:schemeClr>
              </a:solidFill>
            </a:endParaRPr>
          </a:p>
          <a:p>
            <a:endParaRPr lang="en-GB" sz="900" b="1" dirty="0" smtClean="0">
              <a:solidFill>
                <a:schemeClr val="accent6">
                  <a:lumMod val="75000"/>
                </a:schemeClr>
              </a:solidFill>
            </a:endParaRPr>
          </a:p>
          <a:p>
            <a:r>
              <a:rPr lang="en-GB" b="1" i="1" u="sng" dirty="0" smtClean="0"/>
              <a:t>SA:V ratio = 6/1 = 6</a:t>
            </a:r>
          </a:p>
          <a:p>
            <a:endParaRPr lang="en-GB" sz="900" dirty="0"/>
          </a:p>
        </p:txBody>
      </p:sp>
      <p:sp>
        <p:nvSpPr>
          <p:cNvPr id="5" name="Cube 4"/>
          <p:cNvSpPr/>
          <p:nvPr/>
        </p:nvSpPr>
        <p:spPr>
          <a:xfrm>
            <a:off x="2922887" y="1898128"/>
            <a:ext cx="720000" cy="720000"/>
          </a:xfrm>
          <a:prstGeom prst="cub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3200" b="1" dirty="0" smtClean="0">
                <a:solidFill>
                  <a:schemeClr val="tx1"/>
                </a:solidFill>
              </a:rPr>
              <a:t>A</a:t>
            </a:r>
            <a:endParaRPr lang="en-GB" sz="3200" b="1" dirty="0">
              <a:solidFill>
                <a:schemeClr val="tx1"/>
              </a:solidFill>
            </a:endParaRPr>
          </a:p>
        </p:txBody>
      </p:sp>
      <p:sp>
        <p:nvSpPr>
          <p:cNvPr id="15" name="TextBox 14"/>
          <p:cNvSpPr txBox="1"/>
          <p:nvPr/>
        </p:nvSpPr>
        <p:spPr>
          <a:xfrm>
            <a:off x="4171466" y="1562237"/>
            <a:ext cx="4856854" cy="4047262"/>
          </a:xfrm>
          <a:prstGeom prst="rect">
            <a:avLst/>
          </a:prstGeom>
          <a:noFill/>
        </p:spPr>
        <p:txBody>
          <a:bodyPr wrap="square" rtlCol="0">
            <a:spAutoFit/>
          </a:bodyPr>
          <a:lstStyle/>
          <a:p>
            <a:r>
              <a:rPr lang="en-GB" sz="1600" b="1" dirty="0"/>
              <a:t>C</a:t>
            </a:r>
            <a:r>
              <a:rPr lang="en-GB" sz="1600" b="1" dirty="0" smtClean="0"/>
              <a:t>ube B represents a </a:t>
            </a:r>
            <a:r>
              <a:rPr lang="en-GB" sz="1600" b="1" dirty="0" smtClean="0">
                <a:solidFill>
                  <a:schemeClr val="accent6">
                    <a:lumMod val="75000"/>
                  </a:schemeClr>
                </a:solidFill>
              </a:rPr>
              <a:t>larger </a:t>
            </a:r>
          </a:p>
          <a:p>
            <a:r>
              <a:rPr lang="en-GB" sz="1600" b="1" dirty="0" smtClean="0">
                <a:solidFill>
                  <a:schemeClr val="accent6">
                    <a:lumMod val="75000"/>
                  </a:schemeClr>
                </a:solidFill>
              </a:rPr>
              <a:t>animal like a dog </a:t>
            </a:r>
            <a:r>
              <a:rPr lang="en-GB" sz="1600" b="1" dirty="0" smtClean="0"/>
              <a:t>the sides are </a:t>
            </a:r>
          </a:p>
          <a:p>
            <a:r>
              <a:rPr lang="en-GB" sz="1600" b="1" dirty="0" smtClean="0"/>
              <a:t>6cm each and there are 6 sides. </a:t>
            </a:r>
          </a:p>
          <a:p>
            <a:endParaRPr lang="en-GB" sz="900" b="1" dirty="0" smtClean="0"/>
          </a:p>
          <a:p>
            <a:r>
              <a:rPr lang="en-GB" sz="1600" dirty="0" smtClean="0"/>
              <a:t>To calculate the </a:t>
            </a:r>
            <a:r>
              <a:rPr lang="en-GB" sz="1600" b="1" dirty="0" smtClean="0"/>
              <a:t>volume</a:t>
            </a:r>
            <a:r>
              <a:rPr lang="en-GB" sz="1600" dirty="0" smtClean="0"/>
              <a:t>:</a:t>
            </a:r>
          </a:p>
          <a:p>
            <a:r>
              <a:rPr lang="en-GB" sz="1600" dirty="0" smtClean="0"/>
              <a:t>volume B = length x width x height</a:t>
            </a:r>
          </a:p>
          <a:p>
            <a:r>
              <a:rPr lang="en-GB" sz="1600" dirty="0" smtClean="0"/>
              <a:t>volume B = 6 x 6 x 6 </a:t>
            </a:r>
          </a:p>
          <a:p>
            <a:r>
              <a:rPr lang="en-GB" sz="1600" b="1" dirty="0">
                <a:solidFill>
                  <a:schemeClr val="accent6">
                    <a:lumMod val="75000"/>
                  </a:schemeClr>
                </a:solidFill>
              </a:rPr>
              <a:t> </a:t>
            </a:r>
            <a:r>
              <a:rPr lang="en-GB" sz="1600" b="1" dirty="0" smtClean="0">
                <a:solidFill>
                  <a:schemeClr val="accent6">
                    <a:lumMod val="75000"/>
                  </a:schemeClr>
                </a:solidFill>
              </a:rPr>
              <a:t>  volume A = 216cm </a:t>
            </a:r>
            <a:r>
              <a:rPr lang="en-GB" sz="1600" b="1" baseline="30000" dirty="0" smtClean="0">
                <a:solidFill>
                  <a:schemeClr val="accent6">
                    <a:lumMod val="75000"/>
                  </a:schemeClr>
                </a:solidFill>
              </a:rPr>
              <a:t>3</a:t>
            </a:r>
          </a:p>
          <a:p>
            <a:endParaRPr lang="en-GB" sz="900" b="1" baseline="30000" dirty="0" smtClean="0">
              <a:solidFill>
                <a:schemeClr val="accent6">
                  <a:lumMod val="75000"/>
                </a:schemeClr>
              </a:solidFill>
            </a:endParaRPr>
          </a:p>
          <a:p>
            <a:r>
              <a:rPr lang="en-GB" sz="1600" dirty="0" smtClean="0"/>
              <a:t>To calculate the </a:t>
            </a:r>
            <a:r>
              <a:rPr lang="en-GB" sz="1600" b="1" dirty="0" smtClean="0"/>
              <a:t>area</a:t>
            </a:r>
            <a:r>
              <a:rPr lang="en-GB" sz="1600" dirty="0" smtClean="0"/>
              <a:t> of </a:t>
            </a:r>
            <a:r>
              <a:rPr lang="en-GB" sz="1600" b="1" dirty="0" smtClean="0">
                <a:solidFill>
                  <a:schemeClr val="accent6">
                    <a:lumMod val="75000"/>
                  </a:schemeClr>
                </a:solidFill>
              </a:rPr>
              <a:t>one</a:t>
            </a:r>
            <a:r>
              <a:rPr lang="en-GB" sz="1600" dirty="0" smtClean="0"/>
              <a:t> surface:</a:t>
            </a:r>
          </a:p>
          <a:p>
            <a:r>
              <a:rPr lang="en-GB" sz="1600" dirty="0" smtClean="0"/>
              <a:t>area = height x width</a:t>
            </a:r>
          </a:p>
          <a:p>
            <a:r>
              <a:rPr lang="en-GB" sz="1600" b="1" dirty="0" smtClean="0">
                <a:solidFill>
                  <a:schemeClr val="accent6">
                    <a:lumMod val="75000"/>
                  </a:schemeClr>
                </a:solidFill>
              </a:rPr>
              <a:t>   area = 6 x 6 = 36cm</a:t>
            </a:r>
            <a:r>
              <a:rPr lang="en-GB" sz="1600" b="1" baseline="30000" dirty="0" smtClean="0">
                <a:solidFill>
                  <a:schemeClr val="accent6">
                    <a:lumMod val="75000"/>
                  </a:schemeClr>
                </a:solidFill>
              </a:rPr>
              <a:t>2</a:t>
            </a:r>
          </a:p>
          <a:p>
            <a:endParaRPr lang="en-GB" sz="900" b="1" dirty="0" smtClean="0">
              <a:solidFill>
                <a:schemeClr val="accent6">
                  <a:lumMod val="75000"/>
                </a:schemeClr>
              </a:solidFill>
            </a:endParaRPr>
          </a:p>
          <a:p>
            <a:r>
              <a:rPr lang="en-GB" sz="1600" dirty="0" smtClean="0"/>
              <a:t>To calculate the </a:t>
            </a:r>
            <a:r>
              <a:rPr lang="en-GB" sz="1600" b="1" dirty="0" smtClean="0"/>
              <a:t>surface area </a:t>
            </a:r>
            <a:r>
              <a:rPr lang="en-GB" sz="1600" dirty="0" smtClean="0"/>
              <a:t>of </a:t>
            </a:r>
            <a:r>
              <a:rPr lang="en-GB" sz="1600" b="1" dirty="0" smtClean="0"/>
              <a:t>B</a:t>
            </a:r>
            <a:r>
              <a:rPr lang="en-GB" sz="1600" dirty="0" smtClean="0"/>
              <a:t>:</a:t>
            </a:r>
          </a:p>
          <a:p>
            <a:r>
              <a:rPr lang="en-GB" sz="1600" dirty="0" smtClean="0"/>
              <a:t>area of </a:t>
            </a:r>
            <a:r>
              <a:rPr lang="en-GB" sz="1600" b="1" dirty="0" smtClean="0"/>
              <a:t>one surface </a:t>
            </a:r>
            <a:r>
              <a:rPr lang="en-GB" sz="1600" dirty="0" smtClean="0"/>
              <a:t>x the </a:t>
            </a:r>
            <a:r>
              <a:rPr lang="en-GB" sz="1600" b="1" dirty="0" smtClean="0"/>
              <a:t>number</a:t>
            </a:r>
            <a:r>
              <a:rPr lang="en-GB" sz="1600" dirty="0" smtClean="0"/>
              <a:t> of surfaces</a:t>
            </a:r>
          </a:p>
          <a:p>
            <a:r>
              <a:rPr lang="en-GB" sz="1600" b="1" dirty="0" smtClean="0">
                <a:solidFill>
                  <a:schemeClr val="accent6">
                    <a:lumMod val="75000"/>
                  </a:schemeClr>
                </a:solidFill>
              </a:rPr>
              <a:t>   surface area = 36 x 6 = 216cm</a:t>
            </a:r>
            <a:r>
              <a:rPr lang="en-GB" sz="1600" b="1" baseline="30000" dirty="0" smtClean="0">
                <a:solidFill>
                  <a:schemeClr val="accent6">
                    <a:lumMod val="75000"/>
                  </a:schemeClr>
                </a:solidFill>
              </a:rPr>
              <a:t>2</a:t>
            </a:r>
            <a:endParaRPr lang="en-GB" sz="1600" b="1" dirty="0" smtClean="0">
              <a:solidFill>
                <a:schemeClr val="accent6">
                  <a:lumMod val="75000"/>
                </a:schemeClr>
              </a:solidFill>
            </a:endParaRPr>
          </a:p>
          <a:p>
            <a:endParaRPr lang="en-GB" sz="900" dirty="0" smtClean="0"/>
          </a:p>
          <a:p>
            <a:r>
              <a:rPr lang="en-GB" b="1" i="1" u="sng" dirty="0" smtClean="0"/>
              <a:t>SA:V </a:t>
            </a:r>
            <a:r>
              <a:rPr lang="en-GB" b="1" i="1" u="sng" dirty="0"/>
              <a:t>ratio = </a:t>
            </a:r>
            <a:r>
              <a:rPr lang="en-GB" b="1" i="1" u="sng" dirty="0" smtClean="0"/>
              <a:t> 216/216 = 1</a:t>
            </a:r>
            <a:endParaRPr lang="en-GB" b="1" i="1" u="sng" dirty="0"/>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45858" y="2618128"/>
            <a:ext cx="2149500" cy="957253"/>
          </a:xfrm>
          <a:prstGeom prst="rect">
            <a:avLst/>
          </a:prstGeom>
        </p:spPr>
      </p:pic>
      <p:sp>
        <p:nvSpPr>
          <p:cNvPr id="9" name="Cube 8"/>
          <p:cNvSpPr/>
          <p:nvPr/>
        </p:nvSpPr>
        <p:spPr>
          <a:xfrm>
            <a:off x="6954334" y="674025"/>
            <a:ext cx="1980000" cy="1980000"/>
          </a:xfrm>
          <a:prstGeom prst="cube">
            <a:avLst>
              <a:gd name="adj" fmla="val 2852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b="1" dirty="0" smtClean="0">
                <a:solidFill>
                  <a:schemeClr val="tx1"/>
                </a:solidFill>
              </a:rPr>
              <a:t>B</a:t>
            </a:r>
            <a:endParaRPr lang="en-GB" sz="3200" b="1" dirty="0">
              <a:solidFill>
                <a:schemeClr val="tx1"/>
              </a:solidFill>
            </a:endParaRPr>
          </a:p>
        </p:txBody>
      </p:sp>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4328" y="1911274"/>
            <a:ext cx="1957484" cy="2664199"/>
          </a:xfrm>
          <a:prstGeom prst="rect">
            <a:avLst/>
          </a:prstGeom>
        </p:spPr>
      </p:pic>
      <p:sp>
        <p:nvSpPr>
          <p:cNvPr id="17" name="TextBox 16"/>
          <p:cNvSpPr txBox="1"/>
          <p:nvPr/>
        </p:nvSpPr>
        <p:spPr>
          <a:xfrm>
            <a:off x="0" y="5901842"/>
            <a:ext cx="9144000" cy="400110"/>
          </a:xfrm>
          <a:prstGeom prst="rect">
            <a:avLst/>
          </a:prstGeom>
          <a:noFill/>
        </p:spPr>
        <p:txBody>
          <a:bodyPr wrap="square" rtlCol="0">
            <a:spAutoFit/>
          </a:bodyPr>
          <a:lstStyle/>
          <a:p>
            <a:r>
              <a:rPr lang="en-GB" sz="2000" b="1" dirty="0" smtClean="0">
                <a:solidFill>
                  <a:schemeClr val="accent6">
                    <a:lumMod val="75000"/>
                  </a:schemeClr>
                </a:solidFill>
              </a:rPr>
              <a:t>So as you can see the mouse has a much larger surface area compared to its volume.</a:t>
            </a:r>
            <a:endParaRPr lang="en-GB" sz="2000" b="1" dirty="0">
              <a:solidFill>
                <a:schemeClr val="accent6">
                  <a:lumMod val="75000"/>
                </a:schemeClr>
              </a:solidFill>
            </a:endParaRPr>
          </a:p>
        </p:txBody>
      </p:sp>
    </p:spTree>
    <p:extLst>
      <p:ext uri="{BB962C8B-B14F-4D97-AF65-F5344CB8AC3E}">
        <p14:creationId xmlns:p14="http://schemas.microsoft.com/office/powerpoint/2010/main" val="1035941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5655"/>
            <a:ext cx="8532440"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Cell structure part 1 - </a:t>
            </a:r>
            <a:r>
              <a:rPr kumimoji="0" lang="en-US" sz="2400" b="1" i="0" u="none" strike="noStrike" kern="1200" cap="none" spc="0" normalizeH="0" baseline="0" noProof="0" dirty="0" smtClean="0">
                <a:ln>
                  <a:noFill/>
                </a:ln>
                <a:solidFill>
                  <a:schemeClr val="accent6"/>
                </a:solidFill>
                <a:effectLst/>
                <a:uLnTx/>
                <a:uFillTx/>
                <a:latin typeface="Calibri"/>
                <a:ea typeface=""/>
                <a:cs typeface="News Gothic MT"/>
              </a:rPr>
              <a:t>Animal, plant cells and bacterial</a:t>
            </a:r>
            <a:r>
              <a:rPr kumimoji="0" lang="en-US" sz="2400" b="1" i="0" u="none" strike="noStrike" kern="1200" cap="none" spc="0" normalizeH="0" noProof="0" dirty="0" smtClean="0">
                <a:ln>
                  <a:noFill/>
                </a:ln>
                <a:solidFill>
                  <a:schemeClr val="accent6"/>
                </a:solidFill>
                <a:effectLst/>
                <a:uLnTx/>
                <a:uFillTx/>
                <a:latin typeface="Calibri"/>
                <a:ea typeface=""/>
                <a:cs typeface="News Gothic MT"/>
              </a:rPr>
              <a:t> cells </a:t>
            </a:r>
            <a:endParaRPr lang="en-GB" sz="2400" b="1" dirty="0">
              <a:solidFill>
                <a:schemeClr val="accent6"/>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64122147"/>
              </p:ext>
            </p:extLst>
          </p:nvPr>
        </p:nvGraphicFramePr>
        <p:xfrm>
          <a:off x="179512" y="836712"/>
          <a:ext cx="8856984" cy="5691601"/>
        </p:xfrm>
        <a:graphic>
          <a:graphicData uri="http://schemas.openxmlformats.org/drawingml/2006/table">
            <a:tbl>
              <a:tblPr>
                <a:tableStyleId>{5940675A-B579-460E-94D1-54222C63F5DA}</a:tableStyleId>
              </a:tblPr>
              <a:tblGrid>
                <a:gridCol w="1920294">
                  <a:extLst>
                    <a:ext uri="{9D8B030D-6E8A-4147-A177-3AD203B41FA5}">
                      <a16:colId xmlns:a16="http://schemas.microsoft.com/office/drawing/2014/main" val="20000"/>
                    </a:ext>
                  </a:extLst>
                </a:gridCol>
                <a:gridCol w="477645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tblGrid>
              <a:tr h="304825">
                <a:tc>
                  <a:txBody>
                    <a:bodyPr/>
                    <a:lstStyle/>
                    <a:p>
                      <a:pPr marL="0" marR="0" algn="ctr">
                        <a:spcBef>
                          <a:spcPts val="0"/>
                        </a:spcBef>
                        <a:spcAft>
                          <a:spcPts val="0"/>
                        </a:spcAft>
                      </a:pPr>
                      <a:r>
                        <a:rPr lang="en-GB" sz="1400" b="1" dirty="0" smtClean="0">
                          <a:solidFill>
                            <a:schemeClr val="tx1"/>
                          </a:solidFill>
                          <a:effectLst/>
                          <a:latin typeface="+mn-lt"/>
                        </a:rPr>
                        <a:t>Cell part</a:t>
                      </a:r>
                      <a:endParaRPr lang="en-GB" sz="14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400" b="1" dirty="0">
                          <a:solidFill>
                            <a:schemeClr val="tx1"/>
                          </a:solidFill>
                          <a:effectLst/>
                          <a:latin typeface="+mn-lt"/>
                        </a:rPr>
                        <a:t>Function</a:t>
                      </a: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Animal</a:t>
                      </a:r>
                      <a:endParaRPr lang="en-GB" sz="12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Plant</a:t>
                      </a:r>
                      <a:endParaRPr lang="en-GB" sz="1200" b="1" dirty="0">
                        <a:solidFill>
                          <a:schemeClr val="tx1"/>
                        </a:solidFill>
                        <a:effectLst/>
                        <a:latin typeface="+mn-lt"/>
                      </a:endParaRPr>
                    </a:p>
                  </a:txBody>
                  <a:tcPr anchor="ctr">
                    <a:solidFill>
                      <a:schemeClr val="accent6">
                        <a:lumMod val="60000"/>
                        <a:lumOff val="40000"/>
                      </a:schemeClr>
                    </a:solidFill>
                  </a:tcPr>
                </a:tc>
                <a:tc>
                  <a:txBody>
                    <a:bodyPr/>
                    <a:lstStyle/>
                    <a:p>
                      <a:pPr marL="0" marR="0" algn="ctr">
                        <a:spcBef>
                          <a:spcPts val="0"/>
                        </a:spcBef>
                        <a:spcAft>
                          <a:spcPts val="0"/>
                        </a:spcAft>
                      </a:pPr>
                      <a:r>
                        <a:rPr lang="en-GB" sz="1200" b="1" dirty="0" smtClean="0">
                          <a:solidFill>
                            <a:schemeClr val="tx1"/>
                          </a:solidFill>
                          <a:effectLst/>
                          <a:latin typeface="+mn-lt"/>
                        </a:rPr>
                        <a:t>Bacteria</a:t>
                      </a:r>
                      <a:endParaRPr lang="en-GB" sz="1200" b="1" dirty="0">
                        <a:solidFill>
                          <a:schemeClr val="tx1"/>
                        </a:solidFill>
                        <a:effectLst/>
                        <a:latin typeface="+mn-lt"/>
                      </a:endParaRPr>
                    </a:p>
                  </a:txBody>
                  <a:tcPr anchor="ctr">
                    <a:solidFill>
                      <a:schemeClr val="accent6">
                        <a:lumMod val="60000"/>
                        <a:lumOff val="40000"/>
                      </a:schemeClr>
                    </a:solidFill>
                  </a:tcPr>
                </a:tc>
                <a:extLst>
                  <a:ext uri="{0D108BD9-81ED-4DB2-BD59-A6C34878D82A}">
                    <a16:rowId xmlns:a16="http://schemas.microsoft.com/office/drawing/2014/main" val="10000"/>
                  </a:ext>
                </a:extLst>
              </a:tr>
              <a:tr h="591659">
                <a:tc>
                  <a:txBody>
                    <a:bodyPr/>
                    <a:lstStyle/>
                    <a:p>
                      <a:pPr marL="0" marR="0" algn="ctr">
                        <a:spcBef>
                          <a:spcPts val="0"/>
                        </a:spcBef>
                        <a:spcAft>
                          <a:spcPts val="0"/>
                        </a:spcAft>
                      </a:pPr>
                      <a:r>
                        <a:rPr lang="en-GB" sz="1800" b="1" dirty="0" smtClean="0">
                          <a:effectLst/>
                          <a:latin typeface="+mn-lt"/>
                        </a:rPr>
                        <a:t>Nucleus</a:t>
                      </a:r>
                      <a:endParaRPr lang="en-GB" sz="18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Contains genetic material, which controls the activities of the cell</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1"/>
                  </a:ext>
                </a:extLst>
              </a:tr>
              <a:tr h="591659">
                <a:tc>
                  <a:txBody>
                    <a:bodyPr/>
                    <a:lstStyle/>
                    <a:p>
                      <a:pPr marL="0" marR="0" algn="ctr">
                        <a:spcBef>
                          <a:spcPts val="0"/>
                        </a:spcBef>
                        <a:spcAft>
                          <a:spcPts val="0"/>
                        </a:spcAft>
                      </a:pPr>
                      <a:r>
                        <a:rPr lang="en-GB" sz="1800" b="1" dirty="0" smtClean="0">
                          <a:effectLst/>
                          <a:latin typeface="+mn-lt"/>
                        </a:rPr>
                        <a:t>Cytoplasm</a:t>
                      </a:r>
                      <a:endParaRPr lang="en-GB" sz="18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Most chemical processes take place here, controlled by enzymes</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02"/>
                  </a:ext>
                </a:extLst>
              </a:tr>
              <a:tr h="591659">
                <a:tc>
                  <a:txBody>
                    <a:bodyPr/>
                    <a:lstStyle/>
                    <a:p>
                      <a:pPr marL="0" marR="0" algn="ctr">
                        <a:spcBef>
                          <a:spcPts val="0"/>
                        </a:spcBef>
                        <a:spcAft>
                          <a:spcPts val="0"/>
                        </a:spcAft>
                      </a:pPr>
                      <a:r>
                        <a:rPr lang="en-GB" sz="1800" b="1" dirty="0" smtClean="0">
                          <a:effectLst/>
                          <a:latin typeface="+mn-lt"/>
                        </a:rPr>
                        <a:t>Cell membrane</a:t>
                      </a:r>
                      <a:endParaRPr lang="en-GB" sz="18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Controls the movement of substances into and out of the cell</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03"/>
                  </a:ext>
                </a:extLst>
              </a:tr>
              <a:tr h="396272">
                <a:tc>
                  <a:txBody>
                    <a:bodyPr/>
                    <a:lstStyle/>
                    <a:p>
                      <a:pPr marL="0" marR="0" algn="ctr">
                        <a:spcBef>
                          <a:spcPts val="0"/>
                        </a:spcBef>
                        <a:spcAft>
                          <a:spcPts val="0"/>
                        </a:spcAft>
                      </a:pPr>
                      <a:r>
                        <a:rPr lang="en-GB" sz="1800" b="1" dirty="0" smtClean="0">
                          <a:effectLst/>
                          <a:latin typeface="+mn-lt"/>
                        </a:rPr>
                        <a:t>Mitochondria</a:t>
                      </a:r>
                      <a:endParaRPr lang="en-GB" sz="18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Most energy is released by respiration here</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4"/>
                  </a:ext>
                </a:extLst>
              </a:tr>
              <a:tr h="396272">
                <a:tc>
                  <a:txBody>
                    <a:bodyPr/>
                    <a:lstStyle/>
                    <a:p>
                      <a:pPr marL="0" marR="0" algn="ctr">
                        <a:spcBef>
                          <a:spcPts val="0"/>
                        </a:spcBef>
                        <a:spcAft>
                          <a:spcPts val="0"/>
                        </a:spcAft>
                      </a:pPr>
                      <a:r>
                        <a:rPr lang="en-GB" sz="1800" b="1" dirty="0" smtClean="0">
                          <a:effectLst/>
                          <a:latin typeface="+mn-lt"/>
                        </a:rPr>
                        <a:t>Ribosomes</a:t>
                      </a:r>
                      <a:endParaRPr lang="en-GB" sz="1800" b="1" dirty="0">
                        <a:solidFill>
                          <a:srgbClr val="FFFFFF"/>
                        </a:solidFill>
                        <a:effectLst/>
                        <a:latin typeface="+mn-lt"/>
                      </a:endParaRPr>
                    </a:p>
                  </a:txBody>
                  <a:tcPr anchor="ctr"/>
                </a:tc>
                <a:tc>
                  <a:txBody>
                    <a:bodyPr/>
                    <a:lstStyle/>
                    <a:p>
                      <a:pPr marL="0" marR="0" algn="l">
                        <a:spcBef>
                          <a:spcPts val="0"/>
                        </a:spcBef>
                        <a:spcAft>
                          <a:spcPts val="0"/>
                        </a:spcAft>
                      </a:pPr>
                      <a:r>
                        <a:rPr lang="en-GB" sz="1600" b="1" dirty="0" smtClean="0">
                          <a:effectLst/>
                          <a:latin typeface="+mn-lt"/>
                        </a:rPr>
                        <a:t>Protein synthesis happens here</a:t>
                      </a:r>
                      <a:endParaRPr lang="en-GB" sz="1600" b="1" dirty="0">
                        <a:solidFill>
                          <a:srgbClr val="FFFFFF"/>
                        </a:solidFill>
                        <a:effectLst/>
                        <a:latin typeface="+mn-lt"/>
                      </a:endParaRP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5"/>
                  </a:ext>
                </a:extLst>
              </a:tr>
              <a:tr h="591659">
                <a:tc>
                  <a:txBody>
                    <a:bodyPr/>
                    <a:lstStyle/>
                    <a:p>
                      <a:pPr marL="0" marR="0" algn="ctr">
                        <a:spcBef>
                          <a:spcPts val="0"/>
                        </a:spcBef>
                        <a:spcAft>
                          <a:spcPts val="0"/>
                        </a:spcAft>
                      </a:pPr>
                      <a:r>
                        <a:rPr lang="en-GB" sz="1800" b="1" dirty="0" smtClean="0">
                          <a:solidFill>
                            <a:schemeClr val="tx1"/>
                          </a:solidFill>
                          <a:effectLst/>
                          <a:latin typeface="+mn-lt"/>
                        </a:rPr>
                        <a:t>Cell wall</a:t>
                      </a:r>
                      <a:endParaRPr lang="en-GB" sz="18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smtClean="0">
                          <a:solidFill>
                            <a:schemeClr val="tx1"/>
                          </a:solidFill>
                          <a:effectLst/>
                          <a:latin typeface="+mn-lt"/>
                        </a:rPr>
                        <a:t>Strengthens the cell – made of cellulose (not</a:t>
                      </a:r>
                      <a:r>
                        <a:rPr lang="en-GB" sz="1600" b="1" baseline="0" dirty="0" smtClean="0">
                          <a:solidFill>
                            <a:schemeClr val="tx1"/>
                          </a:solidFill>
                          <a:effectLst/>
                          <a:latin typeface="+mn-lt"/>
                        </a:rPr>
                        <a:t> bacteria) </a:t>
                      </a:r>
                      <a:r>
                        <a:rPr lang="en-GB" sz="1600" b="1" dirty="0" smtClean="0">
                          <a:solidFill>
                            <a:schemeClr val="tx1"/>
                          </a:solidFill>
                          <a:effectLst/>
                          <a:latin typeface="+mn-lt"/>
                        </a:rPr>
                        <a:t>(algal cells also have a cell wall)</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algn="ctr">
                        <a:spcBef>
                          <a:spcPts val="0"/>
                        </a:spcBef>
                        <a:spcAft>
                          <a:spcPts val="0"/>
                        </a:spcAft>
                      </a:pPr>
                      <a:r>
                        <a:rPr lang="en-GB" sz="2000" b="1" dirty="0" smtClean="0">
                          <a:solidFill>
                            <a:schemeClr val="tx1"/>
                          </a:solidFill>
                          <a:effectLst/>
                          <a:latin typeface="+mn-lt"/>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06"/>
                  </a:ext>
                </a:extLst>
              </a:tr>
              <a:tr h="591659">
                <a:tc>
                  <a:txBody>
                    <a:bodyPr/>
                    <a:lstStyle/>
                    <a:p>
                      <a:pPr marL="0" marR="0" algn="ctr">
                        <a:spcBef>
                          <a:spcPts val="0"/>
                        </a:spcBef>
                        <a:spcAft>
                          <a:spcPts val="0"/>
                        </a:spcAft>
                      </a:pPr>
                      <a:r>
                        <a:rPr lang="en-GB" sz="1800" b="1" dirty="0" smtClean="0">
                          <a:solidFill>
                            <a:schemeClr val="tx1"/>
                          </a:solidFill>
                          <a:effectLst/>
                          <a:latin typeface="+mn-lt"/>
                        </a:rPr>
                        <a:t>Chloroplasts</a:t>
                      </a:r>
                      <a:endParaRPr lang="en-GB" sz="18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smtClean="0">
                          <a:solidFill>
                            <a:schemeClr val="tx1"/>
                          </a:solidFill>
                          <a:effectLst/>
                          <a:latin typeface="+mn-lt"/>
                        </a:rPr>
                        <a:t>Contain chlorophyll, absorbs light energy for photosynthesis</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mn-lt"/>
                          <a:ea typeface="+mn-ea"/>
                          <a:cs typeface="+mn-cs"/>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7"/>
                  </a:ext>
                </a:extLst>
              </a:tr>
              <a:tr h="648006">
                <a:tc>
                  <a:txBody>
                    <a:bodyPr/>
                    <a:lstStyle/>
                    <a:p>
                      <a:pPr marL="0" marR="0" algn="ctr">
                        <a:spcBef>
                          <a:spcPts val="0"/>
                        </a:spcBef>
                        <a:spcAft>
                          <a:spcPts val="0"/>
                        </a:spcAft>
                      </a:pPr>
                      <a:r>
                        <a:rPr lang="en-GB" sz="1800" b="1" dirty="0" smtClean="0">
                          <a:solidFill>
                            <a:schemeClr val="tx1"/>
                          </a:solidFill>
                          <a:effectLst/>
                          <a:latin typeface="+mn-lt"/>
                        </a:rPr>
                        <a:t>Permanent vacuole</a:t>
                      </a:r>
                      <a:endParaRPr lang="en-GB" sz="18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smtClean="0">
                          <a:solidFill>
                            <a:schemeClr val="tx1"/>
                          </a:solidFill>
                          <a:effectLst/>
                          <a:latin typeface="+mn-lt"/>
                        </a:rPr>
                        <a:t>Filled with cell sap to help keep the cell turgid</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mn-lt"/>
                          <a:ea typeface="+mn-ea"/>
                          <a:cs typeface="+mn-cs"/>
                        </a:rPr>
                        <a:t>✔</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8"/>
                  </a:ext>
                </a:extLst>
              </a:tr>
              <a:tr h="396272">
                <a:tc>
                  <a:txBody>
                    <a:bodyPr/>
                    <a:lstStyle/>
                    <a:p>
                      <a:pPr marL="0" marR="0" algn="ctr">
                        <a:spcBef>
                          <a:spcPts val="0"/>
                        </a:spcBef>
                        <a:spcAft>
                          <a:spcPts val="0"/>
                        </a:spcAft>
                      </a:pPr>
                      <a:r>
                        <a:rPr lang="en-GB" sz="1800" b="1" dirty="0" smtClean="0">
                          <a:solidFill>
                            <a:schemeClr val="tx1"/>
                          </a:solidFill>
                          <a:effectLst/>
                          <a:latin typeface="+mn-lt"/>
                        </a:rPr>
                        <a:t>Bacterial DNA</a:t>
                      </a:r>
                      <a:endParaRPr lang="en-GB" sz="18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smtClean="0">
                          <a:solidFill>
                            <a:schemeClr val="tx1"/>
                          </a:solidFill>
                          <a:effectLst/>
                          <a:latin typeface="+mn-lt"/>
                        </a:rPr>
                        <a:t>Loop</a:t>
                      </a:r>
                      <a:r>
                        <a:rPr lang="en-GB" sz="1600" b="1" baseline="0" dirty="0" smtClean="0">
                          <a:solidFill>
                            <a:schemeClr val="tx1"/>
                          </a:solidFill>
                          <a:effectLst/>
                          <a:latin typeface="+mn-lt"/>
                        </a:rPr>
                        <a:t> of DNA NOT found in a nucleus</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algn="ctr">
                        <a:spcBef>
                          <a:spcPts val="0"/>
                        </a:spcBef>
                        <a:spcAft>
                          <a:spcPts val="0"/>
                        </a:spcAft>
                      </a:pPr>
                      <a:endParaRPr lang="en-GB" sz="20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09"/>
                  </a:ext>
                </a:extLst>
              </a:tr>
              <a:tr h="591659">
                <a:tc>
                  <a:txBody>
                    <a:bodyPr/>
                    <a:lstStyle/>
                    <a:p>
                      <a:pPr marL="0" marR="0" algn="ctr">
                        <a:spcBef>
                          <a:spcPts val="0"/>
                        </a:spcBef>
                        <a:spcAft>
                          <a:spcPts val="0"/>
                        </a:spcAft>
                      </a:pPr>
                      <a:r>
                        <a:rPr lang="en-GB" sz="1800" b="1" dirty="0" smtClean="0">
                          <a:solidFill>
                            <a:schemeClr val="tx1"/>
                          </a:solidFill>
                          <a:effectLst/>
                          <a:latin typeface="+mn-lt"/>
                        </a:rPr>
                        <a:t>Plasmid</a:t>
                      </a:r>
                      <a:r>
                        <a:rPr lang="en-GB" sz="1800" b="1" baseline="0" dirty="0" smtClean="0">
                          <a:solidFill>
                            <a:schemeClr val="tx1"/>
                          </a:solidFill>
                          <a:effectLst/>
                          <a:latin typeface="+mn-lt"/>
                        </a:rPr>
                        <a:t> (DNA)</a:t>
                      </a:r>
                      <a:endParaRPr lang="en-GB" sz="1800" b="1" dirty="0">
                        <a:solidFill>
                          <a:schemeClr val="tx1"/>
                        </a:solidFill>
                        <a:effectLst/>
                        <a:latin typeface="+mn-lt"/>
                      </a:endParaRPr>
                    </a:p>
                  </a:txBody>
                  <a:tcPr anchor="ctr"/>
                </a:tc>
                <a:tc>
                  <a:txBody>
                    <a:bodyPr/>
                    <a:lstStyle/>
                    <a:p>
                      <a:pPr marL="0" marR="0" algn="l">
                        <a:spcBef>
                          <a:spcPts val="0"/>
                        </a:spcBef>
                        <a:spcAft>
                          <a:spcPts val="0"/>
                        </a:spcAft>
                      </a:pPr>
                      <a:r>
                        <a:rPr lang="en-GB" sz="1600" b="1" dirty="0" smtClean="0">
                          <a:solidFill>
                            <a:schemeClr val="tx1"/>
                          </a:solidFill>
                          <a:effectLst/>
                          <a:latin typeface="+mn-lt"/>
                        </a:rPr>
                        <a:t>Small ring of DNA often used as a vector</a:t>
                      </a:r>
                      <a:r>
                        <a:rPr lang="en-GB" sz="1600" b="1" baseline="0" dirty="0" smtClean="0">
                          <a:solidFill>
                            <a:schemeClr val="tx1"/>
                          </a:solidFill>
                          <a:effectLst/>
                          <a:latin typeface="+mn-lt"/>
                        </a:rPr>
                        <a:t> in genetic modification</a:t>
                      </a:r>
                      <a:endParaRPr lang="en-GB" sz="1600" b="1" dirty="0">
                        <a:solidFill>
                          <a:schemeClr val="tx1"/>
                        </a:solidFill>
                        <a:effectLst/>
                        <a:latin typeface="+mn-lt"/>
                      </a:endParaRPr>
                    </a:p>
                  </a:txBody>
                  <a:tcPr anchor="ctr"/>
                </a:tc>
                <a:tc>
                  <a:txBody>
                    <a:bodyPr/>
                    <a:lstStyle/>
                    <a:p>
                      <a:pPr marL="0" marR="0" algn="ctr">
                        <a:spcBef>
                          <a:spcPts val="0"/>
                        </a:spcBef>
                        <a:spcAft>
                          <a:spcPts val="0"/>
                        </a:spcAft>
                      </a:pPr>
                      <a:endParaRPr lang="en-GB" sz="1200" b="1" dirty="0">
                        <a:solidFill>
                          <a:schemeClr val="tx1"/>
                        </a:solidFill>
                        <a:effectLst/>
                        <a:latin typeface="+mn-lt"/>
                      </a:endParaRPr>
                    </a:p>
                  </a:txBody>
                  <a:tcPr anchor="ctr"/>
                </a:tc>
                <a:tc>
                  <a:txBody>
                    <a:bodyPr/>
                    <a:lstStyle/>
                    <a:p>
                      <a:pPr marL="0" marR="0" algn="ctr">
                        <a:spcBef>
                          <a:spcPts val="0"/>
                        </a:spcBef>
                        <a:spcAft>
                          <a:spcPts val="0"/>
                        </a:spcAft>
                      </a:pPr>
                      <a:endParaRPr lang="en-GB" sz="2000" b="1" dirty="0" smtClean="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mn-lt"/>
                          <a:ea typeface="+mn-ea"/>
                          <a:cs typeface="+mn-cs"/>
                        </a:rPr>
                        <a:t>✔</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683819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0"/>
            <a:ext cx="8460432"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Transport in cells – Adaptations in animals </a:t>
            </a:r>
            <a:endParaRPr lang="en-US" sz="2400" b="1" dirty="0">
              <a:solidFill>
                <a:schemeClr val="accent6"/>
              </a:solidFill>
            </a:endParaRPr>
          </a:p>
        </p:txBody>
      </p:sp>
      <p:sp>
        <p:nvSpPr>
          <p:cNvPr id="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2" name="TextBox 11"/>
          <p:cNvSpPr txBox="1"/>
          <p:nvPr/>
        </p:nvSpPr>
        <p:spPr>
          <a:xfrm>
            <a:off x="0" y="782880"/>
            <a:ext cx="4716016" cy="2862322"/>
          </a:xfrm>
          <a:prstGeom prst="rect">
            <a:avLst/>
          </a:prstGeom>
          <a:noFill/>
        </p:spPr>
        <p:txBody>
          <a:bodyPr wrap="square" rtlCol="0">
            <a:spAutoFit/>
          </a:bodyPr>
          <a:lstStyle/>
          <a:p>
            <a:r>
              <a:rPr lang="en-GB" sz="2000" b="1" dirty="0" smtClean="0"/>
              <a:t>Adaptations of the small intestines:</a:t>
            </a:r>
          </a:p>
          <a:p>
            <a:pPr marL="342900" indent="-342900">
              <a:buFont typeface="Arial" charset="0"/>
              <a:buChar char="•"/>
            </a:pPr>
            <a:r>
              <a:rPr lang="en-GB" sz="2000" dirty="0" smtClean="0"/>
              <a:t>Internal surface is covered in millions of </a:t>
            </a:r>
            <a:r>
              <a:rPr lang="en-GB" sz="2000" b="1" dirty="0" smtClean="0">
                <a:solidFill>
                  <a:schemeClr val="accent6">
                    <a:lumMod val="75000"/>
                  </a:schemeClr>
                </a:solidFill>
              </a:rPr>
              <a:t>folds</a:t>
            </a:r>
            <a:r>
              <a:rPr lang="en-GB" sz="2000" dirty="0" smtClean="0">
                <a:solidFill>
                  <a:schemeClr val="accent6">
                    <a:lumMod val="75000"/>
                  </a:schemeClr>
                </a:solidFill>
              </a:rPr>
              <a:t> </a:t>
            </a:r>
            <a:r>
              <a:rPr lang="en-GB" sz="2000" dirty="0" smtClean="0"/>
              <a:t>called </a:t>
            </a:r>
            <a:r>
              <a:rPr lang="en-GB" sz="2000" b="1" dirty="0" smtClean="0">
                <a:solidFill>
                  <a:schemeClr val="accent6">
                    <a:lumMod val="75000"/>
                  </a:schemeClr>
                </a:solidFill>
              </a:rPr>
              <a:t>villi.</a:t>
            </a:r>
          </a:p>
          <a:p>
            <a:pPr marL="342900" indent="-342900">
              <a:buFont typeface="Arial" charset="0"/>
              <a:buChar char="•"/>
            </a:pPr>
            <a:r>
              <a:rPr lang="en-GB" sz="2000" dirty="0" smtClean="0"/>
              <a:t>Villi </a:t>
            </a:r>
            <a:r>
              <a:rPr lang="en-GB" sz="2000" b="1" dirty="0" smtClean="0">
                <a:solidFill>
                  <a:schemeClr val="accent6">
                    <a:lumMod val="75000"/>
                  </a:schemeClr>
                </a:solidFill>
              </a:rPr>
              <a:t>increase</a:t>
            </a:r>
            <a:r>
              <a:rPr lang="en-GB" sz="2000" dirty="0" smtClean="0">
                <a:solidFill>
                  <a:schemeClr val="accent6">
                    <a:lumMod val="75000"/>
                  </a:schemeClr>
                </a:solidFill>
              </a:rPr>
              <a:t> </a:t>
            </a:r>
            <a:r>
              <a:rPr lang="en-GB" sz="2000" dirty="0" smtClean="0"/>
              <a:t>the </a:t>
            </a:r>
            <a:r>
              <a:rPr lang="en-GB" sz="2000" b="1" dirty="0" smtClean="0">
                <a:solidFill>
                  <a:schemeClr val="accent6">
                    <a:lumMod val="75000"/>
                  </a:schemeClr>
                </a:solidFill>
              </a:rPr>
              <a:t>surface area</a:t>
            </a:r>
            <a:r>
              <a:rPr lang="en-GB" sz="2000" dirty="0" smtClean="0"/>
              <a:t>.</a:t>
            </a:r>
          </a:p>
          <a:p>
            <a:pPr marL="342900" indent="-342900">
              <a:buFont typeface="Arial" charset="0"/>
              <a:buChar char="•"/>
            </a:pPr>
            <a:r>
              <a:rPr lang="en-GB" sz="2000" dirty="0" smtClean="0"/>
              <a:t>Villi have a very </a:t>
            </a:r>
            <a:r>
              <a:rPr lang="en-GB" sz="2000" b="1" dirty="0" smtClean="0">
                <a:solidFill>
                  <a:schemeClr val="accent6">
                    <a:lumMod val="75000"/>
                  </a:schemeClr>
                </a:solidFill>
              </a:rPr>
              <a:t>good blood supply. </a:t>
            </a:r>
            <a:r>
              <a:rPr lang="en-GB" sz="2000" dirty="0"/>
              <a:t>T</a:t>
            </a:r>
            <a:r>
              <a:rPr lang="en-GB" sz="2000" dirty="0" smtClean="0"/>
              <a:t>his</a:t>
            </a:r>
            <a:r>
              <a:rPr lang="en-GB" sz="2000" b="1" dirty="0" smtClean="0">
                <a:solidFill>
                  <a:schemeClr val="accent6">
                    <a:lumMod val="75000"/>
                  </a:schemeClr>
                </a:solidFill>
              </a:rPr>
              <a:t> maintains </a:t>
            </a:r>
            <a:r>
              <a:rPr lang="en-GB" sz="2000" dirty="0" smtClean="0"/>
              <a:t>the</a:t>
            </a:r>
            <a:r>
              <a:rPr lang="en-GB" sz="2000" b="1" dirty="0" smtClean="0">
                <a:solidFill>
                  <a:schemeClr val="accent6">
                    <a:lumMod val="75000"/>
                  </a:schemeClr>
                </a:solidFill>
              </a:rPr>
              <a:t> concentration gradient. </a:t>
            </a:r>
            <a:endParaRPr lang="en-GB" sz="2000" dirty="0" smtClean="0"/>
          </a:p>
          <a:p>
            <a:pPr marL="342900" indent="-342900">
              <a:buFont typeface="Arial" charset="0"/>
              <a:buChar char="•"/>
            </a:pPr>
            <a:r>
              <a:rPr lang="en-GB" sz="2000" b="1" dirty="0" smtClean="0">
                <a:solidFill>
                  <a:schemeClr val="accent6">
                    <a:lumMod val="75000"/>
                  </a:schemeClr>
                </a:solidFill>
              </a:rPr>
              <a:t>Membranes</a:t>
            </a:r>
            <a:r>
              <a:rPr lang="en-GB" sz="2000" dirty="0" smtClean="0"/>
              <a:t> of the villi are </a:t>
            </a:r>
            <a:r>
              <a:rPr lang="en-GB" sz="2000" b="1" dirty="0" smtClean="0">
                <a:solidFill>
                  <a:schemeClr val="accent6">
                    <a:lumMod val="75000"/>
                  </a:schemeClr>
                </a:solidFill>
              </a:rPr>
              <a:t>very thin </a:t>
            </a:r>
            <a:r>
              <a:rPr lang="en-GB" sz="2000" dirty="0" smtClean="0"/>
              <a:t>to allow for a </a:t>
            </a:r>
            <a:r>
              <a:rPr lang="en-GB" sz="2000" b="1" dirty="0" smtClean="0">
                <a:solidFill>
                  <a:schemeClr val="accent6">
                    <a:lumMod val="75000"/>
                  </a:schemeClr>
                </a:solidFill>
              </a:rPr>
              <a:t>short diffusion distance. </a:t>
            </a:r>
          </a:p>
          <a:p>
            <a:r>
              <a:rPr lang="en-GB" sz="2000" b="1" dirty="0" smtClean="0"/>
              <a:t> </a:t>
            </a:r>
            <a:endParaRPr lang="en-GB" sz="2000" b="1" dirty="0"/>
          </a:p>
        </p:txBody>
      </p:sp>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2281"/>
          <a:stretch/>
        </p:blipFill>
        <p:spPr>
          <a:xfrm>
            <a:off x="4572000" y="526466"/>
            <a:ext cx="4536280" cy="3071901"/>
          </a:xfrm>
          <a:prstGeom prst="rect">
            <a:avLst/>
          </a:prstGeom>
        </p:spPr>
      </p:pic>
      <p:sp>
        <p:nvSpPr>
          <p:cNvPr id="16" name="TextBox 15"/>
          <p:cNvSpPr txBox="1"/>
          <p:nvPr/>
        </p:nvSpPr>
        <p:spPr>
          <a:xfrm>
            <a:off x="0" y="3628831"/>
            <a:ext cx="4716016" cy="3170099"/>
          </a:xfrm>
          <a:prstGeom prst="rect">
            <a:avLst/>
          </a:prstGeom>
          <a:noFill/>
        </p:spPr>
        <p:txBody>
          <a:bodyPr wrap="square" rtlCol="0">
            <a:spAutoFit/>
          </a:bodyPr>
          <a:lstStyle/>
          <a:p>
            <a:r>
              <a:rPr lang="en-GB" sz="2000" b="1" dirty="0" smtClean="0"/>
              <a:t>Adaptations of the lungs:</a:t>
            </a:r>
          </a:p>
          <a:p>
            <a:pPr marL="342900" indent="-342900">
              <a:buFont typeface="Arial" charset="0"/>
              <a:buChar char="•"/>
            </a:pPr>
            <a:r>
              <a:rPr lang="en-GB" sz="2000" dirty="0" smtClean="0"/>
              <a:t>Lungs contain millions of tiny air sacs called </a:t>
            </a:r>
            <a:r>
              <a:rPr lang="en-GB" sz="2000" b="1" dirty="0" smtClean="0">
                <a:solidFill>
                  <a:schemeClr val="accent6">
                    <a:lumMod val="75000"/>
                  </a:schemeClr>
                </a:solidFill>
              </a:rPr>
              <a:t>alveoli.</a:t>
            </a:r>
          </a:p>
          <a:p>
            <a:pPr marL="342900" indent="-342900">
              <a:buFont typeface="Arial" charset="0"/>
              <a:buChar char="•"/>
            </a:pPr>
            <a:r>
              <a:rPr lang="en-GB" sz="2000" dirty="0" smtClean="0"/>
              <a:t>Alveoli </a:t>
            </a:r>
            <a:r>
              <a:rPr lang="en-GB" sz="2000" b="1" dirty="0" smtClean="0">
                <a:solidFill>
                  <a:schemeClr val="accent6">
                    <a:lumMod val="75000"/>
                  </a:schemeClr>
                </a:solidFill>
              </a:rPr>
              <a:t>increase</a:t>
            </a:r>
            <a:r>
              <a:rPr lang="en-GB" sz="2000" dirty="0" smtClean="0">
                <a:solidFill>
                  <a:schemeClr val="accent6">
                    <a:lumMod val="75000"/>
                  </a:schemeClr>
                </a:solidFill>
              </a:rPr>
              <a:t> </a:t>
            </a:r>
            <a:r>
              <a:rPr lang="en-GB" sz="2000" dirty="0" smtClean="0"/>
              <a:t>the </a:t>
            </a:r>
            <a:r>
              <a:rPr lang="en-GB" sz="2000" b="1" dirty="0" smtClean="0">
                <a:solidFill>
                  <a:schemeClr val="accent6">
                    <a:lumMod val="75000"/>
                  </a:schemeClr>
                </a:solidFill>
              </a:rPr>
              <a:t>surface area</a:t>
            </a:r>
            <a:r>
              <a:rPr lang="en-GB" sz="2000" dirty="0" smtClean="0"/>
              <a:t>.</a:t>
            </a:r>
          </a:p>
          <a:p>
            <a:pPr marL="342900" indent="-342900">
              <a:buFont typeface="Arial" charset="0"/>
              <a:buChar char="•"/>
            </a:pPr>
            <a:r>
              <a:rPr lang="en-GB" sz="2000" dirty="0" smtClean="0"/>
              <a:t>Alveoli have a very </a:t>
            </a:r>
            <a:r>
              <a:rPr lang="en-GB" sz="2000" b="1" dirty="0" smtClean="0">
                <a:solidFill>
                  <a:schemeClr val="accent6">
                    <a:lumMod val="75000"/>
                  </a:schemeClr>
                </a:solidFill>
              </a:rPr>
              <a:t>good blood supply. </a:t>
            </a:r>
            <a:r>
              <a:rPr lang="en-GB" sz="2000" dirty="0"/>
              <a:t>T</a:t>
            </a:r>
            <a:r>
              <a:rPr lang="en-GB" sz="2000" dirty="0" smtClean="0"/>
              <a:t>his</a:t>
            </a:r>
            <a:r>
              <a:rPr lang="en-GB" sz="2000" b="1" dirty="0" smtClean="0">
                <a:solidFill>
                  <a:schemeClr val="accent6">
                    <a:lumMod val="75000"/>
                  </a:schemeClr>
                </a:solidFill>
              </a:rPr>
              <a:t> </a:t>
            </a:r>
            <a:r>
              <a:rPr lang="en-GB" sz="2000" b="1" dirty="0">
                <a:solidFill>
                  <a:schemeClr val="accent6">
                    <a:lumMod val="75000"/>
                  </a:schemeClr>
                </a:solidFill>
              </a:rPr>
              <a:t>maintains </a:t>
            </a:r>
            <a:r>
              <a:rPr lang="en-GB" sz="2000" dirty="0"/>
              <a:t>the</a:t>
            </a:r>
            <a:r>
              <a:rPr lang="en-GB" sz="2000" b="1" dirty="0">
                <a:solidFill>
                  <a:schemeClr val="accent6">
                    <a:lumMod val="75000"/>
                  </a:schemeClr>
                </a:solidFill>
              </a:rPr>
              <a:t> concentration gradient. </a:t>
            </a:r>
            <a:endParaRPr lang="en-GB" sz="2000" dirty="0" smtClean="0"/>
          </a:p>
          <a:p>
            <a:pPr marL="342900" indent="-342900">
              <a:buFont typeface="Arial" charset="0"/>
              <a:buChar char="•"/>
            </a:pPr>
            <a:r>
              <a:rPr lang="en-GB" sz="2000" b="1" dirty="0" smtClean="0">
                <a:solidFill>
                  <a:schemeClr val="accent6">
                    <a:lumMod val="75000"/>
                  </a:schemeClr>
                </a:solidFill>
              </a:rPr>
              <a:t>Membranes</a:t>
            </a:r>
            <a:r>
              <a:rPr lang="en-GB" sz="2000" dirty="0" smtClean="0"/>
              <a:t> of the alveoli are </a:t>
            </a:r>
            <a:r>
              <a:rPr lang="en-GB" sz="2000" b="1" dirty="0" smtClean="0">
                <a:solidFill>
                  <a:schemeClr val="accent6">
                    <a:lumMod val="75000"/>
                  </a:schemeClr>
                </a:solidFill>
              </a:rPr>
              <a:t>very thin </a:t>
            </a:r>
            <a:r>
              <a:rPr lang="en-GB" sz="2000" dirty="0" smtClean="0"/>
              <a:t>to allow for a </a:t>
            </a:r>
            <a:r>
              <a:rPr lang="en-GB" sz="2000" b="1" dirty="0" smtClean="0">
                <a:solidFill>
                  <a:schemeClr val="accent6">
                    <a:lumMod val="75000"/>
                  </a:schemeClr>
                </a:solidFill>
              </a:rPr>
              <a:t>short diffusion distance. </a:t>
            </a:r>
          </a:p>
          <a:p>
            <a:r>
              <a:rPr lang="en-GB" sz="2000" b="1" dirty="0" smtClean="0"/>
              <a:t> </a:t>
            </a:r>
            <a:endParaRPr lang="en-GB" sz="2000" b="1" dirty="0"/>
          </a:p>
        </p:txBody>
      </p:sp>
      <p:pic>
        <p:nvPicPr>
          <p:cNvPr id="11" name="Picture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395"/>
          <a:stretch/>
        </p:blipFill>
        <p:spPr>
          <a:xfrm>
            <a:off x="4255849" y="3502992"/>
            <a:ext cx="4852431" cy="2815487"/>
          </a:xfrm>
          <a:prstGeom prst="rect">
            <a:avLst/>
          </a:prstGeom>
        </p:spPr>
      </p:pic>
    </p:spTree>
    <p:extLst>
      <p:ext uri="{BB962C8B-B14F-4D97-AF65-F5344CB8AC3E}">
        <p14:creationId xmlns:p14="http://schemas.microsoft.com/office/powerpoint/2010/main" val="4746065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0"/>
            <a:ext cx="8460432"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Transport in cells – Adaptations in animals </a:t>
            </a:r>
            <a:endParaRPr lang="en-US" sz="2400" b="1" dirty="0">
              <a:solidFill>
                <a:schemeClr val="accent6"/>
              </a:solidFill>
            </a:endParaRPr>
          </a:p>
        </p:txBody>
      </p:sp>
      <p:sp>
        <p:nvSpPr>
          <p:cNvPr id="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2" name="TextBox 11"/>
          <p:cNvSpPr txBox="1"/>
          <p:nvPr/>
        </p:nvSpPr>
        <p:spPr>
          <a:xfrm>
            <a:off x="0" y="782880"/>
            <a:ext cx="9144000" cy="3785652"/>
          </a:xfrm>
          <a:prstGeom prst="rect">
            <a:avLst/>
          </a:prstGeom>
          <a:noFill/>
        </p:spPr>
        <p:txBody>
          <a:bodyPr wrap="square" rtlCol="0">
            <a:spAutoFit/>
          </a:bodyPr>
          <a:lstStyle/>
          <a:p>
            <a:r>
              <a:rPr lang="en-GB" sz="2000" b="1" dirty="0" smtClean="0"/>
              <a:t>Adaptations of gills in fish:</a:t>
            </a:r>
          </a:p>
          <a:p>
            <a:pPr marL="342900" indent="-342900">
              <a:buFont typeface="Arial" charset="0"/>
              <a:buChar char="•"/>
            </a:pPr>
            <a:r>
              <a:rPr lang="en-GB" sz="2000" dirty="0" smtClean="0"/>
              <a:t>Each gill is made of lots of thin plates</a:t>
            </a:r>
            <a:r>
              <a:rPr lang="en-GB" sz="2000" dirty="0" smtClean="0">
                <a:solidFill>
                  <a:schemeClr val="accent6">
                    <a:lumMod val="75000"/>
                  </a:schemeClr>
                </a:solidFill>
              </a:rPr>
              <a:t> </a:t>
            </a:r>
            <a:r>
              <a:rPr lang="en-GB" sz="2000" dirty="0" smtClean="0"/>
              <a:t>called </a:t>
            </a:r>
          </a:p>
          <a:p>
            <a:r>
              <a:rPr lang="en-GB" sz="2000" b="1" dirty="0" smtClean="0">
                <a:solidFill>
                  <a:schemeClr val="accent6">
                    <a:lumMod val="75000"/>
                  </a:schemeClr>
                </a:solidFill>
              </a:rPr>
              <a:t>gill filaments, water with low oxygen flows </a:t>
            </a:r>
            <a:r>
              <a:rPr lang="en-GB" sz="2000" dirty="0" smtClean="0"/>
              <a:t>over</a:t>
            </a:r>
            <a:r>
              <a:rPr lang="en-GB" sz="2000" b="1" dirty="0" smtClean="0"/>
              <a:t> </a:t>
            </a:r>
          </a:p>
          <a:p>
            <a:r>
              <a:rPr lang="en-GB" sz="2000" b="1" dirty="0" smtClean="0">
                <a:solidFill>
                  <a:schemeClr val="accent6">
                    <a:lumMod val="75000"/>
                  </a:schemeClr>
                </a:solidFill>
              </a:rPr>
              <a:t>them </a:t>
            </a:r>
            <a:r>
              <a:rPr lang="en-GB" sz="2000" dirty="0" smtClean="0"/>
              <a:t>(however, the oxygen in the blood surrounding</a:t>
            </a:r>
          </a:p>
          <a:p>
            <a:r>
              <a:rPr lang="en-GB" sz="2000" dirty="0" smtClean="0"/>
              <a:t> the gills is lower) . </a:t>
            </a:r>
          </a:p>
          <a:p>
            <a:pPr marL="342900" indent="-342900">
              <a:buFont typeface="Arial" charset="0"/>
              <a:buChar char="•"/>
            </a:pPr>
            <a:r>
              <a:rPr lang="en-GB" sz="2000" dirty="0" smtClean="0"/>
              <a:t>Gill filaments </a:t>
            </a:r>
            <a:r>
              <a:rPr lang="en-GB" sz="2000" b="1" dirty="0" smtClean="0">
                <a:solidFill>
                  <a:schemeClr val="accent6">
                    <a:lumMod val="75000"/>
                  </a:schemeClr>
                </a:solidFill>
              </a:rPr>
              <a:t>increase</a:t>
            </a:r>
            <a:r>
              <a:rPr lang="en-GB" sz="2000" dirty="0" smtClean="0">
                <a:solidFill>
                  <a:schemeClr val="accent6">
                    <a:lumMod val="75000"/>
                  </a:schemeClr>
                </a:solidFill>
              </a:rPr>
              <a:t> </a:t>
            </a:r>
            <a:r>
              <a:rPr lang="en-GB" sz="2000" dirty="0" smtClean="0"/>
              <a:t>the </a:t>
            </a:r>
            <a:r>
              <a:rPr lang="en-GB" sz="2000" b="1" dirty="0" smtClean="0">
                <a:solidFill>
                  <a:schemeClr val="accent6">
                    <a:lumMod val="75000"/>
                  </a:schemeClr>
                </a:solidFill>
              </a:rPr>
              <a:t>surface area</a:t>
            </a:r>
            <a:r>
              <a:rPr lang="en-GB" sz="2000" dirty="0" smtClean="0"/>
              <a:t>.</a:t>
            </a:r>
          </a:p>
          <a:p>
            <a:pPr marL="342900" indent="-342900">
              <a:buFont typeface="Arial" charset="0"/>
              <a:buChar char="•"/>
            </a:pPr>
            <a:r>
              <a:rPr lang="en-GB" sz="2000" dirty="0" smtClean="0"/>
              <a:t>Gill filaments are covered with </a:t>
            </a:r>
            <a:r>
              <a:rPr lang="en-GB" sz="2000" b="1" dirty="0" smtClean="0">
                <a:solidFill>
                  <a:schemeClr val="accent6">
                    <a:lumMod val="75000"/>
                  </a:schemeClr>
                </a:solidFill>
              </a:rPr>
              <a:t>lamella </a:t>
            </a:r>
          </a:p>
          <a:p>
            <a:r>
              <a:rPr lang="en-GB" sz="2000" dirty="0" smtClean="0"/>
              <a:t>that increase the surface area more. </a:t>
            </a:r>
          </a:p>
          <a:p>
            <a:pPr marL="342900" indent="-342900">
              <a:buFont typeface="Arial" charset="0"/>
              <a:buChar char="•"/>
            </a:pPr>
            <a:r>
              <a:rPr lang="en-GB" sz="2000" dirty="0" smtClean="0"/>
              <a:t>Lamella have a very </a:t>
            </a:r>
            <a:r>
              <a:rPr lang="en-GB" sz="2000" b="1" dirty="0" smtClean="0">
                <a:solidFill>
                  <a:schemeClr val="accent6">
                    <a:lumMod val="75000"/>
                  </a:schemeClr>
                </a:solidFill>
              </a:rPr>
              <a:t>good blood supply. </a:t>
            </a:r>
            <a:r>
              <a:rPr lang="en-GB" sz="2000" dirty="0"/>
              <a:t>T</a:t>
            </a:r>
            <a:r>
              <a:rPr lang="en-GB" sz="2000" dirty="0" smtClean="0"/>
              <a:t>his</a:t>
            </a:r>
            <a:r>
              <a:rPr lang="en-GB" sz="2000" b="1" dirty="0" smtClean="0">
                <a:solidFill>
                  <a:schemeClr val="accent6">
                    <a:lumMod val="75000"/>
                  </a:schemeClr>
                </a:solidFill>
              </a:rPr>
              <a:t> maintains </a:t>
            </a:r>
          </a:p>
          <a:p>
            <a:r>
              <a:rPr lang="en-GB" sz="2000" dirty="0" smtClean="0"/>
              <a:t>the</a:t>
            </a:r>
            <a:r>
              <a:rPr lang="en-GB" sz="2000" b="1" dirty="0" smtClean="0">
                <a:solidFill>
                  <a:schemeClr val="accent6">
                    <a:lumMod val="75000"/>
                  </a:schemeClr>
                </a:solidFill>
              </a:rPr>
              <a:t> concentration gradient as water flows </a:t>
            </a:r>
            <a:r>
              <a:rPr lang="en-GB" sz="2000" dirty="0" smtClean="0"/>
              <a:t>in the </a:t>
            </a:r>
            <a:r>
              <a:rPr lang="en-GB" sz="2000" b="1" dirty="0" smtClean="0">
                <a:solidFill>
                  <a:schemeClr val="accent6">
                    <a:lumMod val="75000"/>
                  </a:schemeClr>
                </a:solidFill>
              </a:rPr>
              <a:t>opposite direction.</a:t>
            </a:r>
            <a:endParaRPr lang="en-GB" sz="2000" dirty="0" smtClean="0"/>
          </a:p>
          <a:p>
            <a:pPr marL="342900" indent="-342900">
              <a:buFont typeface="Arial" charset="0"/>
              <a:buChar char="•"/>
            </a:pPr>
            <a:r>
              <a:rPr lang="en-GB" sz="2000" b="1" dirty="0" smtClean="0">
                <a:solidFill>
                  <a:schemeClr val="accent6">
                    <a:lumMod val="75000"/>
                  </a:schemeClr>
                </a:solidFill>
              </a:rPr>
              <a:t>Membranes</a:t>
            </a:r>
            <a:r>
              <a:rPr lang="en-GB" sz="2000" dirty="0" smtClean="0"/>
              <a:t> of the lamellae are </a:t>
            </a:r>
            <a:r>
              <a:rPr lang="en-GB" sz="2000" b="1" dirty="0" smtClean="0">
                <a:solidFill>
                  <a:schemeClr val="accent6">
                    <a:lumMod val="75000"/>
                  </a:schemeClr>
                </a:solidFill>
              </a:rPr>
              <a:t>very thin </a:t>
            </a:r>
            <a:r>
              <a:rPr lang="en-GB" sz="2000" dirty="0" smtClean="0"/>
              <a:t>to allow for a </a:t>
            </a:r>
            <a:r>
              <a:rPr lang="en-GB" sz="2000" b="1" dirty="0" smtClean="0">
                <a:solidFill>
                  <a:schemeClr val="accent6">
                    <a:lumMod val="75000"/>
                  </a:schemeClr>
                </a:solidFill>
              </a:rPr>
              <a:t>short diffusion distance. </a:t>
            </a:r>
          </a:p>
          <a:p>
            <a:r>
              <a:rPr lang="en-GB" sz="2000" b="1" dirty="0" smtClean="0"/>
              <a:t> </a:t>
            </a:r>
            <a:endParaRPr lang="en-GB" sz="2000" b="1" dirty="0"/>
          </a:p>
        </p:txBody>
      </p:sp>
      <p:pic>
        <p:nvPicPr>
          <p:cNvPr id="13" name="Picture 12"/>
          <p:cNvPicPr>
            <a:picLocks noChangeAspect="1"/>
          </p:cNvPicPr>
          <p:nvPr/>
        </p:nvPicPr>
        <p:blipFill>
          <a:blip r:embed="rId3" cstate="print">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4572000" y="4120893"/>
            <a:ext cx="3326116" cy="2350636"/>
          </a:xfrm>
          <a:prstGeom prst="rect">
            <a:avLst/>
          </a:prstGeom>
        </p:spPr>
      </p:pic>
      <p:sp>
        <p:nvSpPr>
          <p:cNvPr id="19" name="Rectangle 18"/>
          <p:cNvSpPr/>
          <p:nvPr/>
        </p:nvSpPr>
        <p:spPr>
          <a:xfrm>
            <a:off x="307504" y="6194077"/>
            <a:ext cx="3400400" cy="430887"/>
          </a:xfrm>
          <a:prstGeom prst="rect">
            <a:avLst/>
          </a:prstGeom>
        </p:spPr>
        <p:txBody>
          <a:bodyPr wrap="square">
            <a:spAutoFit/>
          </a:bodyPr>
          <a:lstStyle/>
          <a:p>
            <a:r>
              <a:rPr lang="en-GB" sz="1100" dirty="0">
                <a:hlinkClick r:id="rId4"/>
              </a:rPr>
              <a:t>http://</a:t>
            </a:r>
            <a:r>
              <a:rPr lang="en-GB" sz="1100" dirty="0" smtClean="0">
                <a:hlinkClick r:id="rId4"/>
              </a:rPr>
              <a:t>kids.britannica.com/kids/assembly/view/87782</a:t>
            </a:r>
            <a:endParaRPr lang="en-GB" sz="1100" dirty="0" smtClean="0"/>
          </a:p>
          <a:p>
            <a:endParaRPr lang="en-GB" sz="1100" dirty="0"/>
          </a:p>
        </p:txBody>
      </p:sp>
      <p:pic>
        <p:nvPicPr>
          <p:cNvPr id="20" name="Picture 19"/>
          <p:cNvPicPr>
            <a:picLocks noChangeAspect="1"/>
          </p:cNvPicPr>
          <p:nvPr/>
        </p:nvPicPr>
        <p:blipFill>
          <a:blip r:embed="rId5" cstate="print">
            <a:clrChange>
              <a:clrFrom>
                <a:srgbClr val="FFFFFF"/>
              </a:clrFrom>
              <a:clrTo>
                <a:srgbClr val="FFFFFF">
                  <a:alpha val="0"/>
                </a:srgbClr>
              </a:clrTo>
            </a:clrChange>
          </a:blip>
          <a:stretch>
            <a:fillRect/>
          </a:stretch>
        </p:blipFill>
        <p:spPr>
          <a:xfrm>
            <a:off x="5436096" y="432436"/>
            <a:ext cx="3388493" cy="2930755"/>
          </a:xfrm>
          <a:prstGeom prst="rect">
            <a:avLst/>
          </a:prstGeom>
        </p:spPr>
      </p:pic>
      <p:pic>
        <p:nvPicPr>
          <p:cNvPr id="9" name="Picture 8"/>
          <p:cNvPicPr>
            <a:picLocks noChangeAspect="1"/>
          </p:cNvPicPr>
          <p:nvPr/>
        </p:nvPicPr>
        <p:blipFill>
          <a:blip r:embed="rId6" cstate="print"/>
          <a:stretch>
            <a:fillRect/>
          </a:stretch>
        </p:blipFill>
        <p:spPr>
          <a:xfrm>
            <a:off x="691034" y="4293096"/>
            <a:ext cx="2448272" cy="1791418"/>
          </a:xfrm>
          <a:prstGeom prst="rect">
            <a:avLst/>
          </a:prstGeom>
        </p:spPr>
      </p:pic>
    </p:spTree>
    <p:extLst>
      <p:ext uri="{BB962C8B-B14F-4D97-AF65-F5344CB8AC3E}">
        <p14:creationId xmlns:p14="http://schemas.microsoft.com/office/powerpoint/2010/main" val="18030058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0"/>
            <a:ext cx="8460432"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Transport in cells – Adaptations in plants</a:t>
            </a:r>
            <a:endParaRPr lang="en-US" sz="2400" b="1" dirty="0">
              <a:solidFill>
                <a:schemeClr val="accent6"/>
              </a:solidFill>
            </a:endParaRPr>
          </a:p>
        </p:txBody>
      </p:sp>
      <p:sp>
        <p:nvSpPr>
          <p:cNvPr id="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2" name="TextBox 11"/>
          <p:cNvSpPr txBox="1"/>
          <p:nvPr/>
        </p:nvSpPr>
        <p:spPr>
          <a:xfrm>
            <a:off x="0" y="982540"/>
            <a:ext cx="4913784" cy="2246769"/>
          </a:xfrm>
          <a:prstGeom prst="rect">
            <a:avLst/>
          </a:prstGeom>
          <a:noFill/>
        </p:spPr>
        <p:txBody>
          <a:bodyPr wrap="square" rtlCol="0">
            <a:spAutoFit/>
          </a:bodyPr>
          <a:lstStyle/>
          <a:p>
            <a:r>
              <a:rPr lang="en-GB" sz="2000" b="1" dirty="0" smtClean="0"/>
              <a:t>Adaptations of the roots:</a:t>
            </a:r>
          </a:p>
          <a:p>
            <a:pPr marL="342900" indent="-342900">
              <a:buFont typeface="Arial" charset="0"/>
              <a:buChar char="•"/>
            </a:pPr>
            <a:r>
              <a:rPr lang="en-GB" sz="2000" dirty="0" smtClean="0"/>
              <a:t>The root surface is covered in millions of </a:t>
            </a:r>
            <a:r>
              <a:rPr lang="en-GB" sz="2000" b="1" dirty="0" smtClean="0">
                <a:solidFill>
                  <a:schemeClr val="accent6">
                    <a:lumMod val="75000"/>
                  </a:schemeClr>
                </a:solidFill>
              </a:rPr>
              <a:t>root hair cells. </a:t>
            </a:r>
          </a:p>
          <a:p>
            <a:pPr marL="342900" indent="-342900">
              <a:buFont typeface="Arial" charset="0"/>
              <a:buChar char="•"/>
            </a:pPr>
            <a:r>
              <a:rPr lang="en-GB" sz="2000" dirty="0" smtClean="0"/>
              <a:t>Root hair cells </a:t>
            </a:r>
            <a:r>
              <a:rPr lang="en-GB" sz="2000" b="1" dirty="0" smtClean="0">
                <a:solidFill>
                  <a:schemeClr val="accent6">
                    <a:lumMod val="75000"/>
                  </a:schemeClr>
                </a:solidFill>
              </a:rPr>
              <a:t>increase</a:t>
            </a:r>
            <a:r>
              <a:rPr lang="en-GB" sz="2000" dirty="0" smtClean="0">
                <a:solidFill>
                  <a:schemeClr val="accent6">
                    <a:lumMod val="75000"/>
                  </a:schemeClr>
                </a:solidFill>
              </a:rPr>
              <a:t> </a:t>
            </a:r>
            <a:r>
              <a:rPr lang="en-GB" sz="2000" dirty="0" smtClean="0"/>
              <a:t>the </a:t>
            </a:r>
            <a:r>
              <a:rPr lang="en-GB" sz="2000" b="1" dirty="0" smtClean="0">
                <a:solidFill>
                  <a:schemeClr val="accent6">
                    <a:lumMod val="75000"/>
                  </a:schemeClr>
                </a:solidFill>
              </a:rPr>
              <a:t>surface area</a:t>
            </a:r>
            <a:r>
              <a:rPr lang="en-GB" sz="2000" dirty="0" smtClean="0"/>
              <a:t>.</a:t>
            </a:r>
          </a:p>
          <a:p>
            <a:pPr marL="342900" indent="-342900">
              <a:buFont typeface="Arial" charset="0"/>
              <a:buChar char="•"/>
            </a:pPr>
            <a:r>
              <a:rPr lang="en-GB" sz="2000" dirty="0" smtClean="0"/>
              <a:t>Present on the </a:t>
            </a:r>
            <a:r>
              <a:rPr lang="en-GB" sz="2000" b="1" dirty="0" smtClean="0">
                <a:solidFill>
                  <a:schemeClr val="accent6">
                    <a:lumMod val="75000"/>
                  </a:schemeClr>
                </a:solidFill>
              </a:rPr>
              <a:t>mature</a:t>
            </a:r>
            <a:r>
              <a:rPr lang="en-GB" sz="2000" dirty="0" smtClean="0"/>
              <a:t> </a:t>
            </a:r>
            <a:r>
              <a:rPr lang="en-GB" sz="2000" b="1" dirty="0" smtClean="0"/>
              <a:t>parts</a:t>
            </a:r>
            <a:r>
              <a:rPr lang="en-GB" sz="2000" dirty="0" smtClean="0"/>
              <a:t> of the roots. </a:t>
            </a:r>
          </a:p>
          <a:p>
            <a:pPr marL="342900" indent="-342900">
              <a:buFont typeface="Arial" charset="0"/>
              <a:buChar char="•"/>
            </a:pPr>
            <a:r>
              <a:rPr lang="en-GB" sz="2000" dirty="0" smtClean="0"/>
              <a:t>Absorb</a:t>
            </a:r>
            <a:r>
              <a:rPr lang="en-GB" sz="2000" b="1" dirty="0" smtClean="0">
                <a:solidFill>
                  <a:schemeClr val="accent6">
                    <a:lumMod val="75000"/>
                  </a:schemeClr>
                </a:solidFill>
              </a:rPr>
              <a:t> water </a:t>
            </a:r>
            <a:r>
              <a:rPr lang="en-GB" sz="2000" dirty="0" smtClean="0"/>
              <a:t>and</a:t>
            </a:r>
            <a:r>
              <a:rPr lang="en-GB" sz="2000" b="1" dirty="0" smtClean="0"/>
              <a:t> </a:t>
            </a:r>
            <a:r>
              <a:rPr lang="en-GB" sz="2000" b="1" dirty="0" smtClean="0">
                <a:solidFill>
                  <a:schemeClr val="accent6">
                    <a:lumMod val="75000"/>
                  </a:schemeClr>
                </a:solidFill>
              </a:rPr>
              <a:t>minerals </a:t>
            </a:r>
            <a:r>
              <a:rPr lang="en-GB" sz="2000" dirty="0" smtClean="0"/>
              <a:t>from the soil.</a:t>
            </a:r>
          </a:p>
          <a:p>
            <a:r>
              <a:rPr lang="en-GB" sz="2000" b="1" dirty="0" smtClean="0"/>
              <a:t> </a:t>
            </a:r>
            <a:endParaRPr lang="en-GB" sz="2000" b="1" dirty="0"/>
          </a:p>
        </p:txBody>
      </p:sp>
      <p:pic>
        <p:nvPicPr>
          <p:cNvPr id="3" name="Picture 2"/>
          <p:cNvPicPr>
            <a:picLocks noChangeAspect="1"/>
          </p:cNvPicPr>
          <p:nvPr/>
        </p:nvPicPr>
        <p:blipFill>
          <a:blip r:embed="rId3" cstate="print"/>
          <a:stretch>
            <a:fillRect/>
          </a:stretch>
        </p:blipFill>
        <p:spPr>
          <a:xfrm>
            <a:off x="5043798" y="787468"/>
            <a:ext cx="1820925" cy="2441841"/>
          </a:xfrm>
          <a:prstGeom prst="rect">
            <a:avLst/>
          </a:prstGeom>
        </p:spPr>
      </p:pic>
      <p:pic>
        <p:nvPicPr>
          <p:cNvPr id="8" name="Picture 7"/>
          <p:cNvPicPr>
            <a:picLocks noChangeAspect="1"/>
          </p:cNvPicPr>
          <p:nvPr/>
        </p:nvPicPr>
        <p:blipFill>
          <a:blip r:embed="rId4" cstate="print"/>
          <a:stretch>
            <a:fillRect/>
          </a:stretch>
        </p:blipFill>
        <p:spPr>
          <a:xfrm>
            <a:off x="6864723" y="1124744"/>
            <a:ext cx="2189686" cy="1440160"/>
          </a:xfrm>
          <a:prstGeom prst="rect">
            <a:avLst/>
          </a:prstGeom>
        </p:spPr>
      </p:pic>
      <p:sp>
        <p:nvSpPr>
          <p:cNvPr id="4" name="Rectangle 3"/>
          <p:cNvSpPr/>
          <p:nvPr/>
        </p:nvSpPr>
        <p:spPr>
          <a:xfrm>
            <a:off x="0" y="3008022"/>
            <a:ext cx="4768007" cy="3477875"/>
          </a:xfrm>
          <a:prstGeom prst="rect">
            <a:avLst/>
          </a:prstGeom>
        </p:spPr>
        <p:txBody>
          <a:bodyPr wrap="square">
            <a:spAutoFit/>
          </a:bodyPr>
          <a:lstStyle/>
          <a:p>
            <a:pPr>
              <a:buClr>
                <a:schemeClr val="tx1"/>
              </a:buClr>
            </a:pPr>
            <a:r>
              <a:rPr lang="en-GB" sz="2000" b="1" dirty="0"/>
              <a:t>Adaptations of the leaves:</a:t>
            </a:r>
          </a:p>
          <a:p>
            <a:pPr marL="342900" indent="-342900">
              <a:buClr>
                <a:schemeClr val="tx1"/>
              </a:buClr>
              <a:buFont typeface="Arial" charset="0"/>
              <a:buChar char="•"/>
            </a:pPr>
            <a:r>
              <a:rPr lang="en-GB" sz="2000" b="1" dirty="0" smtClean="0">
                <a:solidFill>
                  <a:schemeClr val="accent6">
                    <a:lumMod val="75000"/>
                  </a:schemeClr>
                </a:solidFill>
              </a:rPr>
              <a:t>Large </a:t>
            </a:r>
            <a:r>
              <a:rPr lang="en-GB" sz="2000" b="1" dirty="0">
                <a:solidFill>
                  <a:schemeClr val="accent6">
                    <a:lumMod val="75000"/>
                  </a:schemeClr>
                </a:solidFill>
              </a:rPr>
              <a:t>surface </a:t>
            </a:r>
            <a:r>
              <a:rPr lang="en-GB" sz="2000" b="1" dirty="0" smtClean="0">
                <a:solidFill>
                  <a:schemeClr val="accent6">
                    <a:lumMod val="75000"/>
                  </a:schemeClr>
                </a:solidFill>
              </a:rPr>
              <a:t>area </a:t>
            </a:r>
            <a:r>
              <a:rPr lang="en-GB" sz="2000" dirty="0" smtClean="0"/>
              <a:t>to </a:t>
            </a:r>
            <a:r>
              <a:rPr lang="en-GB" sz="2000" b="1" dirty="0">
                <a:solidFill>
                  <a:schemeClr val="accent6">
                    <a:lumMod val="75000"/>
                  </a:schemeClr>
                </a:solidFill>
              </a:rPr>
              <a:t>absorb</a:t>
            </a:r>
            <a:r>
              <a:rPr lang="en-GB" sz="2000" dirty="0">
                <a:solidFill>
                  <a:schemeClr val="accent6">
                    <a:lumMod val="75000"/>
                  </a:schemeClr>
                </a:solidFill>
              </a:rPr>
              <a:t> </a:t>
            </a:r>
            <a:r>
              <a:rPr lang="en-GB" sz="2000" dirty="0"/>
              <a:t>more </a:t>
            </a:r>
            <a:r>
              <a:rPr lang="en-GB" sz="2000" b="1" dirty="0" smtClean="0">
                <a:solidFill>
                  <a:schemeClr val="accent6">
                    <a:lumMod val="75000"/>
                  </a:schemeClr>
                </a:solidFill>
              </a:rPr>
              <a:t>light.</a:t>
            </a:r>
          </a:p>
          <a:p>
            <a:pPr marL="342900" indent="-342900">
              <a:buClr>
                <a:schemeClr val="tx1"/>
              </a:buClr>
              <a:buFont typeface="Arial" charset="0"/>
              <a:buChar char="•"/>
            </a:pPr>
            <a:r>
              <a:rPr lang="en-GB" sz="2000" dirty="0" smtClean="0"/>
              <a:t>Thin so </a:t>
            </a:r>
            <a:r>
              <a:rPr lang="en-GB" sz="2000" b="1" dirty="0" smtClean="0">
                <a:solidFill>
                  <a:schemeClr val="accent6">
                    <a:lumMod val="75000"/>
                  </a:schemeClr>
                </a:solidFill>
              </a:rPr>
              <a:t>short </a:t>
            </a:r>
            <a:r>
              <a:rPr lang="en-GB" sz="2000" b="1" dirty="0">
                <a:solidFill>
                  <a:schemeClr val="accent6">
                    <a:lumMod val="75000"/>
                  </a:schemeClr>
                </a:solidFill>
              </a:rPr>
              <a:t>distance </a:t>
            </a:r>
            <a:r>
              <a:rPr lang="en-GB" sz="2000" dirty="0"/>
              <a:t>for carbon dioxide to diffuse into leaf </a:t>
            </a:r>
            <a:r>
              <a:rPr lang="en-GB" sz="2000" dirty="0" smtClean="0"/>
              <a:t>cells.</a:t>
            </a:r>
          </a:p>
          <a:p>
            <a:pPr marL="342900" indent="-342900">
              <a:buClr>
                <a:schemeClr val="tx1"/>
              </a:buClr>
              <a:buFont typeface="Arial" charset="0"/>
              <a:buChar char="•"/>
            </a:pPr>
            <a:r>
              <a:rPr lang="en-GB" sz="2000" b="1" dirty="0" smtClean="0">
                <a:solidFill>
                  <a:schemeClr val="accent6">
                    <a:lumMod val="75000"/>
                  </a:schemeClr>
                </a:solidFill>
              </a:rPr>
              <a:t>Chlorophyll </a:t>
            </a:r>
            <a:r>
              <a:rPr lang="en-GB" sz="2000" dirty="0" smtClean="0"/>
              <a:t>absorbs </a:t>
            </a:r>
            <a:r>
              <a:rPr lang="en-GB" sz="2000" b="1" dirty="0">
                <a:solidFill>
                  <a:schemeClr val="accent6">
                    <a:lumMod val="75000"/>
                  </a:schemeClr>
                </a:solidFill>
              </a:rPr>
              <a:t>sunlight</a:t>
            </a:r>
            <a:r>
              <a:rPr lang="en-GB" sz="2000" dirty="0">
                <a:solidFill>
                  <a:schemeClr val="accent6">
                    <a:lumMod val="75000"/>
                  </a:schemeClr>
                </a:solidFill>
              </a:rPr>
              <a:t> </a:t>
            </a:r>
            <a:r>
              <a:rPr lang="en-GB" sz="2000" dirty="0" smtClean="0"/>
              <a:t>for </a:t>
            </a:r>
            <a:r>
              <a:rPr lang="en-GB" sz="2000" b="1" dirty="0" smtClean="0">
                <a:solidFill>
                  <a:schemeClr val="accent6">
                    <a:lumMod val="75000"/>
                  </a:schemeClr>
                </a:solidFill>
              </a:rPr>
              <a:t>photosynthesis</a:t>
            </a:r>
            <a:r>
              <a:rPr lang="en-GB" sz="2000" dirty="0" smtClean="0"/>
              <a:t>.</a:t>
            </a:r>
          </a:p>
          <a:p>
            <a:pPr marL="342900" indent="-342900">
              <a:buClr>
                <a:schemeClr val="tx1"/>
              </a:buClr>
              <a:buFont typeface="Arial" charset="0"/>
              <a:buChar char="•"/>
            </a:pPr>
            <a:r>
              <a:rPr lang="en-GB" sz="2000" b="1" dirty="0" smtClean="0">
                <a:solidFill>
                  <a:schemeClr val="accent6">
                    <a:lumMod val="75000"/>
                  </a:schemeClr>
                </a:solidFill>
              </a:rPr>
              <a:t>Xylem</a:t>
            </a:r>
            <a:r>
              <a:rPr lang="en-GB" sz="2000" dirty="0" smtClean="0">
                <a:solidFill>
                  <a:schemeClr val="accent6">
                    <a:lumMod val="75000"/>
                  </a:schemeClr>
                </a:solidFill>
              </a:rPr>
              <a:t> </a:t>
            </a:r>
            <a:r>
              <a:rPr lang="en-GB" sz="2000" dirty="0" smtClean="0"/>
              <a:t>and </a:t>
            </a:r>
            <a:r>
              <a:rPr lang="en-GB" sz="2000" b="1" dirty="0" smtClean="0">
                <a:solidFill>
                  <a:schemeClr val="accent6">
                    <a:lumMod val="75000"/>
                  </a:schemeClr>
                </a:solidFill>
              </a:rPr>
              <a:t>phloem</a:t>
            </a:r>
            <a:r>
              <a:rPr lang="en-GB" sz="2000" dirty="0" smtClean="0">
                <a:solidFill>
                  <a:schemeClr val="accent6">
                    <a:lumMod val="75000"/>
                  </a:schemeClr>
                </a:solidFill>
              </a:rPr>
              <a:t> </a:t>
            </a:r>
            <a:r>
              <a:rPr lang="en-GB" sz="2000" dirty="0" smtClean="0"/>
              <a:t>to </a:t>
            </a:r>
            <a:r>
              <a:rPr lang="en-GB" sz="2000" b="1" dirty="0">
                <a:solidFill>
                  <a:schemeClr val="accent6">
                    <a:lumMod val="75000"/>
                  </a:schemeClr>
                </a:solidFill>
              </a:rPr>
              <a:t>support</a:t>
            </a:r>
            <a:r>
              <a:rPr lang="en-GB" sz="2000" dirty="0"/>
              <a:t> the leaf and </a:t>
            </a:r>
            <a:r>
              <a:rPr lang="en-GB" sz="2000" b="1" dirty="0">
                <a:solidFill>
                  <a:schemeClr val="accent6">
                    <a:lumMod val="75000"/>
                  </a:schemeClr>
                </a:solidFill>
              </a:rPr>
              <a:t>transport</a:t>
            </a:r>
            <a:r>
              <a:rPr lang="en-GB" sz="2000" dirty="0">
                <a:solidFill>
                  <a:schemeClr val="accent6">
                    <a:lumMod val="75000"/>
                  </a:schemeClr>
                </a:solidFill>
              </a:rPr>
              <a:t> </a:t>
            </a:r>
            <a:r>
              <a:rPr lang="en-GB" sz="2000" b="1" dirty="0">
                <a:solidFill>
                  <a:schemeClr val="accent6">
                    <a:lumMod val="75000"/>
                  </a:schemeClr>
                </a:solidFill>
              </a:rPr>
              <a:t>water</a:t>
            </a:r>
            <a:r>
              <a:rPr lang="en-GB" sz="2000" dirty="0">
                <a:solidFill>
                  <a:schemeClr val="accent6">
                    <a:lumMod val="75000"/>
                  </a:schemeClr>
                </a:solidFill>
              </a:rPr>
              <a:t> </a:t>
            </a:r>
            <a:r>
              <a:rPr lang="en-GB" sz="2000" dirty="0"/>
              <a:t>and </a:t>
            </a:r>
            <a:r>
              <a:rPr lang="en-GB" sz="2000" b="1" dirty="0" smtClean="0">
                <a:solidFill>
                  <a:schemeClr val="accent6">
                    <a:lumMod val="75000"/>
                  </a:schemeClr>
                </a:solidFill>
              </a:rPr>
              <a:t>glucose</a:t>
            </a:r>
            <a:r>
              <a:rPr lang="en-GB" sz="2000" dirty="0" smtClean="0"/>
              <a:t>.</a:t>
            </a:r>
          </a:p>
          <a:p>
            <a:pPr marL="342900" indent="-342900">
              <a:buClr>
                <a:schemeClr val="tx1"/>
              </a:buClr>
              <a:buFont typeface="Arial" charset="0"/>
              <a:buChar char="•"/>
            </a:pPr>
            <a:r>
              <a:rPr lang="en-GB" sz="2000" b="1" dirty="0" smtClean="0">
                <a:solidFill>
                  <a:schemeClr val="accent6">
                    <a:lumMod val="75000"/>
                  </a:schemeClr>
                </a:solidFill>
              </a:rPr>
              <a:t>Stomata</a:t>
            </a:r>
            <a:r>
              <a:rPr lang="en-GB" sz="2000" dirty="0" smtClean="0">
                <a:solidFill>
                  <a:schemeClr val="accent6">
                    <a:lumMod val="75000"/>
                  </a:schemeClr>
                </a:solidFill>
              </a:rPr>
              <a:t> </a:t>
            </a:r>
            <a:r>
              <a:rPr lang="en-GB" sz="2000" dirty="0" smtClean="0"/>
              <a:t>on the </a:t>
            </a:r>
            <a:r>
              <a:rPr lang="en-GB" sz="2000" b="1" dirty="0" smtClean="0">
                <a:solidFill>
                  <a:schemeClr val="accent6">
                    <a:lumMod val="75000"/>
                  </a:schemeClr>
                </a:solidFill>
              </a:rPr>
              <a:t>lower side </a:t>
            </a:r>
            <a:r>
              <a:rPr lang="en-GB" sz="2000" dirty="0" smtClean="0"/>
              <a:t>of the leaf to allow </a:t>
            </a:r>
            <a:r>
              <a:rPr lang="en-GB" sz="2000" b="1" dirty="0" smtClean="0">
                <a:solidFill>
                  <a:schemeClr val="accent6">
                    <a:lumMod val="75000"/>
                  </a:schemeClr>
                </a:solidFill>
              </a:rPr>
              <a:t>gases</a:t>
            </a:r>
            <a:r>
              <a:rPr lang="en-GB" sz="2000" dirty="0" smtClean="0">
                <a:solidFill>
                  <a:schemeClr val="accent6">
                    <a:lumMod val="75000"/>
                  </a:schemeClr>
                </a:solidFill>
              </a:rPr>
              <a:t> </a:t>
            </a:r>
            <a:r>
              <a:rPr lang="en-GB" sz="2000" dirty="0" smtClean="0"/>
              <a:t>to </a:t>
            </a:r>
            <a:r>
              <a:rPr lang="en-GB" sz="2000" b="1" dirty="0">
                <a:solidFill>
                  <a:schemeClr val="accent6">
                    <a:lumMod val="75000"/>
                  </a:schemeClr>
                </a:solidFill>
              </a:rPr>
              <a:t>diffuse</a:t>
            </a:r>
            <a:r>
              <a:rPr lang="en-GB" sz="2000" dirty="0">
                <a:solidFill>
                  <a:schemeClr val="accent6">
                    <a:lumMod val="75000"/>
                  </a:schemeClr>
                </a:solidFill>
              </a:rPr>
              <a:t> </a:t>
            </a:r>
            <a:r>
              <a:rPr lang="en-GB" sz="2000" dirty="0" smtClean="0"/>
              <a:t>into and out of the leaf.</a:t>
            </a:r>
            <a:endParaRPr lang="en-GB" sz="2000" dirty="0"/>
          </a:p>
        </p:txBody>
      </p:sp>
      <p:pic>
        <p:nvPicPr>
          <p:cNvPr id="5" name="Picture 4"/>
          <p:cNvPicPr>
            <a:picLocks noChangeAspect="1"/>
          </p:cNvPicPr>
          <p:nvPr/>
        </p:nvPicPr>
        <p:blipFill rotWithShape="1">
          <a:blip r:embed="rId5" cstate="print">
            <a:clrChange>
              <a:clrFrom>
                <a:srgbClr val="FEFEFE"/>
              </a:clrFrom>
              <a:clrTo>
                <a:srgbClr val="FEFEFE">
                  <a:alpha val="0"/>
                </a:srgbClr>
              </a:clrTo>
            </a:clrChange>
          </a:blip>
          <a:srcRect r="10497"/>
          <a:stretch/>
        </p:blipFill>
        <p:spPr>
          <a:xfrm>
            <a:off x="4480419" y="3649300"/>
            <a:ext cx="4632693" cy="2588011"/>
          </a:xfrm>
          <a:prstGeom prst="rect">
            <a:avLst/>
          </a:prstGeom>
        </p:spPr>
      </p:pic>
    </p:spTree>
    <p:extLst>
      <p:ext uri="{BB962C8B-B14F-4D97-AF65-F5344CB8AC3E}">
        <p14:creationId xmlns:p14="http://schemas.microsoft.com/office/powerpoint/2010/main" val="8633052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stretch>
            <a:fillRect/>
          </a:stretch>
        </p:blipFill>
        <p:spPr>
          <a:xfrm>
            <a:off x="4684272" y="1032025"/>
            <a:ext cx="5039054" cy="3878018"/>
          </a:xfrm>
          <a:prstGeom prst="rect">
            <a:avLst/>
          </a:prstGeom>
        </p:spPr>
      </p:pic>
      <p:sp>
        <p:nvSpPr>
          <p:cNvPr id="2" name="Title 1"/>
          <p:cNvSpPr>
            <a:spLocks noGrp="1"/>
          </p:cNvSpPr>
          <p:nvPr>
            <p:ph type="ctrTitle"/>
          </p:nvPr>
        </p:nvSpPr>
        <p:spPr>
          <a:xfrm>
            <a:off x="1619672" y="0"/>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Transport in cells - Osmosis</a:t>
            </a:r>
            <a:endParaRPr lang="en-US" sz="2400" b="1" dirty="0">
              <a:solidFill>
                <a:schemeClr val="accent6"/>
              </a:solidFill>
            </a:endParaRPr>
          </a:p>
        </p:txBody>
      </p:sp>
      <p:sp>
        <p:nvSpPr>
          <p:cNvPr id="3" name="Rectangle 2"/>
          <p:cNvSpPr/>
          <p:nvPr/>
        </p:nvSpPr>
        <p:spPr>
          <a:xfrm>
            <a:off x="139148" y="745483"/>
            <a:ext cx="4545124" cy="569386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b="1" dirty="0">
                <a:solidFill>
                  <a:schemeClr val="tx1"/>
                </a:solidFill>
              </a:rPr>
              <a:t>Osmosis is </a:t>
            </a:r>
            <a:r>
              <a:rPr lang="en-US" sz="2000" b="1" dirty="0" smtClean="0">
                <a:solidFill>
                  <a:schemeClr val="tx1"/>
                </a:solidFill>
              </a:rPr>
              <a:t>the </a:t>
            </a:r>
            <a:r>
              <a:rPr lang="en-US" sz="2000" b="1" dirty="0" smtClean="0">
                <a:solidFill>
                  <a:schemeClr val="accent6">
                    <a:lumMod val="75000"/>
                  </a:schemeClr>
                </a:solidFill>
              </a:rPr>
              <a:t>diffusion</a:t>
            </a:r>
            <a:r>
              <a:rPr lang="en-US" sz="2000" b="1" dirty="0" smtClean="0">
                <a:solidFill>
                  <a:schemeClr val="tx1"/>
                </a:solidFill>
              </a:rPr>
              <a:t> </a:t>
            </a:r>
            <a:r>
              <a:rPr lang="en-US" sz="2000" b="1" dirty="0">
                <a:solidFill>
                  <a:schemeClr val="tx1"/>
                </a:solidFill>
              </a:rPr>
              <a:t>of </a:t>
            </a:r>
            <a:r>
              <a:rPr lang="en-US" sz="2000" b="1" dirty="0">
                <a:solidFill>
                  <a:schemeClr val="accent6">
                    <a:lumMod val="75000"/>
                  </a:schemeClr>
                </a:solidFill>
              </a:rPr>
              <a:t>water</a:t>
            </a:r>
            <a:r>
              <a:rPr lang="en-US" sz="2000" b="1" dirty="0">
                <a:solidFill>
                  <a:schemeClr val="tx1"/>
                </a:solidFill>
              </a:rPr>
              <a:t> from a </a:t>
            </a:r>
            <a:r>
              <a:rPr lang="en-US" sz="2000" b="1" dirty="0">
                <a:solidFill>
                  <a:schemeClr val="accent6">
                    <a:lumMod val="75000"/>
                  </a:schemeClr>
                </a:solidFill>
              </a:rPr>
              <a:t>dilute </a:t>
            </a:r>
            <a:r>
              <a:rPr lang="en-US" sz="2000" b="1" dirty="0" smtClean="0">
                <a:solidFill>
                  <a:schemeClr val="accent6">
                    <a:lumMod val="75000"/>
                  </a:schemeClr>
                </a:solidFill>
              </a:rPr>
              <a:t>solution </a:t>
            </a:r>
            <a:r>
              <a:rPr lang="en-US" sz="2000" b="1" dirty="0">
                <a:solidFill>
                  <a:schemeClr val="tx1"/>
                </a:solidFill>
              </a:rPr>
              <a:t>to a </a:t>
            </a:r>
            <a:r>
              <a:rPr lang="en-US" sz="2000" b="1" dirty="0">
                <a:solidFill>
                  <a:schemeClr val="accent6">
                    <a:lumMod val="75000"/>
                  </a:schemeClr>
                </a:solidFill>
              </a:rPr>
              <a:t>concentrated</a:t>
            </a:r>
            <a:r>
              <a:rPr lang="en-US" sz="2000" b="1" dirty="0">
                <a:solidFill>
                  <a:schemeClr val="tx1"/>
                </a:solidFill>
              </a:rPr>
              <a:t> </a:t>
            </a:r>
            <a:r>
              <a:rPr lang="en-US" sz="2000" b="1" dirty="0" smtClean="0">
                <a:solidFill>
                  <a:schemeClr val="tx1"/>
                </a:solidFill>
              </a:rPr>
              <a:t>solution </a:t>
            </a:r>
            <a:r>
              <a:rPr lang="en-US" sz="2000" b="1" dirty="0" smtClean="0">
                <a:solidFill>
                  <a:schemeClr val="accent6">
                    <a:lumMod val="75000"/>
                  </a:schemeClr>
                </a:solidFill>
              </a:rPr>
              <a:t>through</a:t>
            </a:r>
            <a:r>
              <a:rPr lang="en-US" sz="2000" b="1" dirty="0" smtClean="0">
                <a:solidFill>
                  <a:schemeClr val="tx1"/>
                </a:solidFill>
              </a:rPr>
              <a:t> </a:t>
            </a:r>
            <a:r>
              <a:rPr lang="en-US" sz="2000" b="1" dirty="0">
                <a:solidFill>
                  <a:schemeClr val="tx1"/>
                </a:solidFill>
              </a:rPr>
              <a:t>a </a:t>
            </a:r>
            <a:r>
              <a:rPr lang="en-US" sz="2000" b="1" dirty="0">
                <a:solidFill>
                  <a:schemeClr val="accent6">
                    <a:lumMod val="75000"/>
                  </a:schemeClr>
                </a:solidFill>
              </a:rPr>
              <a:t>partially permeable </a:t>
            </a:r>
            <a:r>
              <a:rPr lang="en-US" sz="2000" b="1" dirty="0">
                <a:solidFill>
                  <a:schemeClr val="tx1"/>
                </a:solidFill>
              </a:rPr>
              <a:t>membrane</a:t>
            </a:r>
            <a:r>
              <a:rPr lang="en-US" sz="2000" b="1" dirty="0" smtClean="0">
                <a:solidFill>
                  <a:schemeClr val="tx1"/>
                </a:solidFill>
              </a:rPr>
              <a:t>.</a:t>
            </a:r>
          </a:p>
          <a:p>
            <a:pPr algn="ctr"/>
            <a:endParaRPr lang="en-US" sz="2000" b="1" dirty="0" smtClean="0">
              <a:solidFill>
                <a:schemeClr val="tx1"/>
              </a:solidFill>
            </a:endParaRPr>
          </a:p>
          <a:p>
            <a:pPr algn="ctr"/>
            <a:endParaRPr lang="en-US" sz="2400" b="1" dirty="0">
              <a:solidFill>
                <a:schemeClr val="tx1"/>
              </a:solidFill>
              <a:effectLst/>
            </a:endParaRPr>
          </a:p>
          <a:p>
            <a:pPr algn="ctr"/>
            <a:endParaRPr lang="en-US" sz="2400" b="1" dirty="0" smtClean="0">
              <a:solidFill>
                <a:schemeClr val="tx1"/>
              </a:solidFill>
            </a:endParaRPr>
          </a:p>
          <a:p>
            <a:pPr algn="ctr"/>
            <a:endParaRPr lang="en-US" sz="2400" b="1" dirty="0">
              <a:solidFill>
                <a:schemeClr val="tx1"/>
              </a:solidFill>
              <a:effectLst/>
            </a:endParaRPr>
          </a:p>
          <a:p>
            <a:pPr algn="ctr"/>
            <a:endParaRPr lang="en-US" sz="2400" b="1" dirty="0" smtClean="0">
              <a:solidFill>
                <a:schemeClr val="tx1"/>
              </a:solidFill>
            </a:endParaRPr>
          </a:p>
          <a:p>
            <a:pPr algn="ctr"/>
            <a:endParaRPr lang="en-US" sz="2400" b="1" dirty="0">
              <a:solidFill>
                <a:schemeClr val="tx1"/>
              </a:solidFill>
              <a:effectLst/>
            </a:endParaRPr>
          </a:p>
          <a:p>
            <a:pPr algn="ctr"/>
            <a:endParaRPr lang="en-US" sz="2400" b="1" dirty="0" smtClean="0">
              <a:solidFill>
                <a:schemeClr val="tx1"/>
              </a:solidFill>
            </a:endParaRPr>
          </a:p>
          <a:p>
            <a:pPr algn="ctr"/>
            <a:endParaRPr lang="en-US" sz="2400" b="1" dirty="0">
              <a:solidFill>
                <a:schemeClr val="tx1"/>
              </a:solidFill>
              <a:effectLst/>
            </a:endParaRPr>
          </a:p>
          <a:p>
            <a:pPr algn="ctr"/>
            <a:r>
              <a:rPr lang="en-US" sz="2000" dirty="0" smtClean="0">
                <a:solidFill>
                  <a:schemeClr val="tx1"/>
                </a:solidFill>
              </a:rPr>
              <a:t>The </a:t>
            </a:r>
            <a:r>
              <a:rPr lang="en-US" sz="2000" b="1" dirty="0" smtClean="0">
                <a:solidFill>
                  <a:schemeClr val="accent6">
                    <a:lumMod val="75000"/>
                  </a:schemeClr>
                </a:solidFill>
              </a:rPr>
              <a:t>rate</a:t>
            </a:r>
            <a:r>
              <a:rPr lang="en-US" sz="2000" dirty="0" smtClean="0">
                <a:solidFill>
                  <a:schemeClr val="accent6">
                    <a:lumMod val="75000"/>
                  </a:schemeClr>
                </a:solidFill>
              </a:rPr>
              <a:t> </a:t>
            </a:r>
            <a:r>
              <a:rPr lang="en-US" sz="2000" dirty="0" smtClean="0">
                <a:solidFill>
                  <a:schemeClr val="tx1"/>
                </a:solidFill>
              </a:rPr>
              <a:t>of </a:t>
            </a:r>
            <a:r>
              <a:rPr lang="en-US" sz="2000" b="1" dirty="0" smtClean="0">
                <a:solidFill>
                  <a:schemeClr val="accent6">
                    <a:lumMod val="75000"/>
                  </a:schemeClr>
                </a:solidFill>
              </a:rPr>
              <a:t>osmosis</a:t>
            </a:r>
            <a:r>
              <a:rPr lang="en-US" sz="2000" dirty="0" smtClean="0">
                <a:solidFill>
                  <a:schemeClr val="tx1"/>
                </a:solidFill>
              </a:rPr>
              <a:t> changes depending on the </a:t>
            </a:r>
            <a:r>
              <a:rPr lang="en-US" sz="2000" b="1" dirty="0" smtClean="0">
                <a:solidFill>
                  <a:schemeClr val="accent6">
                    <a:lumMod val="75000"/>
                  </a:schemeClr>
                </a:solidFill>
              </a:rPr>
              <a:t>concentration gradient </a:t>
            </a:r>
            <a:r>
              <a:rPr lang="en-US" sz="2000" dirty="0" smtClean="0">
                <a:solidFill>
                  <a:schemeClr val="tx1"/>
                </a:solidFill>
              </a:rPr>
              <a:t>and </a:t>
            </a:r>
            <a:r>
              <a:rPr lang="en-US" sz="2000" b="1" dirty="0" smtClean="0">
                <a:solidFill>
                  <a:schemeClr val="accent6">
                    <a:lumMod val="75000"/>
                  </a:schemeClr>
                </a:solidFill>
              </a:rPr>
              <a:t>temperature</a:t>
            </a:r>
            <a:r>
              <a:rPr lang="en-US" sz="2000" dirty="0" smtClean="0">
                <a:solidFill>
                  <a:schemeClr val="tx1"/>
                </a:solidFill>
              </a:rPr>
              <a:t>.</a:t>
            </a:r>
          </a:p>
          <a:p>
            <a:pPr algn="ctr"/>
            <a:r>
              <a:rPr lang="en-US" b="1" dirty="0" smtClean="0">
                <a:solidFill>
                  <a:schemeClr val="tx1"/>
                </a:solidFill>
              </a:rPr>
              <a:t>Partially permeable membrane – a membrane that lets some but not all substances through. </a:t>
            </a:r>
          </a:p>
        </p:txBody>
      </p:sp>
      <p:pic>
        <p:nvPicPr>
          <p:cNvPr id="12" name="Picture 11"/>
          <p:cNvPicPr>
            <a:picLocks noChangeAspect="1"/>
          </p:cNvPicPr>
          <p:nvPr/>
        </p:nvPicPr>
        <p:blipFill>
          <a:blip r:embed="rId4" cstate="print"/>
          <a:stretch>
            <a:fillRect/>
          </a:stretch>
        </p:blipFill>
        <p:spPr>
          <a:xfrm>
            <a:off x="252040" y="1998832"/>
            <a:ext cx="4320530" cy="2880354"/>
          </a:xfrm>
          <a:prstGeom prst="rect">
            <a:avLst/>
          </a:prstGeom>
        </p:spPr>
      </p:pic>
      <p:sp>
        <p:nvSpPr>
          <p:cNvPr id="14" name="TextBox 13"/>
          <p:cNvSpPr txBox="1"/>
          <p:nvPr/>
        </p:nvSpPr>
        <p:spPr>
          <a:xfrm>
            <a:off x="5079733" y="545428"/>
            <a:ext cx="4064267" cy="400110"/>
          </a:xfrm>
          <a:prstGeom prst="rect">
            <a:avLst/>
          </a:prstGeom>
          <a:noFill/>
        </p:spPr>
        <p:txBody>
          <a:bodyPr wrap="square" rtlCol="0">
            <a:spAutoFit/>
          </a:bodyPr>
          <a:lstStyle/>
          <a:p>
            <a:r>
              <a:rPr lang="en-GB" sz="2000" b="1" dirty="0" smtClean="0"/>
              <a:t>Osmosis in plant and </a:t>
            </a:r>
            <a:r>
              <a:rPr lang="en-GB" sz="2000" b="1" dirty="0"/>
              <a:t>a</a:t>
            </a:r>
            <a:r>
              <a:rPr lang="en-GB" sz="2000" b="1" dirty="0" smtClean="0"/>
              <a:t>nimal cells:</a:t>
            </a:r>
            <a:endParaRPr lang="en-GB" sz="2000" b="1" dirty="0"/>
          </a:p>
        </p:txBody>
      </p:sp>
      <p:sp>
        <p:nvSpPr>
          <p:cNvPr id="16" name="TextBox 15"/>
          <p:cNvSpPr txBox="1"/>
          <p:nvPr/>
        </p:nvSpPr>
        <p:spPr>
          <a:xfrm>
            <a:off x="4932040" y="4611231"/>
            <a:ext cx="3816424" cy="2246769"/>
          </a:xfrm>
          <a:prstGeom prst="rect">
            <a:avLst/>
          </a:prstGeom>
          <a:noFill/>
        </p:spPr>
        <p:txBody>
          <a:bodyPr wrap="square" rtlCol="0">
            <a:spAutoFit/>
          </a:bodyPr>
          <a:lstStyle/>
          <a:p>
            <a:r>
              <a:rPr lang="en-GB" sz="2000" b="1" dirty="0" smtClean="0"/>
              <a:t>Hypertonic</a:t>
            </a:r>
            <a:r>
              <a:rPr lang="en-GB" sz="2000" dirty="0" smtClean="0"/>
              <a:t> – </a:t>
            </a:r>
            <a:r>
              <a:rPr lang="en-GB" sz="2000" b="1" dirty="0" smtClean="0">
                <a:solidFill>
                  <a:schemeClr val="accent6">
                    <a:lumMod val="75000"/>
                  </a:schemeClr>
                </a:solidFill>
              </a:rPr>
              <a:t>more concentrated </a:t>
            </a:r>
            <a:r>
              <a:rPr lang="en-GB" sz="2000" dirty="0" smtClean="0"/>
              <a:t>solution than in the cells.</a:t>
            </a:r>
          </a:p>
          <a:p>
            <a:r>
              <a:rPr lang="en-GB" sz="2000" b="1" dirty="0" smtClean="0"/>
              <a:t>Isotonic</a:t>
            </a:r>
            <a:r>
              <a:rPr lang="en-GB" sz="2000" dirty="0" smtClean="0"/>
              <a:t> – </a:t>
            </a:r>
            <a:r>
              <a:rPr lang="en-GB" sz="2000" b="1" dirty="0" smtClean="0">
                <a:solidFill>
                  <a:schemeClr val="accent6">
                    <a:lumMod val="75000"/>
                  </a:schemeClr>
                </a:solidFill>
              </a:rPr>
              <a:t>same concentration </a:t>
            </a:r>
            <a:r>
              <a:rPr lang="en-GB" sz="2000" dirty="0" smtClean="0"/>
              <a:t>as the solution in the cell.</a:t>
            </a:r>
          </a:p>
          <a:p>
            <a:r>
              <a:rPr lang="en-GB" sz="2000" b="1" dirty="0" smtClean="0"/>
              <a:t>Hypotonic</a:t>
            </a:r>
            <a:r>
              <a:rPr lang="en-GB" sz="2000" dirty="0" smtClean="0"/>
              <a:t> – </a:t>
            </a:r>
            <a:r>
              <a:rPr lang="en-GB" sz="2000" b="1" dirty="0" smtClean="0">
                <a:solidFill>
                  <a:schemeClr val="accent6">
                    <a:lumMod val="75000"/>
                  </a:schemeClr>
                </a:solidFill>
              </a:rPr>
              <a:t>more dilute </a:t>
            </a:r>
            <a:r>
              <a:rPr lang="en-GB" sz="2000" dirty="0" smtClean="0"/>
              <a:t>than the solution in the cells. </a:t>
            </a:r>
          </a:p>
          <a:p>
            <a:endParaRPr lang="en-GB" sz="2000" dirty="0"/>
          </a:p>
        </p:txBody>
      </p:sp>
    </p:spTree>
    <p:extLst>
      <p:ext uri="{BB962C8B-B14F-4D97-AF65-F5344CB8AC3E}">
        <p14:creationId xmlns:p14="http://schemas.microsoft.com/office/powerpoint/2010/main" val="167256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0"/>
            <a:ext cx="7524328"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400" b="1" dirty="0" smtClean="0">
                <a:solidFill>
                  <a:schemeClr val="accent6"/>
                </a:solidFill>
              </a:rPr>
              <a:t>Transport in cells – Active transport</a:t>
            </a:r>
            <a:endParaRPr lang="en-US" sz="2400" b="1" dirty="0">
              <a:solidFill>
                <a:schemeClr val="accent6"/>
              </a:solidFill>
            </a:endParaRPr>
          </a:p>
        </p:txBody>
      </p:sp>
      <p:sp>
        <p:nvSpPr>
          <p:cNvPr id="33" name="Rectangle 32"/>
          <p:cNvSpPr/>
          <p:nvPr/>
        </p:nvSpPr>
        <p:spPr>
          <a:xfrm>
            <a:off x="79995" y="683667"/>
            <a:ext cx="4207346" cy="1631216"/>
          </a:xfrm>
          <a:prstGeom prst="rect">
            <a:avLst/>
          </a:prstGeom>
        </p:spPr>
        <p:txBody>
          <a:bodyPr wrap="square">
            <a:spAutoFit/>
          </a:bodyPr>
          <a:lstStyle/>
          <a:p>
            <a:pPr algn="ctr"/>
            <a:r>
              <a:rPr lang="en-US" sz="2000" b="1" dirty="0">
                <a:solidFill>
                  <a:schemeClr val="accent6">
                    <a:lumMod val="75000"/>
                  </a:schemeClr>
                </a:solidFill>
              </a:rPr>
              <a:t>Active transport </a:t>
            </a:r>
            <a:r>
              <a:rPr lang="en-US" sz="2000" b="1" dirty="0"/>
              <a:t>moves substances from a more </a:t>
            </a:r>
            <a:r>
              <a:rPr lang="en-US" sz="2000" b="1" dirty="0">
                <a:solidFill>
                  <a:schemeClr val="accent6">
                    <a:lumMod val="75000"/>
                  </a:schemeClr>
                </a:solidFill>
              </a:rPr>
              <a:t>dilute solution </a:t>
            </a:r>
            <a:r>
              <a:rPr lang="en-US" sz="2000" b="1" dirty="0"/>
              <a:t>to a </a:t>
            </a:r>
            <a:r>
              <a:rPr lang="en-US" sz="2000" b="1" dirty="0" smtClean="0"/>
              <a:t>more </a:t>
            </a:r>
            <a:r>
              <a:rPr lang="en-US" sz="2000" b="1" dirty="0" smtClean="0">
                <a:solidFill>
                  <a:schemeClr val="accent6">
                    <a:lumMod val="75000"/>
                  </a:schemeClr>
                </a:solidFill>
              </a:rPr>
              <a:t>concentrated </a:t>
            </a:r>
            <a:r>
              <a:rPr lang="en-US" sz="2000" b="1" dirty="0"/>
              <a:t>solution (</a:t>
            </a:r>
            <a:r>
              <a:rPr lang="en-US" sz="2000" b="1" dirty="0">
                <a:solidFill>
                  <a:schemeClr val="accent6">
                    <a:lumMod val="75000"/>
                  </a:schemeClr>
                </a:solidFill>
              </a:rPr>
              <a:t>against</a:t>
            </a:r>
            <a:r>
              <a:rPr lang="en-US" sz="2000" b="1" dirty="0"/>
              <a:t> a concentration gradient). </a:t>
            </a:r>
            <a:r>
              <a:rPr lang="en-US" sz="2000" b="1" dirty="0" smtClean="0"/>
              <a:t>The </a:t>
            </a:r>
            <a:r>
              <a:rPr lang="en-US" sz="2000" b="1" dirty="0" smtClean="0">
                <a:solidFill>
                  <a:schemeClr val="accent6">
                    <a:lumMod val="75000"/>
                  </a:schemeClr>
                </a:solidFill>
              </a:rPr>
              <a:t>energy</a:t>
            </a:r>
            <a:r>
              <a:rPr lang="en-US" sz="2000" b="1" dirty="0" smtClean="0"/>
              <a:t> is provided by </a:t>
            </a:r>
            <a:r>
              <a:rPr lang="en-US" sz="2000" b="1" dirty="0" smtClean="0">
                <a:solidFill>
                  <a:schemeClr val="accent6">
                    <a:lumMod val="75000"/>
                  </a:schemeClr>
                </a:solidFill>
              </a:rPr>
              <a:t>respiration</a:t>
            </a:r>
            <a:r>
              <a:rPr lang="en-US" sz="2000" b="1" dirty="0"/>
              <a:t>.</a:t>
            </a:r>
            <a:endParaRPr lang="en-US" sz="2000" b="1" dirty="0">
              <a:effectLst/>
            </a:endParaRPr>
          </a:p>
        </p:txBody>
      </p:sp>
      <p:sp>
        <p:nvSpPr>
          <p:cNvPr id="34" name="TextBox 33"/>
          <p:cNvSpPr txBox="1"/>
          <p:nvPr/>
        </p:nvSpPr>
        <p:spPr>
          <a:xfrm>
            <a:off x="4139954" y="3130808"/>
            <a:ext cx="5004048" cy="132343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000" dirty="0" smtClean="0"/>
              <a:t>The </a:t>
            </a:r>
            <a:r>
              <a:rPr lang="en-GB" sz="2000" b="1" dirty="0" smtClean="0">
                <a:solidFill>
                  <a:schemeClr val="accent6">
                    <a:lumMod val="75000"/>
                  </a:schemeClr>
                </a:solidFill>
              </a:rPr>
              <a:t>mineral</a:t>
            </a:r>
            <a:r>
              <a:rPr lang="en-GB" sz="2000" dirty="0" smtClean="0">
                <a:solidFill>
                  <a:schemeClr val="accent6">
                    <a:lumMod val="75000"/>
                  </a:schemeClr>
                </a:solidFill>
              </a:rPr>
              <a:t>s </a:t>
            </a:r>
            <a:r>
              <a:rPr lang="en-GB" sz="2000" dirty="0" smtClean="0"/>
              <a:t>are at a </a:t>
            </a:r>
            <a:r>
              <a:rPr lang="en-GB" sz="2000" b="1" dirty="0" smtClean="0">
                <a:solidFill>
                  <a:schemeClr val="accent6">
                    <a:lumMod val="75000"/>
                  </a:schemeClr>
                </a:solidFill>
              </a:rPr>
              <a:t>higher concentration </a:t>
            </a:r>
            <a:r>
              <a:rPr lang="en-GB" sz="2000" dirty="0" smtClean="0"/>
              <a:t>in the </a:t>
            </a:r>
            <a:r>
              <a:rPr lang="en-GB" sz="2000" b="1" dirty="0" smtClean="0">
                <a:solidFill>
                  <a:schemeClr val="accent6">
                    <a:lumMod val="75000"/>
                  </a:schemeClr>
                </a:solidFill>
              </a:rPr>
              <a:t>root hair </a:t>
            </a:r>
            <a:r>
              <a:rPr lang="en-GB" sz="2000" dirty="0" smtClean="0"/>
              <a:t>cell than in the soil. So the </a:t>
            </a:r>
            <a:r>
              <a:rPr lang="en-GB" sz="2000" b="1" dirty="0" smtClean="0">
                <a:solidFill>
                  <a:schemeClr val="accent6">
                    <a:lumMod val="75000"/>
                  </a:schemeClr>
                </a:solidFill>
              </a:rPr>
              <a:t>minerals</a:t>
            </a:r>
            <a:r>
              <a:rPr lang="en-GB" sz="2000" dirty="0" smtClean="0"/>
              <a:t> move </a:t>
            </a:r>
            <a:r>
              <a:rPr lang="en-GB" sz="2000" b="1" dirty="0" smtClean="0"/>
              <a:t>into</a:t>
            </a:r>
            <a:r>
              <a:rPr lang="en-GB" sz="2000" dirty="0" smtClean="0"/>
              <a:t> the </a:t>
            </a:r>
            <a:r>
              <a:rPr lang="en-GB" sz="2000" b="1" dirty="0" smtClean="0">
                <a:solidFill>
                  <a:schemeClr val="accent6">
                    <a:lumMod val="75000"/>
                  </a:schemeClr>
                </a:solidFill>
              </a:rPr>
              <a:t>cell</a:t>
            </a:r>
            <a:r>
              <a:rPr lang="en-GB" sz="2000" dirty="0" smtClean="0"/>
              <a:t> </a:t>
            </a:r>
            <a:r>
              <a:rPr lang="en-GB" sz="2000" b="1" dirty="0" smtClean="0">
                <a:solidFill>
                  <a:schemeClr val="accent6">
                    <a:lumMod val="75000"/>
                  </a:schemeClr>
                </a:solidFill>
              </a:rPr>
              <a:t>against</a:t>
            </a:r>
            <a:r>
              <a:rPr lang="en-GB" sz="2000" dirty="0" smtClean="0">
                <a:solidFill>
                  <a:schemeClr val="accent6">
                    <a:lumMod val="75000"/>
                  </a:schemeClr>
                </a:solidFill>
              </a:rPr>
              <a:t> </a:t>
            </a:r>
            <a:r>
              <a:rPr lang="en-GB" sz="2000" dirty="0" smtClean="0"/>
              <a:t>the concentration gradient. </a:t>
            </a:r>
          </a:p>
        </p:txBody>
      </p:sp>
      <p:pic>
        <p:nvPicPr>
          <p:cNvPr id="45" name="Picture 44"/>
          <p:cNvPicPr>
            <a:picLocks noChangeAspect="1"/>
          </p:cNvPicPr>
          <p:nvPr/>
        </p:nvPicPr>
        <p:blipFill>
          <a:blip r:embed="rId3" cstate="print"/>
          <a:stretch>
            <a:fillRect/>
          </a:stretch>
        </p:blipFill>
        <p:spPr>
          <a:xfrm>
            <a:off x="5156622" y="940254"/>
            <a:ext cx="3168352" cy="2278517"/>
          </a:xfrm>
          <a:prstGeom prst="rect">
            <a:avLst/>
          </a:prstGeom>
        </p:spPr>
      </p:pic>
      <p:sp>
        <p:nvSpPr>
          <p:cNvPr id="55" name="Rectangle 54"/>
          <p:cNvSpPr/>
          <p:nvPr/>
        </p:nvSpPr>
        <p:spPr>
          <a:xfrm>
            <a:off x="4565607" y="540144"/>
            <a:ext cx="4477059" cy="400110"/>
          </a:xfrm>
          <a:prstGeom prst="rect">
            <a:avLst/>
          </a:prstGeom>
        </p:spPr>
        <p:txBody>
          <a:bodyPr wrap="none">
            <a:spAutoFit/>
          </a:bodyPr>
          <a:lstStyle/>
          <a:p>
            <a:r>
              <a:rPr lang="en-GB" sz="2000" dirty="0"/>
              <a:t>Active transport occurs in </a:t>
            </a:r>
            <a:r>
              <a:rPr lang="en-GB" sz="2000" b="1" dirty="0">
                <a:solidFill>
                  <a:schemeClr val="accent6">
                    <a:lumMod val="75000"/>
                  </a:schemeClr>
                </a:solidFill>
              </a:rPr>
              <a:t>root hair cells</a:t>
            </a:r>
            <a:r>
              <a:rPr lang="en-GB" sz="2000" dirty="0"/>
              <a:t>. </a:t>
            </a:r>
          </a:p>
        </p:txBody>
      </p:sp>
      <p:sp>
        <p:nvSpPr>
          <p:cNvPr id="56" name="Rectangle 55"/>
          <p:cNvSpPr/>
          <p:nvPr/>
        </p:nvSpPr>
        <p:spPr>
          <a:xfrm>
            <a:off x="4158620" y="4436506"/>
            <a:ext cx="4966716" cy="19942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2000" dirty="0" smtClean="0"/>
          </a:p>
          <a:p>
            <a:pPr algn="ctr"/>
            <a:r>
              <a:rPr lang="en-GB" sz="2000" dirty="0" smtClean="0"/>
              <a:t>Active transport also occurs in the </a:t>
            </a:r>
            <a:r>
              <a:rPr lang="en-GB" sz="2000" b="1" dirty="0" smtClean="0"/>
              <a:t>gut</a:t>
            </a:r>
            <a:r>
              <a:rPr lang="en-GB" sz="2000" dirty="0" smtClean="0"/>
              <a:t> (small intestines) </a:t>
            </a:r>
            <a:r>
              <a:rPr lang="en-GB" sz="2000" b="1" dirty="0" smtClean="0"/>
              <a:t>sugar</a:t>
            </a:r>
            <a:r>
              <a:rPr lang="en-GB" sz="2000" dirty="0" smtClean="0"/>
              <a:t> (glucose) molecules are absorbed </a:t>
            </a:r>
            <a:r>
              <a:rPr lang="en-GB" sz="2000" dirty="0"/>
              <a:t>from lower </a:t>
            </a:r>
            <a:r>
              <a:rPr lang="en-GB" sz="2000" dirty="0" smtClean="0"/>
              <a:t>concentrations in </a:t>
            </a:r>
            <a:r>
              <a:rPr lang="en-GB" sz="2000" dirty="0"/>
              <a:t>the gut into the blood </a:t>
            </a:r>
            <a:r>
              <a:rPr lang="en-GB" sz="2000" dirty="0" smtClean="0"/>
              <a:t>which has </a:t>
            </a:r>
            <a:r>
              <a:rPr lang="en-GB" sz="2000" dirty="0"/>
              <a:t>a higher sugar concentration. </a:t>
            </a:r>
            <a:endParaRPr lang="en-GB" sz="2000" dirty="0" smtClean="0"/>
          </a:p>
          <a:p>
            <a:pPr algn="ctr"/>
            <a:r>
              <a:rPr lang="en-GB" sz="2000" b="1" dirty="0" smtClean="0"/>
              <a:t>The glucose is used </a:t>
            </a:r>
            <a:r>
              <a:rPr lang="en-GB" sz="2000" b="1" dirty="0"/>
              <a:t>for </a:t>
            </a:r>
            <a:r>
              <a:rPr lang="en-GB" sz="2000" b="1" dirty="0" smtClean="0"/>
              <a:t>respiration</a:t>
            </a:r>
            <a:r>
              <a:rPr lang="en-GB" sz="2000" b="1" dirty="0"/>
              <a:t>.</a:t>
            </a:r>
          </a:p>
          <a:p>
            <a:pPr algn="ctr"/>
            <a:endParaRPr lang="en-GB" sz="2000" dirty="0"/>
          </a:p>
        </p:txBody>
      </p:sp>
      <p:pic>
        <p:nvPicPr>
          <p:cNvPr id="3" name="Picture 2"/>
          <p:cNvPicPr>
            <a:picLocks noChangeAspect="1"/>
          </p:cNvPicPr>
          <p:nvPr/>
        </p:nvPicPr>
        <p:blipFill>
          <a:blip r:embed="rId4"/>
          <a:stretch>
            <a:fillRect/>
          </a:stretch>
        </p:blipFill>
        <p:spPr>
          <a:xfrm>
            <a:off x="93117" y="2481552"/>
            <a:ext cx="4140200" cy="3962400"/>
          </a:xfrm>
          <a:prstGeom prst="rect">
            <a:avLst/>
          </a:prstGeom>
        </p:spPr>
      </p:pic>
    </p:spTree>
    <p:extLst>
      <p:ext uri="{BB962C8B-B14F-4D97-AF65-F5344CB8AC3E}">
        <p14:creationId xmlns:p14="http://schemas.microsoft.com/office/powerpoint/2010/main" val="1291133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078313"/>
          </a:xfrm>
          <a:prstGeom prst="rect">
            <a:avLst/>
          </a:prstGeom>
          <a:noFill/>
        </p:spPr>
        <p:txBody>
          <a:bodyPr wrap="square" rtlCol="0">
            <a:spAutoFit/>
          </a:bodyPr>
          <a:lstStyle/>
          <a:p>
            <a:r>
              <a:rPr lang="en-GB" sz="7200" b="1" dirty="0" smtClean="0">
                <a:latin typeface="+mj-lt"/>
                <a:ea typeface="Beirut" charset="-78"/>
                <a:cs typeface="Beirut" charset="-78"/>
              </a:rPr>
              <a:t>QuestionIT!</a:t>
            </a:r>
          </a:p>
          <a:p>
            <a:endParaRPr lang="en-GB" dirty="0" smtClean="0"/>
          </a:p>
          <a:p>
            <a:endParaRPr lang="en-GB" dirty="0"/>
          </a:p>
          <a:p>
            <a:endParaRPr lang="en-GB" dirty="0"/>
          </a:p>
          <a:p>
            <a:r>
              <a:rPr lang="en-US" sz="3600" b="1" dirty="0">
                <a:solidFill>
                  <a:schemeClr val="tx1">
                    <a:lumMod val="50000"/>
                    <a:lumOff val="50000"/>
                  </a:schemeClr>
                </a:solidFill>
              </a:rPr>
              <a:t>Transport in cells</a:t>
            </a: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r>
              <a:rPr lang="en-US" sz="2400" dirty="0">
                <a:solidFill>
                  <a:schemeClr val="tx1">
                    <a:lumMod val="50000"/>
                    <a:lumOff val="50000"/>
                  </a:schemeClr>
                </a:solidFill>
              </a:rPr>
              <a:t>Diffusion</a:t>
            </a:r>
          </a:p>
          <a:p>
            <a:pPr marL="685800" lvl="1" indent="-342900">
              <a:buFont typeface="Arial" charset="0"/>
              <a:buChar char="•"/>
            </a:pPr>
            <a:r>
              <a:rPr lang="en-US" sz="2400" dirty="0">
                <a:solidFill>
                  <a:schemeClr val="tx1">
                    <a:lumMod val="50000"/>
                    <a:lumOff val="50000"/>
                  </a:schemeClr>
                </a:solidFill>
              </a:rPr>
              <a:t>Osmosis</a:t>
            </a:r>
          </a:p>
          <a:p>
            <a:pPr marL="685800" lvl="1" indent="-342900">
              <a:buFont typeface="Arial" charset="0"/>
              <a:buChar char="•"/>
            </a:pPr>
            <a:r>
              <a:rPr lang="en-US" sz="2400" dirty="0">
                <a:solidFill>
                  <a:schemeClr val="tx1">
                    <a:lumMod val="50000"/>
                    <a:lumOff val="50000"/>
                  </a:schemeClr>
                </a:solidFill>
              </a:rPr>
              <a:t>Active transport</a:t>
            </a:r>
          </a:p>
          <a:p>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19326042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smtClean="0">
                <a:solidFill>
                  <a:schemeClr val="accent6"/>
                </a:solidFill>
              </a:rPr>
              <a:t>Transport in cells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13994"/>
            <a:ext cx="8915400" cy="7571303"/>
          </a:xfrm>
          <a:prstGeom prst="rect">
            <a:avLst/>
          </a:prstGeom>
          <a:noFill/>
        </p:spPr>
        <p:txBody>
          <a:bodyPr wrap="square" rtlCol="0">
            <a:spAutoFit/>
          </a:bodyPr>
          <a:lstStyle/>
          <a:p>
            <a:pPr>
              <a:lnSpc>
                <a:spcPct val="150000"/>
              </a:lnSpc>
            </a:pPr>
            <a:r>
              <a:rPr lang="en-GB" sz="2400" dirty="0" smtClean="0"/>
              <a:t>1. Define ‘diffusion’.</a:t>
            </a:r>
            <a:r>
              <a:rPr lang="en-GB" sz="2400" dirty="0"/>
              <a:t/>
            </a:r>
            <a:br>
              <a:rPr lang="en-GB" sz="2400" dirty="0"/>
            </a:br>
            <a:r>
              <a:rPr lang="en-GB" sz="2400" dirty="0" smtClean="0"/>
              <a:t>2. State three places where diffusion occurs in the body.</a:t>
            </a:r>
            <a:br>
              <a:rPr lang="en-GB" sz="2400" dirty="0" smtClean="0"/>
            </a:br>
            <a:r>
              <a:rPr lang="en-GB" sz="2400" dirty="0" smtClean="0"/>
              <a:t>3. What is a concentration gradient?</a:t>
            </a:r>
          </a:p>
          <a:p>
            <a:pPr>
              <a:lnSpc>
                <a:spcPct val="150000"/>
              </a:lnSpc>
            </a:pPr>
            <a:r>
              <a:rPr lang="en-GB" sz="2400" dirty="0" smtClean="0"/>
              <a:t>4. What three factors affect the concentration gradient?</a:t>
            </a:r>
          </a:p>
          <a:p>
            <a:pPr>
              <a:lnSpc>
                <a:spcPct val="150000"/>
              </a:lnSpc>
            </a:pPr>
            <a:r>
              <a:rPr lang="en-GB" sz="2400" dirty="0" smtClean="0"/>
              <a:t>5. What is surface area to volume ratio?</a:t>
            </a:r>
            <a:br>
              <a:rPr lang="en-GB" sz="2400" dirty="0" smtClean="0"/>
            </a:br>
            <a:endParaRPr lang="en-GB" sz="1400" dirty="0" smtClean="0"/>
          </a:p>
          <a:p>
            <a:r>
              <a:rPr lang="en-GB" sz="2400" dirty="0" smtClean="0"/>
              <a:t>6. Which has the largest surface area to volume ratio, an elephant or a meerkat? </a:t>
            </a:r>
          </a:p>
          <a:p>
            <a:pPr>
              <a:lnSpc>
                <a:spcPct val="150000"/>
              </a:lnSpc>
            </a:pPr>
            <a:r>
              <a:rPr lang="en-GB" sz="2400" dirty="0" smtClean="0"/>
              <a:t>7. State how the following are adapted for diffusion:</a:t>
            </a:r>
          </a:p>
          <a:p>
            <a:pPr lvl="1"/>
            <a:r>
              <a:rPr lang="en-GB" sz="1600" dirty="0" smtClean="0"/>
              <a:t>a. The small intestines</a:t>
            </a:r>
          </a:p>
          <a:p>
            <a:pPr lvl="1"/>
            <a:r>
              <a:rPr lang="en-GB" sz="1600" dirty="0" smtClean="0"/>
              <a:t>b. The lungs</a:t>
            </a:r>
          </a:p>
          <a:p>
            <a:pPr lvl="1"/>
            <a:r>
              <a:rPr lang="en-GB" sz="1600" dirty="0" smtClean="0"/>
              <a:t>c. Gills in fish</a:t>
            </a:r>
          </a:p>
          <a:p>
            <a:pPr lvl="1"/>
            <a:r>
              <a:rPr lang="en-GB" sz="1600" dirty="0" smtClean="0"/>
              <a:t>d. Root</a:t>
            </a:r>
          </a:p>
          <a:p>
            <a:pPr lvl="1"/>
            <a:r>
              <a:rPr lang="en-GB" sz="1600" dirty="0"/>
              <a:t>e</a:t>
            </a:r>
            <a:r>
              <a:rPr lang="en-GB" sz="1600" dirty="0" smtClean="0"/>
              <a:t>. Leaves</a:t>
            </a:r>
          </a:p>
          <a:p>
            <a:pPr lvl="1"/>
            <a:endParaRPr lang="en-GB" sz="2400" dirty="0"/>
          </a:p>
          <a:p>
            <a:pPr lvl="1"/>
            <a:endParaRPr lang="en-GB" sz="2400" dirty="0" smtClean="0"/>
          </a:p>
          <a:p>
            <a:pPr lvl="1"/>
            <a:endParaRPr lang="en-GB" sz="2400" dirty="0" smtClean="0"/>
          </a:p>
          <a:p>
            <a:pPr lvl="1"/>
            <a:endParaRPr lang="en-GB" dirty="0" smtClean="0"/>
          </a:p>
          <a:p>
            <a:pPr marL="342900" indent="-342900">
              <a:buFont typeface="+mj-lt"/>
              <a:buAutoNum type="arabicPeriod"/>
            </a:pPr>
            <a:endParaRPr lang="en-GB" sz="1600" dirty="0"/>
          </a:p>
        </p:txBody>
      </p:sp>
    </p:spTree>
    <p:extLst>
      <p:ext uri="{BB962C8B-B14F-4D97-AF65-F5344CB8AC3E}">
        <p14:creationId xmlns:p14="http://schemas.microsoft.com/office/powerpoint/2010/main" val="3753195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smtClean="0">
                <a:solidFill>
                  <a:schemeClr val="accent6"/>
                </a:solidFill>
              </a:rPr>
              <a:t>Transport in cells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13994"/>
            <a:ext cx="8915400" cy="6932924"/>
          </a:xfrm>
          <a:prstGeom prst="rect">
            <a:avLst/>
          </a:prstGeom>
          <a:noFill/>
        </p:spPr>
        <p:txBody>
          <a:bodyPr wrap="square" rtlCol="0">
            <a:spAutoFit/>
          </a:bodyPr>
          <a:lstStyle/>
          <a:p>
            <a:pPr>
              <a:lnSpc>
                <a:spcPct val="150000"/>
              </a:lnSpc>
            </a:pPr>
            <a:r>
              <a:rPr lang="en-GB" sz="2400" dirty="0"/>
              <a:t>8</a:t>
            </a:r>
            <a:r>
              <a:rPr lang="en-GB" sz="2400" dirty="0" smtClean="0"/>
              <a:t>. Define ‘osmosis’.</a:t>
            </a:r>
          </a:p>
          <a:p>
            <a:pPr>
              <a:lnSpc>
                <a:spcPct val="150000"/>
              </a:lnSpc>
            </a:pPr>
            <a:r>
              <a:rPr lang="en-GB" sz="2400" dirty="0" smtClean="0"/>
              <a:t>9. What is a ‘partially permeable membrane’?</a:t>
            </a:r>
          </a:p>
          <a:p>
            <a:pPr>
              <a:lnSpc>
                <a:spcPct val="150000"/>
              </a:lnSpc>
            </a:pPr>
            <a:r>
              <a:rPr lang="en-GB" sz="2400" dirty="0" smtClean="0"/>
              <a:t>10. What happens to an animal cell in a hypertonic solution?</a:t>
            </a:r>
          </a:p>
          <a:p>
            <a:pPr>
              <a:lnSpc>
                <a:spcPct val="150000"/>
              </a:lnSpc>
            </a:pPr>
            <a:r>
              <a:rPr lang="en-GB" sz="2400" dirty="0" smtClean="0"/>
              <a:t>11. What happens to an animal cell in a hypotonic solution?</a:t>
            </a:r>
          </a:p>
          <a:p>
            <a:pPr>
              <a:lnSpc>
                <a:spcPct val="150000"/>
              </a:lnSpc>
            </a:pPr>
            <a:r>
              <a:rPr lang="en-GB" sz="2400" dirty="0" smtClean="0"/>
              <a:t>12. Define ‘active transport’.</a:t>
            </a:r>
          </a:p>
          <a:p>
            <a:pPr>
              <a:lnSpc>
                <a:spcPct val="150000"/>
              </a:lnSpc>
            </a:pPr>
            <a:r>
              <a:rPr lang="en-GB" sz="2400" dirty="0" smtClean="0"/>
              <a:t>13. Why does active transport need to occur in root hair cells?</a:t>
            </a:r>
          </a:p>
          <a:p>
            <a:pPr>
              <a:lnSpc>
                <a:spcPct val="150000"/>
              </a:lnSpc>
            </a:pPr>
            <a:r>
              <a:rPr lang="en-GB" sz="2400" dirty="0" smtClean="0"/>
              <a:t>14. </a:t>
            </a:r>
            <a:r>
              <a:rPr lang="en-GB" sz="2400" dirty="0"/>
              <a:t>Why does active transport need to occur in </a:t>
            </a:r>
            <a:r>
              <a:rPr lang="en-GB" sz="2400" dirty="0" smtClean="0"/>
              <a:t>the gut?</a:t>
            </a:r>
            <a:endParaRPr lang="en-GB" sz="2400" dirty="0"/>
          </a:p>
          <a:p>
            <a:pPr>
              <a:lnSpc>
                <a:spcPct val="150000"/>
              </a:lnSpc>
            </a:pPr>
            <a:endParaRPr lang="en-GB" sz="2400" dirty="0" smtClean="0"/>
          </a:p>
          <a:p>
            <a:pPr>
              <a:lnSpc>
                <a:spcPct val="150000"/>
              </a:lnSpc>
            </a:pPr>
            <a:r>
              <a:rPr lang="en-GB" sz="2400" dirty="0" smtClean="0"/>
              <a:t> </a:t>
            </a:r>
            <a:endParaRPr lang="en-GB" sz="2400" dirty="0"/>
          </a:p>
          <a:p>
            <a:pPr lvl="1">
              <a:lnSpc>
                <a:spcPct val="150000"/>
              </a:lnSpc>
            </a:pPr>
            <a:endParaRPr lang="en-GB" sz="2400" dirty="0" smtClean="0"/>
          </a:p>
          <a:p>
            <a:pPr lvl="1">
              <a:lnSpc>
                <a:spcPct val="150000"/>
              </a:lnSpc>
            </a:pPr>
            <a:endParaRPr lang="en-GB" sz="2400" dirty="0" smtClean="0"/>
          </a:p>
          <a:p>
            <a:pPr lvl="1">
              <a:lnSpc>
                <a:spcPct val="150000"/>
              </a:lnSpc>
            </a:pPr>
            <a:endParaRPr lang="en-GB" dirty="0" smtClean="0"/>
          </a:p>
          <a:p>
            <a:pPr marL="342900" indent="-342900">
              <a:lnSpc>
                <a:spcPct val="150000"/>
              </a:lnSpc>
              <a:buFont typeface="+mj-lt"/>
              <a:buAutoNum type="arabicPeriod"/>
            </a:pPr>
            <a:endParaRPr lang="en-GB" sz="1600" dirty="0"/>
          </a:p>
        </p:txBody>
      </p:sp>
    </p:spTree>
    <p:extLst>
      <p:ext uri="{BB962C8B-B14F-4D97-AF65-F5344CB8AC3E}">
        <p14:creationId xmlns:p14="http://schemas.microsoft.com/office/powerpoint/2010/main" val="8356341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078313"/>
          </a:xfrm>
          <a:prstGeom prst="rect">
            <a:avLst/>
          </a:prstGeom>
          <a:noFill/>
        </p:spPr>
        <p:txBody>
          <a:bodyPr wrap="square" rtlCol="0">
            <a:spAutoFit/>
          </a:bodyPr>
          <a:lstStyle/>
          <a:p>
            <a:r>
              <a:rPr lang="en-GB" sz="7200" b="1" dirty="0" smtClean="0">
                <a:latin typeface="+mj-lt"/>
                <a:ea typeface="Beirut" charset="-78"/>
                <a:cs typeface="Beirut" charset="-78"/>
              </a:rPr>
              <a:t>AnswerIT!</a:t>
            </a:r>
          </a:p>
          <a:p>
            <a:endParaRPr lang="en-GB" dirty="0" smtClean="0"/>
          </a:p>
          <a:p>
            <a:endParaRPr lang="en-GB" dirty="0"/>
          </a:p>
          <a:p>
            <a:endParaRPr lang="en-GB" dirty="0"/>
          </a:p>
          <a:p>
            <a:r>
              <a:rPr lang="en-US" sz="3600" b="1" dirty="0">
                <a:solidFill>
                  <a:schemeClr val="tx1">
                    <a:lumMod val="50000"/>
                    <a:lumOff val="50000"/>
                  </a:schemeClr>
                </a:solidFill>
              </a:rPr>
              <a:t>Transport in cells</a:t>
            </a:r>
          </a:p>
          <a:p>
            <a:endParaRPr lang="en-US" sz="3600" b="1" dirty="0">
              <a:solidFill>
                <a:schemeClr val="tx1">
                  <a:lumMod val="50000"/>
                  <a:lumOff val="50000"/>
                </a:schemeClr>
              </a:solidFill>
            </a:endParaRPr>
          </a:p>
          <a:p>
            <a:endParaRPr lang="en-US" sz="3600" b="1" dirty="0">
              <a:solidFill>
                <a:schemeClr val="tx1">
                  <a:lumMod val="50000"/>
                  <a:lumOff val="50000"/>
                </a:schemeClr>
              </a:solidFill>
            </a:endParaRPr>
          </a:p>
          <a:p>
            <a:pPr marL="685800" lvl="1" indent="-342900">
              <a:buFont typeface="Arial" charset="0"/>
              <a:buChar char="•"/>
            </a:pPr>
            <a:r>
              <a:rPr lang="en-US" sz="2400" dirty="0">
                <a:solidFill>
                  <a:schemeClr val="tx1">
                    <a:lumMod val="50000"/>
                    <a:lumOff val="50000"/>
                  </a:schemeClr>
                </a:solidFill>
              </a:rPr>
              <a:t>Diffusion</a:t>
            </a:r>
          </a:p>
          <a:p>
            <a:pPr marL="685800" lvl="1" indent="-342900">
              <a:buFont typeface="Arial" charset="0"/>
              <a:buChar char="•"/>
            </a:pPr>
            <a:r>
              <a:rPr lang="en-US" sz="2400" dirty="0">
                <a:solidFill>
                  <a:schemeClr val="tx1">
                    <a:lumMod val="50000"/>
                    <a:lumOff val="50000"/>
                  </a:schemeClr>
                </a:solidFill>
              </a:rPr>
              <a:t>Osmosis</a:t>
            </a:r>
          </a:p>
          <a:p>
            <a:pPr marL="685800" lvl="1" indent="-342900">
              <a:buFont typeface="Arial" charset="0"/>
              <a:buChar char="•"/>
            </a:pPr>
            <a:r>
              <a:rPr lang="en-US" sz="2400" dirty="0">
                <a:solidFill>
                  <a:schemeClr val="tx1">
                    <a:lumMod val="50000"/>
                    <a:lumOff val="50000"/>
                  </a:schemeClr>
                </a:solidFill>
              </a:rPr>
              <a:t>Active transport</a:t>
            </a: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7585807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smtClean="0">
                <a:solidFill>
                  <a:schemeClr val="accent6"/>
                </a:solidFill>
              </a:rPr>
              <a:t>Transport in cells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714007"/>
            <a:ext cx="8915400" cy="7448193"/>
          </a:xfrm>
          <a:prstGeom prst="rect">
            <a:avLst/>
          </a:prstGeom>
          <a:noFill/>
        </p:spPr>
        <p:txBody>
          <a:bodyPr wrap="square" rtlCol="0">
            <a:spAutoFit/>
          </a:bodyPr>
          <a:lstStyle/>
          <a:p>
            <a:pPr marL="457200" indent="-457200">
              <a:buAutoNum type="arabicPeriod"/>
            </a:pPr>
            <a:r>
              <a:rPr lang="en-GB" sz="2400" dirty="0" smtClean="0"/>
              <a:t>Define ‘diffusion’?</a:t>
            </a:r>
          </a:p>
          <a:p>
            <a:r>
              <a:rPr lang="en-GB" sz="2400" dirty="0" smtClean="0">
                <a:solidFill>
                  <a:srgbClr val="00B050"/>
                </a:solidFill>
              </a:rPr>
              <a:t>The </a:t>
            </a:r>
            <a:r>
              <a:rPr lang="en-GB" sz="2400" dirty="0">
                <a:solidFill>
                  <a:srgbClr val="00B050"/>
                </a:solidFill>
              </a:rPr>
              <a:t>spreading of the particles </a:t>
            </a:r>
            <a:r>
              <a:rPr lang="en-GB" sz="2400" dirty="0" smtClean="0">
                <a:solidFill>
                  <a:srgbClr val="00B050"/>
                </a:solidFill>
              </a:rPr>
              <a:t>from </a:t>
            </a:r>
            <a:r>
              <a:rPr lang="en-GB" sz="2400" dirty="0">
                <a:solidFill>
                  <a:srgbClr val="00B050"/>
                </a:solidFill>
              </a:rPr>
              <a:t>a region where they are of a higher concentration to an area of lower concentration.  </a:t>
            </a:r>
            <a:endParaRPr lang="en-GB" sz="2400" dirty="0" smtClean="0">
              <a:solidFill>
                <a:srgbClr val="00B050"/>
              </a:solidFill>
            </a:endParaRPr>
          </a:p>
          <a:p>
            <a:endParaRPr lang="en-GB" sz="900" dirty="0" smtClean="0"/>
          </a:p>
          <a:p>
            <a:r>
              <a:rPr lang="en-GB" sz="2400" dirty="0" smtClean="0"/>
              <a:t>2. State three places where diffusion occurs in the body. </a:t>
            </a:r>
            <a:r>
              <a:rPr lang="en-GB" sz="2400" dirty="0" smtClean="0">
                <a:solidFill>
                  <a:srgbClr val="00B050"/>
                </a:solidFill>
              </a:rPr>
              <a:t>Small intestines, lungs, kidneys</a:t>
            </a:r>
          </a:p>
          <a:p>
            <a:endParaRPr lang="en-GB" sz="900" dirty="0" smtClean="0">
              <a:solidFill>
                <a:srgbClr val="00B050"/>
              </a:solidFill>
            </a:endParaRPr>
          </a:p>
          <a:p>
            <a:r>
              <a:rPr lang="en-GB" sz="2400" dirty="0" smtClean="0"/>
              <a:t>3. What is a concentration gradient? </a:t>
            </a:r>
            <a:r>
              <a:rPr lang="en-GB" sz="2400" dirty="0" smtClean="0">
                <a:solidFill>
                  <a:srgbClr val="00B050"/>
                </a:solidFill>
              </a:rPr>
              <a:t>The difference in concentration between two areas next to each other. </a:t>
            </a:r>
          </a:p>
          <a:p>
            <a:endParaRPr lang="en-GB" sz="900" dirty="0">
              <a:solidFill>
                <a:srgbClr val="00B050"/>
              </a:solidFill>
            </a:endParaRPr>
          </a:p>
          <a:p>
            <a:r>
              <a:rPr lang="en-GB" sz="2400" dirty="0" smtClean="0"/>
              <a:t>4. What three factors affect rate of diffusion? </a:t>
            </a:r>
            <a:r>
              <a:rPr lang="en-GB" sz="2400" dirty="0" smtClean="0">
                <a:solidFill>
                  <a:srgbClr val="00B050"/>
                </a:solidFill>
              </a:rPr>
              <a:t>Concentration gradient, temperature, surface area.</a:t>
            </a:r>
          </a:p>
          <a:p>
            <a:endParaRPr lang="en-GB" sz="900" dirty="0" smtClean="0">
              <a:solidFill>
                <a:srgbClr val="00B050"/>
              </a:solidFill>
            </a:endParaRPr>
          </a:p>
          <a:p>
            <a:r>
              <a:rPr lang="en-GB" sz="2400" dirty="0" smtClean="0"/>
              <a:t>5. What is surface area to volume ratio? </a:t>
            </a:r>
            <a:r>
              <a:rPr lang="en-GB" sz="2400" dirty="0" smtClean="0">
                <a:solidFill>
                  <a:srgbClr val="00B050"/>
                </a:solidFill>
              </a:rPr>
              <a:t>The  size of a surface compared to its volume. </a:t>
            </a:r>
          </a:p>
          <a:p>
            <a:endParaRPr lang="en-GB" sz="900" dirty="0" smtClean="0">
              <a:solidFill>
                <a:srgbClr val="00B050"/>
              </a:solidFill>
            </a:endParaRPr>
          </a:p>
          <a:p>
            <a:r>
              <a:rPr lang="en-GB" sz="2400" dirty="0" smtClean="0"/>
              <a:t>6. Which has the largest surface area to volume ratio an elephant or a meerkat? </a:t>
            </a:r>
            <a:r>
              <a:rPr lang="en-GB" sz="2400" dirty="0" smtClean="0">
                <a:solidFill>
                  <a:srgbClr val="00B050"/>
                </a:solidFill>
              </a:rPr>
              <a:t>The meerkat. </a:t>
            </a:r>
          </a:p>
          <a:p>
            <a:pPr lvl="1"/>
            <a:endParaRPr lang="en-GB" sz="2400" dirty="0"/>
          </a:p>
          <a:p>
            <a:pPr lvl="1"/>
            <a:endParaRPr lang="en-GB" sz="2400" dirty="0" smtClean="0"/>
          </a:p>
          <a:p>
            <a:pPr lvl="1"/>
            <a:endParaRPr lang="en-GB" sz="2400" dirty="0" smtClean="0"/>
          </a:p>
          <a:p>
            <a:pPr lvl="1"/>
            <a:endParaRPr lang="en-GB" dirty="0" smtClean="0"/>
          </a:p>
          <a:p>
            <a:pPr marL="342900" indent="-342900">
              <a:buFont typeface="+mj-lt"/>
              <a:buAutoNum type="arabicPeriod"/>
            </a:pPr>
            <a:endParaRPr lang="en-GB" sz="1600" dirty="0"/>
          </a:p>
        </p:txBody>
      </p:sp>
    </p:spTree>
    <p:extLst>
      <p:ext uri="{BB962C8B-B14F-4D97-AF65-F5344CB8AC3E}">
        <p14:creationId xmlns:p14="http://schemas.microsoft.com/office/powerpoint/2010/main" val="1746470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4955203"/>
          </a:xfrm>
          <a:prstGeom prst="rect">
            <a:avLst/>
          </a:prstGeom>
          <a:noFill/>
        </p:spPr>
        <p:txBody>
          <a:bodyPr wrap="square" rtlCol="0">
            <a:spAutoFit/>
          </a:bodyPr>
          <a:lstStyle/>
          <a:p>
            <a:r>
              <a:rPr lang="en-GB" sz="7200" b="1" dirty="0" smtClean="0">
                <a:latin typeface="+mj-lt"/>
                <a:ea typeface="Beirut" charset="-78"/>
                <a:cs typeface="Beirut" charset="-78"/>
              </a:rPr>
              <a:t>QuestionIT!</a:t>
            </a:r>
          </a:p>
          <a:p>
            <a:endParaRPr lang="en-GB" dirty="0" smtClean="0"/>
          </a:p>
          <a:p>
            <a:endParaRPr lang="en-GB" dirty="0"/>
          </a:p>
          <a:p>
            <a:endParaRPr lang="en-GB" dirty="0"/>
          </a:p>
          <a:p>
            <a:r>
              <a:rPr lang="en-GB" sz="3600" b="1" dirty="0" smtClean="0">
                <a:solidFill>
                  <a:schemeClr val="tx1">
                    <a:lumMod val="50000"/>
                    <a:lumOff val="50000"/>
                  </a:schemeClr>
                </a:solidFill>
              </a:rPr>
              <a:t>Cell structure </a:t>
            </a:r>
          </a:p>
          <a:p>
            <a:r>
              <a:rPr lang="en-GB" sz="3600" b="1" dirty="0" smtClean="0">
                <a:solidFill>
                  <a:schemeClr val="tx1">
                    <a:lumMod val="50000"/>
                    <a:lumOff val="50000"/>
                  </a:schemeClr>
                </a:solidFill>
              </a:rPr>
              <a:t>Part 1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Eukaryotes and prokaryotes</a:t>
            </a:r>
          </a:p>
          <a:p>
            <a:pPr marL="457200" indent="-457200">
              <a:lnSpc>
                <a:spcPct val="150000"/>
              </a:lnSpc>
              <a:buFont typeface="Arial" charset="0"/>
              <a:buChar char="•"/>
            </a:pPr>
            <a:r>
              <a:rPr lang="en-GB" sz="2400" b="1" dirty="0">
                <a:solidFill>
                  <a:schemeClr val="tx1">
                    <a:lumMod val="50000"/>
                    <a:lumOff val="50000"/>
                  </a:schemeClr>
                </a:solidFill>
              </a:rPr>
              <a:t>Animal and plant cells</a:t>
            </a:r>
          </a:p>
          <a:p>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9942884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smtClean="0">
                <a:solidFill>
                  <a:schemeClr val="accent6"/>
                </a:solidFill>
              </a:rPr>
              <a:t>Transport in cells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13994"/>
            <a:ext cx="8915400" cy="6001643"/>
          </a:xfrm>
          <a:prstGeom prst="rect">
            <a:avLst/>
          </a:prstGeom>
          <a:noFill/>
        </p:spPr>
        <p:txBody>
          <a:bodyPr wrap="square" rtlCol="0">
            <a:spAutoFit/>
          </a:bodyPr>
          <a:lstStyle/>
          <a:p>
            <a:r>
              <a:rPr lang="en-GB" sz="2400" dirty="0"/>
              <a:t>7. State how the following are adapted for diffusion</a:t>
            </a:r>
            <a:r>
              <a:rPr lang="en-GB" sz="2400" dirty="0" smtClean="0"/>
              <a:t>:</a:t>
            </a:r>
          </a:p>
          <a:p>
            <a:endParaRPr lang="en-GB" sz="2400" dirty="0"/>
          </a:p>
          <a:p>
            <a:pPr lvl="1"/>
            <a:r>
              <a:rPr lang="en-GB" sz="2400" dirty="0"/>
              <a:t>a. The small intestines</a:t>
            </a:r>
            <a:r>
              <a:rPr lang="en-GB" sz="2400" dirty="0" smtClean="0"/>
              <a:t>. </a:t>
            </a:r>
            <a:r>
              <a:rPr lang="en-GB" sz="2400" dirty="0" smtClean="0">
                <a:solidFill>
                  <a:srgbClr val="00B050"/>
                </a:solidFill>
              </a:rPr>
              <a:t>Have villi to increase surface area, good blood supply, thin membranes. </a:t>
            </a:r>
            <a:endParaRPr lang="en-GB" sz="2400" dirty="0">
              <a:solidFill>
                <a:srgbClr val="00B050"/>
              </a:solidFill>
            </a:endParaRPr>
          </a:p>
          <a:p>
            <a:pPr lvl="1"/>
            <a:r>
              <a:rPr lang="en-GB" sz="2400" dirty="0"/>
              <a:t>b. The lungs</a:t>
            </a:r>
            <a:r>
              <a:rPr lang="en-GB" sz="2400" dirty="0" smtClean="0"/>
              <a:t>.</a:t>
            </a:r>
            <a:r>
              <a:rPr lang="en-GB" sz="2400" dirty="0">
                <a:solidFill>
                  <a:srgbClr val="00B050"/>
                </a:solidFill>
              </a:rPr>
              <a:t> Have </a:t>
            </a:r>
            <a:r>
              <a:rPr lang="en-GB" sz="2400" dirty="0" smtClean="0">
                <a:solidFill>
                  <a:srgbClr val="00B050"/>
                </a:solidFill>
              </a:rPr>
              <a:t>alveoli to </a:t>
            </a:r>
            <a:r>
              <a:rPr lang="en-GB" sz="2400" dirty="0">
                <a:solidFill>
                  <a:srgbClr val="00B050"/>
                </a:solidFill>
              </a:rPr>
              <a:t>increase surface area, good blood </a:t>
            </a:r>
            <a:r>
              <a:rPr lang="en-GB" sz="2400" dirty="0" smtClean="0">
                <a:solidFill>
                  <a:srgbClr val="00B050"/>
                </a:solidFill>
              </a:rPr>
              <a:t>supply, </a:t>
            </a:r>
            <a:r>
              <a:rPr lang="en-GB" sz="2400" dirty="0">
                <a:solidFill>
                  <a:srgbClr val="00B050"/>
                </a:solidFill>
              </a:rPr>
              <a:t>thin </a:t>
            </a:r>
            <a:r>
              <a:rPr lang="en-GB" sz="2400" dirty="0" smtClean="0">
                <a:solidFill>
                  <a:srgbClr val="00B050"/>
                </a:solidFill>
              </a:rPr>
              <a:t>membranes, they are ventilated. </a:t>
            </a:r>
            <a:endParaRPr lang="en-GB" sz="2400" dirty="0"/>
          </a:p>
          <a:p>
            <a:pPr lvl="1"/>
            <a:r>
              <a:rPr lang="en-GB" sz="2400" dirty="0"/>
              <a:t>c. Gills in fish</a:t>
            </a:r>
            <a:r>
              <a:rPr lang="en-GB" sz="2400" dirty="0" smtClean="0"/>
              <a:t>.</a:t>
            </a:r>
            <a:r>
              <a:rPr lang="en-GB" sz="2400" dirty="0">
                <a:solidFill>
                  <a:srgbClr val="00B050"/>
                </a:solidFill>
              </a:rPr>
              <a:t> Have </a:t>
            </a:r>
            <a:r>
              <a:rPr lang="en-GB" sz="2400" dirty="0" smtClean="0">
                <a:solidFill>
                  <a:srgbClr val="00B050"/>
                </a:solidFill>
              </a:rPr>
              <a:t>gill filaments and lamella to </a:t>
            </a:r>
            <a:r>
              <a:rPr lang="en-GB" sz="2400" dirty="0">
                <a:solidFill>
                  <a:srgbClr val="00B050"/>
                </a:solidFill>
              </a:rPr>
              <a:t>increase surface area, good blood </a:t>
            </a:r>
            <a:r>
              <a:rPr lang="en-GB" sz="2400" dirty="0" smtClean="0">
                <a:solidFill>
                  <a:srgbClr val="00B050"/>
                </a:solidFill>
              </a:rPr>
              <a:t>supply, </a:t>
            </a:r>
            <a:r>
              <a:rPr lang="en-GB" sz="2400" dirty="0">
                <a:solidFill>
                  <a:srgbClr val="00B050"/>
                </a:solidFill>
              </a:rPr>
              <a:t>thin membranes. </a:t>
            </a:r>
            <a:endParaRPr lang="en-GB" sz="2400" dirty="0"/>
          </a:p>
          <a:p>
            <a:pPr lvl="1"/>
            <a:r>
              <a:rPr lang="en-GB" sz="2400" dirty="0"/>
              <a:t>d. </a:t>
            </a:r>
            <a:r>
              <a:rPr lang="en-GB" sz="2400" dirty="0" smtClean="0"/>
              <a:t>Roots. </a:t>
            </a:r>
            <a:r>
              <a:rPr lang="en-GB" sz="2400" dirty="0">
                <a:solidFill>
                  <a:srgbClr val="00B050"/>
                </a:solidFill>
              </a:rPr>
              <a:t>Have </a:t>
            </a:r>
            <a:r>
              <a:rPr lang="en-GB" sz="2400" dirty="0" smtClean="0">
                <a:solidFill>
                  <a:srgbClr val="00B050"/>
                </a:solidFill>
              </a:rPr>
              <a:t>root hair cells to </a:t>
            </a:r>
            <a:r>
              <a:rPr lang="en-GB" sz="2400" dirty="0">
                <a:solidFill>
                  <a:srgbClr val="00B050"/>
                </a:solidFill>
              </a:rPr>
              <a:t>increase surface </a:t>
            </a:r>
            <a:r>
              <a:rPr lang="en-GB" sz="2400" dirty="0" smtClean="0">
                <a:solidFill>
                  <a:srgbClr val="00B050"/>
                </a:solidFill>
              </a:rPr>
              <a:t>area.</a:t>
            </a:r>
            <a:endParaRPr lang="en-GB" sz="2400" dirty="0" smtClean="0"/>
          </a:p>
          <a:p>
            <a:pPr lvl="1"/>
            <a:r>
              <a:rPr lang="en-GB" sz="2400" dirty="0"/>
              <a:t>e</a:t>
            </a:r>
            <a:r>
              <a:rPr lang="en-GB" sz="2400" dirty="0" smtClean="0"/>
              <a:t>. Leaves. </a:t>
            </a:r>
            <a:r>
              <a:rPr lang="en-GB" sz="2400" dirty="0" smtClean="0">
                <a:solidFill>
                  <a:srgbClr val="00B050"/>
                </a:solidFill>
              </a:rPr>
              <a:t>Large surface area, thin and stomata.</a:t>
            </a:r>
          </a:p>
          <a:p>
            <a:pPr lvl="1"/>
            <a:endParaRPr lang="en-GB" sz="2400" dirty="0" smtClean="0">
              <a:solidFill>
                <a:srgbClr val="00B050"/>
              </a:solidFill>
            </a:endParaRPr>
          </a:p>
          <a:p>
            <a:r>
              <a:rPr lang="en-GB" sz="2400" dirty="0" smtClean="0"/>
              <a:t>8. Define </a:t>
            </a:r>
            <a:r>
              <a:rPr lang="en-GB" sz="2400" dirty="0"/>
              <a:t>osmosis? </a:t>
            </a:r>
            <a:r>
              <a:rPr lang="en-GB" sz="2400" dirty="0">
                <a:solidFill>
                  <a:srgbClr val="00B050"/>
                </a:solidFill>
              </a:rPr>
              <a:t>Osmosis is the diffusion of water from a dilute solution to a concentrated solution through a partially permeable membrane</a:t>
            </a:r>
            <a:r>
              <a:rPr lang="en-GB" sz="2400" dirty="0" smtClean="0">
                <a:solidFill>
                  <a:srgbClr val="00B050"/>
                </a:solidFill>
              </a:rPr>
              <a:t>.</a:t>
            </a:r>
            <a:endParaRPr lang="en-GB" sz="2400" dirty="0" smtClean="0"/>
          </a:p>
          <a:p>
            <a:r>
              <a:rPr lang="en-GB" sz="2400" dirty="0" smtClean="0"/>
              <a:t>9. What is a partially permeable membrane? </a:t>
            </a:r>
            <a:r>
              <a:rPr lang="en-US" sz="2400" dirty="0" smtClean="0">
                <a:solidFill>
                  <a:srgbClr val="00B050"/>
                </a:solidFill>
              </a:rPr>
              <a:t>A </a:t>
            </a:r>
            <a:r>
              <a:rPr lang="en-US" sz="2400" dirty="0">
                <a:solidFill>
                  <a:srgbClr val="00B050"/>
                </a:solidFill>
              </a:rPr>
              <a:t>membrane that lets some but not all </a:t>
            </a:r>
            <a:r>
              <a:rPr lang="en-US" sz="2400" dirty="0" smtClean="0">
                <a:solidFill>
                  <a:srgbClr val="00B050"/>
                </a:solidFill>
              </a:rPr>
              <a:t>substances </a:t>
            </a:r>
            <a:r>
              <a:rPr lang="en-US" sz="2400" dirty="0">
                <a:solidFill>
                  <a:srgbClr val="00B050"/>
                </a:solidFill>
              </a:rPr>
              <a:t>through. </a:t>
            </a:r>
            <a:endParaRPr lang="en-GB" sz="2400" dirty="0" smtClean="0">
              <a:solidFill>
                <a:srgbClr val="00B050"/>
              </a:solidFill>
            </a:endParaRPr>
          </a:p>
        </p:txBody>
      </p:sp>
    </p:spTree>
    <p:extLst>
      <p:ext uri="{BB962C8B-B14F-4D97-AF65-F5344CB8AC3E}">
        <p14:creationId xmlns:p14="http://schemas.microsoft.com/office/powerpoint/2010/main" val="11313913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smtClean="0">
                <a:solidFill>
                  <a:schemeClr val="accent6"/>
                </a:solidFill>
              </a:rPr>
              <a:t>Transport in cells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714007"/>
            <a:ext cx="8915400" cy="6524863"/>
          </a:xfrm>
          <a:prstGeom prst="rect">
            <a:avLst/>
          </a:prstGeom>
          <a:noFill/>
        </p:spPr>
        <p:txBody>
          <a:bodyPr wrap="square" rtlCol="0">
            <a:spAutoFit/>
          </a:bodyPr>
          <a:lstStyle/>
          <a:p>
            <a:r>
              <a:rPr lang="en-GB" sz="2400" dirty="0" smtClean="0"/>
              <a:t>10</a:t>
            </a:r>
            <a:r>
              <a:rPr lang="en-GB" sz="2400" dirty="0"/>
              <a:t>. What </a:t>
            </a:r>
            <a:r>
              <a:rPr lang="en-GB" sz="2400" dirty="0" smtClean="0"/>
              <a:t>happens </a:t>
            </a:r>
            <a:r>
              <a:rPr lang="en-GB" sz="2400" dirty="0"/>
              <a:t>to an animal cell in a hypertonic solution</a:t>
            </a:r>
            <a:r>
              <a:rPr lang="en-GB" sz="2400" dirty="0" smtClean="0"/>
              <a:t>? </a:t>
            </a:r>
            <a:r>
              <a:rPr lang="en-GB" sz="2400" dirty="0" smtClean="0">
                <a:solidFill>
                  <a:srgbClr val="00B050"/>
                </a:solidFill>
              </a:rPr>
              <a:t>It will lose water by osmosis and shrivel. </a:t>
            </a:r>
            <a:endParaRPr lang="en-GB" sz="2400" dirty="0">
              <a:solidFill>
                <a:srgbClr val="00B050"/>
              </a:solidFill>
            </a:endParaRPr>
          </a:p>
          <a:p>
            <a:r>
              <a:rPr lang="en-GB" sz="2400" dirty="0"/>
              <a:t>11. What happens to an animal cell in a hypotonic solution</a:t>
            </a:r>
            <a:r>
              <a:rPr lang="en-GB" sz="2400" dirty="0" smtClean="0"/>
              <a:t>? </a:t>
            </a:r>
            <a:r>
              <a:rPr lang="en-GB" sz="2400" dirty="0" smtClean="0">
                <a:solidFill>
                  <a:srgbClr val="00B050"/>
                </a:solidFill>
              </a:rPr>
              <a:t>It will absorb water by osmosis and get bigger/burst. </a:t>
            </a:r>
            <a:endParaRPr lang="en-GB" sz="2400" dirty="0">
              <a:solidFill>
                <a:srgbClr val="00B050"/>
              </a:solidFill>
            </a:endParaRPr>
          </a:p>
          <a:p>
            <a:r>
              <a:rPr lang="en-GB" sz="2400" dirty="0"/>
              <a:t>12. Define active </a:t>
            </a:r>
            <a:r>
              <a:rPr lang="en-GB" sz="2400" dirty="0" smtClean="0"/>
              <a:t>transport. </a:t>
            </a:r>
            <a:r>
              <a:rPr lang="en-GB" sz="2400" dirty="0">
                <a:solidFill>
                  <a:srgbClr val="00B050"/>
                </a:solidFill>
              </a:rPr>
              <a:t>Active transport moves substances from a more dilute solution to a more concentrated solution (against a concentration </a:t>
            </a:r>
            <a:r>
              <a:rPr lang="en-GB" sz="2400" dirty="0" smtClean="0">
                <a:solidFill>
                  <a:srgbClr val="00B050"/>
                </a:solidFill>
              </a:rPr>
              <a:t>gradient) using energy from respiration.</a:t>
            </a:r>
            <a:endParaRPr lang="en-GB" sz="2400" dirty="0">
              <a:solidFill>
                <a:srgbClr val="00B050"/>
              </a:solidFill>
            </a:endParaRPr>
          </a:p>
          <a:p>
            <a:r>
              <a:rPr lang="en-GB" sz="2400" dirty="0"/>
              <a:t>13. Why does active transport need to occur in root hair cells</a:t>
            </a:r>
            <a:r>
              <a:rPr lang="en-GB" sz="2400" dirty="0" smtClean="0"/>
              <a:t>? </a:t>
            </a:r>
            <a:r>
              <a:rPr lang="en-GB" sz="2400" dirty="0" smtClean="0">
                <a:solidFill>
                  <a:srgbClr val="00B050"/>
                </a:solidFill>
              </a:rPr>
              <a:t>Because the minerals are at a higher concentration in the roots than in the soil.</a:t>
            </a:r>
            <a:endParaRPr lang="en-GB" sz="2400" dirty="0">
              <a:solidFill>
                <a:srgbClr val="00B050"/>
              </a:solidFill>
            </a:endParaRPr>
          </a:p>
          <a:p>
            <a:r>
              <a:rPr lang="en-GB" sz="2400" dirty="0"/>
              <a:t>14. Why does active transport need to occur in the gut</a:t>
            </a:r>
            <a:r>
              <a:rPr lang="en-GB" sz="2400" dirty="0" smtClean="0"/>
              <a:t>? </a:t>
            </a:r>
            <a:r>
              <a:rPr lang="en-GB" sz="2400" dirty="0" smtClean="0">
                <a:solidFill>
                  <a:srgbClr val="00B050"/>
                </a:solidFill>
              </a:rPr>
              <a:t>Because the glucose in the blood is at a higher concentration than in the gut. </a:t>
            </a:r>
            <a:endParaRPr lang="en-GB" sz="2400" dirty="0">
              <a:solidFill>
                <a:srgbClr val="00B050"/>
              </a:solidFill>
            </a:endParaRPr>
          </a:p>
          <a:p>
            <a:endParaRPr lang="en-GB" sz="2400" dirty="0"/>
          </a:p>
          <a:p>
            <a:r>
              <a:rPr lang="en-GB" sz="2400" dirty="0"/>
              <a:t> </a:t>
            </a:r>
          </a:p>
          <a:p>
            <a:pPr lvl="1"/>
            <a:endParaRPr lang="en-GB" sz="2400" dirty="0"/>
          </a:p>
          <a:p>
            <a:pPr lvl="1"/>
            <a:endParaRPr lang="en-GB" sz="2400" dirty="0" smtClean="0"/>
          </a:p>
          <a:p>
            <a:pPr lvl="1"/>
            <a:endParaRPr lang="en-GB" dirty="0" smtClean="0"/>
          </a:p>
          <a:p>
            <a:pPr marL="342900" indent="-342900">
              <a:buFont typeface="+mj-lt"/>
              <a:buAutoNum type="arabicPeriod"/>
            </a:pPr>
            <a:endParaRPr lang="en-GB" sz="1600" dirty="0"/>
          </a:p>
        </p:txBody>
      </p:sp>
    </p:spTree>
    <p:extLst>
      <p:ext uri="{BB962C8B-B14F-4D97-AF65-F5344CB8AC3E}">
        <p14:creationId xmlns:p14="http://schemas.microsoft.com/office/powerpoint/2010/main" val="1473587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Cell </a:t>
            </a:r>
            <a:r>
              <a:rPr lang="en-US" sz="2400" b="1" dirty="0" smtClean="0">
                <a:solidFill>
                  <a:schemeClr val="accent6"/>
                </a:solidFill>
              </a:rPr>
              <a:t>structure part 1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5324535"/>
          </a:xfrm>
          <a:prstGeom prst="rect">
            <a:avLst/>
          </a:prstGeom>
          <a:noFill/>
        </p:spPr>
        <p:txBody>
          <a:bodyPr wrap="square" rtlCol="0">
            <a:spAutoFit/>
          </a:bodyPr>
          <a:lstStyle/>
          <a:p>
            <a:pPr>
              <a:lnSpc>
                <a:spcPct val="150000"/>
              </a:lnSpc>
            </a:pPr>
            <a:r>
              <a:rPr lang="en-GB" sz="2400" dirty="0" smtClean="0"/>
              <a:t>1. </a:t>
            </a:r>
            <a:r>
              <a:rPr lang="en-GB" sz="2400" dirty="0"/>
              <a:t>Where is the genetic material in a prokaryotic cell?</a:t>
            </a:r>
          </a:p>
          <a:p>
            <a:pPr>
              <a:lnSpc>
                <a:spcPct val="150000"/>
              </a:lnSpc>
            </a:pPr>
            <a:r>
              <a:rPr lang="en-GB" sz="2400" dirty="0" smtClean="0"/>
              <a:t>2. </a:t>
            </a:r>
            <a:r>
              <a:rPr lang="en-GB" sz="2400" dirty="0"/>
              <a:t>Where is the genetic material in a eukaryotic cell?</a:t>
            </a:r>
          </a:p>
          <a:p>
            <a:pPr>
              <a:lnSpc>
                <a:spcPct val="150000"/>
              </a:lnSpc>
            </a:pPr>
            <a:r>
              <a:rPr lang="en-GB" sz="2400" dirty="0" smtClean="0"/>
              <a:t>3. Copy and complete the table.</a:t>
            </a:r>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endParaRPr lang="en-GB" sz="2400" dirty="0" smtClean="0"/>
          </a:p>
          <a:p>
            <a:pPr>
              <a:lnSpc>
                <a:spcPct val="150000"/>
              </a:lnSpc>
            </a:pPr>
            <a:endParaRPr lang="en-GB" sz="2400" dirty="0"/>
          </a:p>
          <a:p>
            <a:pPr>
              <a:lnSpc>
                <a:spcPct val="150000"/>
              </a:lnSpc>
            </a:pPr>
            <a:r>
              <a:rPr lang="en-GB" sz="2400" dirty="0" smtClean="0"/>
              <a:t>4. Why do scientists use prefixes?</a:t>
            </a:r>
            <a:endParaRPr lang="en-GB" dirty="0" smtClean="0"/>
          </a:p>
          <a:p>
            <a:pPr marL="342900" indent="-342900">
              <a:buFont typeface="+mj-lt"/>
              <a:buAutoNum type="arabicPeriod"/>
            </a:pPr>
            <a:endParaRPr lang="en-GB" sz="1600" dirty="0"/>
          </a:p>
        </p:txBody>
      </p:sp>
      <p:graphicFrame>
        <p:nvGraphicFramePr>
          <p:cNvPr id="5" name="Table 4"/>
          <p:cNvGraphicFramePr>
            <a:graphicFrameLocks noGrp="1"/>
          </p:cNvGraphicFramePr>
          <p:nvPr/>
        </p:nvGraphicFramePr>
        <p:xfrm>
          <a:off x="914400" y="2714708"/>
          <a:ext cx="6927574" cy="2225040"/>
        </p:xfrm>
        <a:graphic>
          <a:graphicData uri="http://schemas.openxmlformats.org/drawingml/2006/table">
            <a:tbl>
              <a:tblPr firstRow="1" bandRow="1">
                <a:tableStyleId>{5940675A-B579-460E-94D1-54222C63F5DA}</a:tableStyleId>
              </a:tblPr>
              <a:tblGrid>
                <a:gridCol w="1772537">
                  <a:extLst>
                    <a:ext uri="{9D8B030D-6E8A-4147-A177-3AD203B41FA5}">
                      <a16:colId xmlns:a16="http://schemas.microsoft.com/office/drawing/2014/main" val="20000"/>
                    </a:ext>
                  </a:extLst>
                </a:gridCol>
                <a:gridCol w="3199679">
                  <a:extLst>
                    <a:ext uri="{9D8B030D-6E8A-4147-A177-3AD203B41FA5}">
                      <a16:colId xmlns:a16="http://schemas.microsoft.com/office/drawing/2014/main" val="20001"/>
                    </a:ext>
                  </a:extLst>
                </a:gridCol>
                <a:gridCol w="1955358">
                  <a:extLst>
                    <a:ext uri="{9D8B030D-6E8A-4147-A177-3AD203B41FA5}">
                      <a16:colId xmlns:a16="http://schemas.microsoft.com/office/drawing/2014/main" val="20002"/>
                    </a:ext>
                  </a:extLst>
                </a:gridCol>
              </a:tblGrid>
              <a:tr h="304667">
                <a:tc>
                  <a:txBody>
                    <a:bodyPr/>
                    <a:lstStyle/>
                    <a:p>
                      <a:pPr algn="ctr"/>
                      <a:r>
                        <a:rPr lang="en-GB" sz="2000" dirty="0" smtClean="0"/>
                        <a:t>Prefix</a:t>
                      </a:r>
                      <a:endParaRPr lang="en-GB" sz="2000" dirty="0"/>
                    </a:p>
                  </a:txBody>
                  <a:tcPr>
                    <a:solidFill>
                      <a:schemeClr val="accent6">
                        <a:lumMod val="75000"/>
                      </a:schemeClr>
                    </a:solidFill>
                  </a:tcPr>
                </a:tc>
                <a:tc>
                  <a:txBody>
                    <a:bodyPr/>
                    <a:lstStyle/>
                    <a:p>
                      <a:pPr algn="ctr"/>
                      <a:r>
                        <a:rPr lang="en-GB" sz="2000" dirty="0" smtClean="0"/>
                        <a:t>Multiple</a:t>
                      </a:r>
                      <a:r>
                        <a:rPr lang="en-GB" sz="2000" baseline="0" dirty="0" smtClean="0"/>
                        <a:t> </a:t>
                      </a:r>
                      <a:endParaRPr lang="en-GB" sz="2000" dirty="0"/>
                    </a:p>
                  </a:txBody>
                  <a:tcPr>
                    <a:solidFill>
                      <a:schemeClr val="accent6">
                        <a:lumMod val="75000"/>
                      </a:schemeClr>
                    </a:solidFill>
                  </a:tcPr>
                </a:tc>
                <a:tc>
                  <a:txBody>
                    <a:bodyPr/>
                    <a:lstStyle/>
                    <a:p>
                      <a:pPr algn="ctr"/>
                      <a:r>
                        <a:rPr lang="en-GB" sz="2000" dirty="0" smtClean="0"/>
                        <a:t>Standard form</a:t>
                      </a:r>
                      <a:endParaRPr lang="en-GB" sz="2000" dirty="0"/>
                    </a:p>
                  </a:txBody>
                  <a:tcPr>
                    <a:solidFill>
                      <a:schemeClr val="accent6">
                        <a:lumMod val="75000"/>
                      </a:schemeClr>
                    </a:solidFill>
                  </a:tcPr>
                </a:tc>
                <a:extLst>
                  <a:ext uri="{0D108BD9-81ED-4DB2-BD59-A6C34878D82A}">
                    <a16:rowId xmlns:a16="http://schemas.microsoft.com/office/drawing/2014/main" val="10000"/>
                  </a:ext>
                </a:extLst>
              </a:tr>
              <a:tr h="335133">
                <a:tc>
                  <a:txBody>
                    <a:bodyPr/>
                    <a:lstStyle/>
                    <a:p>
                      <a:pPr algn="ctr"/>
                      <a:r>
                        <a:rPr lang="en-GB" sz="2400" b="1" dirty="0" smtClean="0"/>
                        <a:t>centi </a:t>
                      </a:r>
                      <a:r>
                        <a:rPr lang="de-DE" sz="2400" b="1" baseline="0" dirty="0" smtClean="0"/>
                        <a:t> (cm) </a:t>
                      </a:r>
                      <a:endParaRPr lang="en-GB" sz="2400" b="1" dirty="0"/>
                    </a:p>
                  </a:txBody>
                  <a:tcPr/>
                </a:tc>
                <a:tc>
                  <a:txBody>
                    <a:bodyPr/>
                    <a:lstStyle/>
                    <a:p>
                      <a:pPr algn="ctr"/>
                      <a:endParaRPr lang="en-GB" sz="2400" dirty="0"/>
                    </a:p>
                  </a:txBody>
                  <a:tcPr/>
                </a:tc>
                <a:tc>
                  <a:txBody>
                    <a:bodyPr/>
                    <a:lstStyle/>
                    <a:p>
                      <a:pPr algn="ctr"/>
                      <a:r>
                        <a:rPr lang="en-GB" sz="2400" dirty="0" smtClean="0"/>
                        <a:t>x</a:t>
                      </a:r>
                      <a:r>
                        <a:rPr lang="en-GB" sz="2400" baseline="0" dirty="0" smtClean="0"/>
                        <a:t> 10 </a:t>
                      </a:r>
                      <a:r>
                        <a:rPr lang="en-GB" sz="2400" baseline="30000" dirty="0" smtClean="0"/>
                        <a:t>-2</a:t>
                      </a:r>
                      <a:endParaRPr lang="en-GB" sz="2400" baseline="30000" dirty="0"/>
                    </a:p>
                  </a:txBody>
                  <a:tcPr/>
                </a:tc>
                <a:extLst>
                  <a:ext uri="{0D108BD9-81ED-4DB2-BD59-A6C34878D82A}">
                    <a16:rowId xmlns:a16="http://schemas.microsoft.com/office/drawing/2014/main" val="10001"/>
                  </a:ext>
                </a:extLst>
              </a:tr>
              <a:tr h="335133">
                <a:tc>
                  <a:txBody>
                    <a:bodyPr/>
                    <a:lstStyle/>
                    <a:p>
                      <a:pPr algn="ctr"/>
                      <a:endParaRPr lang="en-GB" sz="2400" b="1" dirty="0"/>
                    </a:p>
                  </a:txBody>
                  <a:tcPr/>
                </a:tc>
                <a:tc>
                  <a:txBody>
                    <a:bodyPr/>
                    <a:lstStyle/>
                    <a:p>
                      <a:pPr algn="ctr"/>
                      <a:r>
                        <a:rPr lang="en-GB" sz="2400" dirty="0" smtClean="0"/>
                        <a:t>1 mm = 0.001 m</a:t>
                      </a:r>
                      <a:endParaRPr lang="en-GB" sz="24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400" dirty="0" smtClean="0"/>
                        <a:t>x</a:t>
                      </a:r>
                      <a:r>
                        <a:rPr lang="en-GB" sz="2400" baseline="0" dirty="0" smtClean="0"/>
                        <a:t> 10 </a:t>
                      </a:r>
                      <a:r>
                        <a:rPr lang="en-GB" sz="2400" baseline="30000" dirty="0" smtClean="0"/>
                        <a:t>-3</a:t>
                      </a:r>
                    </a:p>
                  </a:txBody>
                  <a:tcPr/>
                </a:tc>
                <a:extLst>
                  <a:ext uri="{0D108BD9-81ED-4DB2-BD59-A6C34878D82A}">
                    <a16:rowId xmlns:a16="http://schemas.microsoft.com/office/drawing/2014/main" val="10002"/>
                  </a:ext>
                </a:extLst>
              </a:tr>
              <a:tr h="335133">
                <a:tc>
                  <a:txBody>
                    <a:bodyPr/>
                    <a:lstStyle/>
                    <a:p>
                      <a:pPr algn="ctr"/>
                      <a:r>
                        <a:rPr lang="en-GB" sz="2400" b="1" dirty="0" smtClean="0"/>
                        <a:t>micro (𝛍m)</a:t>
                      </a:r>
                    </a:p>
                  </a:txBody>
                  <a:tcPr/>
                </a:tc>
                <a:tc>
                  <a:txBody>
                    <a:bodyPr/>
                    <a:lstStyle/>
                    <a:p>
                      <a:pPr algn="ctr"/>
                      <a:r>
                        <a:rPr lang="en-GB" sz="2400" dirty="0" smtClean="0"/>
                        <a:t>1 </a:t>
                      </a:r>
                      <a:r>
                        <a:rPr lang="en-GB" sz="2400" b="0" dirty="0" smtClean="0"/>
                        <a:t>𝛍m </a:t>
                      </a:r>
                      <a:r>
                        <a:rPr lang="en-GB" sz="2400" b="1" dirty="0" smtClean="0"/>
                        <a:t>= </a:t>
                      </a:r>
                      <a:r>
                        <a:rPr lang="en-GB" sz="2400" dirty="0" smtClean="0"/>
                        <a:t>0.000 001 m</a:t>
                      </a:r>
                      <a:endParaRPr lang="en-GB" sz="24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endParaRPr lang="en-GB" sz="2400" baseline="30000" dirty="0" smtClean="0"/>
                    </a:p>
                  </a:txBody>
                  <a:tcPr/>
                </a:tc>
                <a:extLst>
                  <a:ext uri="{0D108BD9-81ED-4DB2-BD59-A6C34878D82A}">
                    <a16:rowId xmlns:a16="http://schemas.microsoft.com/office/drawing/2014/main" val="10003"/>
                  </a:ext>
                </a:extLst>
              </a:tr>
              <a:tr h="424074">
                <a:tc>
                  <a:txBody>
                    <a:bodyPr/>
                    <a:lstStyle/>
                    <a:p>
                      <a:pPr algn="ctr"/>
                      <a:r>
                        <a:rPr lang="en-GB" sz="2400" b="1" dirty="0" smtClean="0"/>
                        <a:t>nano (nm)</a:t>
                      </a:r>
                      <a:endParaRPr lang="en-GB" sz="2400" b="1" dirty="0"/>
                    </a:p>
                  </a:txBody>
                  <a:tcPr/>
                </a:tc>
                <a:tc>
                  <a:txBody>
                    <a:bodyPr/>
                    <a:lstStyle/>
                    <a:p>
                      <a:pPr algn="ctr"/>
                      <a:endParaRPr lang="en-GB" sz="2400" dirty="0"/>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400" dirty="0" smtClean="0"/>
                        <a:t>x</a:t>
                      </a:r>
                      <a:r>
                        <a:rPr lang="en-GB" sz="2400" baseline="0" dirty="0" smtClean="0"/>
                        <a:t> 10 </a:t>
                      </a:r>
                      <a:r>
                        <a:rPr lang="en-GB" sz="2400" baseline="30000" dirty="0" smtClean="0"/>
                        <a:t>-9</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76416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3855" y="-169381"/>
            <a:ext cx="7812360" cy="657041"/>
          </a:xfrm>
        </p:spPr>
        <p:txBody>
          <a:bodyPr>
            <a:noAutofit/>
          </a:bodyPr>
          <a:lstStyle/>
          <a:p>
            <a:pPr marL="342900" lvl="1" algn="r" defTabSz="342900" rtl="0">
              <a:spcBef>
                <a:spcPct val="20000"/>
              </a:spcBef>
            </a:pPr>
            <a:r>
              <a:rPr lang="en-US" sz="2400" b="1" dirty="0" smtClean="0">
                <a:solidFill>
                  <a:schemeClr val="accent6"/>
                </a:solidFill>
              </a:rPr>
              <a:t>Cell structure part 1 – </a:t>
            </a:r>
            <a:r>
              <a:rPr kumimoji="0" lang="en-US" sz="2400" b="1" i="0" u="none" strike="noStrike" kern="1200" cap="none" spc="0" normalizeH="0" baseline="0" noProof="0" dirty="0" smtClean="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32043" y="658529"/>
            <a:ext cx="9180921" cy="1446550"/>
          </a:xfrm>
          <a:prstGeom prst="rect">
            <a:avLst/>
          </a:prstGeom>
          <a:noFill/>
        </p:spPr>
        <p:txBody>
          <a:bodyPr wrap="square" rtlCol="0">
            <a:spAutoFit/>
          </a:bodyPr>
          <a:lstStyle/>
          <a:p>
            <a:pPr>
              <a:lnSpc>
                <a:spcPct val="150000"/>
              </a:lnSpc>
            </a:pPr>
            <a:r>
              <a:rPr lang="en-GB" sz="2400" dirty="0"/>
              <a:t>5</a:t>
            </a:r>
            <a:r>
              <a:rPr lang="en-GB" sz="2400" dirty="0" smtClean="0"/>
              <a:t>. Name the structures </a:t>
            </a:r>
            <a:r>
              <a:rPr lang="en-GB" sz="2400" b="1" dirty="0"/>
              <a:t>A</a:t>
            </a:r>
            <a:r>
              <a:rPr lang="en-GB" sz="2400" b="1" dirty="0" smtClean="0"/>
              <a:t> to L </a:t>
            </a:r>
            <a:r>
              <a:rPr lang="en-GB" sz="2400" dirty="0" smtClean="0"/>
              <a:t>on the diagrams below and label cells 1, 2 and 3.</a:t>
            </a:r>
            <a:endParaRPr lang="en-GB" dirty="0" smtClean="0"/>
          </a:p>
          <a:p>
            <a:pPr marL="342900" indent="-342900">
              <a:buFont typeface="+mj-lt"/>
              <a:buAutoNum type="arabicPeriod"/>
            </a:pPr>
            <a:endParaRPr lang="en-GB" sz="1600" dirty="0"/>
          </a:p>
        </p:txBody>
      </p:sp>
      <p:pic>
        <p:nvPicPr>
          <p:cNvPr id="3" name="Picture 2"/>
          <p:cNvPicPr>
            <a:picLocks noChangeAspect="1"/>
          </p:cNvPicPr>
          <p:nvPr/>
        </p:nvPicPr>
        <p:blipFill>
          <a:blip r:embed="rId2"/>
          <a:stretch>
            <a:fillRect/>
          </a:stretch>
        </p:blipFill>
        <p:spPr>
          <a:xfrm>
            <a:off x="1559014" y="1344524"/>
            <a:ext cx="6095546" cy="5220000"/>
          </a:xfrm>
          <a:prstGeom prst="rect">
            <a:avLst/>
          </a:prstGeom>
        </p:spPr>
      </p:pic>
    </p:spTree>
    <p:extLst>
      <p:ext uri="{BB962C8B-B14F-4D97-AF65-F5344CB8AC3E}">
        <p14:creationId xmlns:p14="http://schemas.microsoft.com/office/powerpoint/2010/main" val="367424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15374</TotalTime>
  <Words>8716</Words>
  <Application>Microsoft Office PowerPoint</Application>
  <PresentationFormat>On-screen Show (4:3)</PresentationFormat>
  <Paragraphs>1144</Paragraphs>
  <Slides>71</Slides>
  <Notes>34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71</vt:i4>
      </vt:variant>
    </vt:vector>
  </HeadingPairs>
  <TitlesOfParts>
    <vt:vector size="83" baseType="lpstr">
      <vt:lpstr>Arial</vt:lpstr>
      <vt:lpstr>Beirut</vt:lpstr>
      <vt:lpstr>Calibri</vt:lpstr>
      <vt:lpstr>Calibri Light</vt:lpstr>
      <vt:lpstr>Gill Sans</vt:lpstr>
      <vt:lpstr>Lato Medium</vt:lpstr>
      <vt:lpstr>News Gothic MT</vt:lpstr>
      <vt:lpstr>Times</vt:lpstr>
      <vt:lpstr>Times New Roman</vt:lpstr>
      <vt:lpstr>1_Office Theme</vt:lpstr>
      <vt:lpstr>Custom Design</vt:lpstr>
      <vt:lpstr>PIXL Sci</vt:lpstr>
      <vt:lpstr>PowerPoint Presentation</vt:lpstr>
      <vt:lpstr>Overview   Cell Biology</vt:lpstr>
      <vt:lpstr>PowerPoint Presentation</vt:lpstr>
      <vt:lpstr>Cell structure part 1 - Eukaryotes and prokaryotes</vt:lpstr>
      <vt:lpstr>Cell structure part 1 - Animal, plant cells and bacterial cells </vt:lpstr>
      <vt:lpstr>Cell structure part 1 - Animal, plant cells and bacterial cells </vt:lpstr>
      <vt:lpstr>PowerPoint Presentation</vt:lpstr>
      <vt:lpstr>Cell structure part 1 – QuestionIT</vt:lpstr>
      <vt:lpstr>Cell structure part 1 – QuestionIT</vt:lpstr>
      <vt:lpstr>Cell structure part 1 – QuestionIT</vt:lpstr>
      <vt:lpstr>PowerPoint Presentation</vt:lpstr>
      <vt:lpstr>Cell structure – AnswerIT</vt:lpstr>
      <vt:lpstr>Cell structure – AnswerIT</vt:lpstr>
      <vt:lpstr>Cell structure – AnswerIT</vt:lpstr>
      <vt:lpstr>PowerPoint Presentation</vt:lpstr>
      <vt:lpstr>Cell structure part 2 - Animal cell specialisation </vt:lpstr>
      <vt:lpstr>Cell structure part 2 - Plant cell specialisation</vt:lpstr>
      <vt:lpstr>Cell structure part 2 - Cell differentiation</vt:lpstr>
      <vt:lpstr>PowerPoint Presentation</vt:lpstr>
      <vt:lpstr>Cell structure part 2 – QuestionIT</vt:lpstr>
      <vt:lpstr>Cell structure – QuestionIT</vt:lpstr>
      <vt:lpstr>Cell structure – QuestionIT</vt:lpstr>
      <vt:lpstr>PowerPoint Presentation</vt:lpstr>
      <vt:lpstr>Cell structure – AnswerIT</vt:lpstr>
      <vt:lpstr>Cell structure – AnswerIT</vt:lpstr>
      <vt:lpstr>Cell structure – AnswerIT</vt:lpstr>
      <vt:lpstr>PowerPoint Presentation</vt:lpstr>
      <vt:lpstr>Cell structure - Microscopy</vt:lpstr>
      <vt:lpstr>Cell structure - Microscopy</vt:lpstr>
      <vt:lpstr>Cell structure - Microscopy</vt:lpstr>
      <vt:lpstr>Cell structure - Microscopy</vt:lpstr>
      <vt:lpstr>Cell structure – Microscopy </vt:lpstr>
      <vt:lpstr>Cell structure - Culturing microorganisms (biology only)</vt:lpstr>
      <vt:lpstr>PowerPoint Presentation</vt:lpstr>
      <vt:lpstr>Cell structure part 3 – QuestionIT</vt:lpstr>
      <vt:lpstr>Cell structure part 3 – QuestionIT</vt:lpstr>
      <vt:lpstr>Cell structure part 3 – QuestionIT</vt:lpstr>
      <vt:lpstr>Cell structure part 3 – QuestionIT (Biology ONLY)</vt:lpstr>
      <vt:lpstr>PowerPoint Presentation</vt:lpstr>
      <vt:lpstr>Cell structure part 3 – QuestionIT</vt:lpstr>
      <vt:lpstr>Cell structure part 3 – AnswerIT</vt:lpstr>
      <vt:lpstr>Cell structure part 3 – QuestionIT</vt:lpstr>
      <vt:lpstr>Cell structure part 3 – QuestionIT</vt:lpstr>
      <vt:lpstr>Cell structure part 3 – QuestionIT (Biology ONLY)</vt:lpstr>
      <vt:lpstr>PowerPoint Presentation</vt:lpstr>
      <vt:lpstr>Cell division - Chromosomes</vt:lpstr>
      <vt:lpstr>Cell division - Mitosis and the cell cycle</vt:lpstr>
      <vt:lpstr>Cell division - Stem Cells - animals</vt:lpstr>
      <vt:lpstr>Cell division- Stem Cells - plants</vt:lpstr>
      <vt:lpstr>PowerPoint Presentation</vt:lpstr>
      <vt:lpstr>Cell Division– QuestionIT</vt:lpstr>
      <vt:lpstr>Cell Division– QuestionIT</vt:lpstr>
      <vt:lpstr>PowerPoint Presentation</vt:lpstr>
      <vt:lpstr>Cell Division– AnswerIT</vt:lpstr>
      <vt:lpstr>Cell Division– AnswerIT</vt:lpstr>
      <vt:lpstr>PowerPoint Presentation</vt:lpstr>
      <vt:lpstr>Transport in cells - Diffusion</vt:lpstr>
      <vt:lpstr>Transport in cells - Diffusion</vt:lpstr>
      <vt:lpstr>Transport in cells – Surface area to volume ratio</vt:lpstr>
      <vt:lpstr>Transport in cells – Adaptations in animals </vt:lpstr>
      <vt:lpstr>Transport in cells – Adaptations in animals </vt:lpstr>
      <vt:lpstr>Transport in cells – Adaptations in plants</vt:lpstr>
      <vt:lpstr>Transport in cells - Osmosis</vt:lpstr>
      <vt:lpstr>Transport in cells – Active transport</vt:lpstr>
      <vt:lpstr>PowerPoint Presentation</vt:lpstr>
      <vt:lpstr>Transport in cells – QuestionIT</vt:lpstr>
      <vt:lpstr>Transport in cells – QuestionIT</vt:lpstr>
      <vt:lpstr>PowerPoint Presentation</vt:lpstr>
      <vt:lpstr>Transport in cells – QuestionIT</vt:lpstr>
      <vt:lpstr>Transport in cells – QuestionIT</vt:lpstr>
      <vt:lpstr>Transport in cells – QuestionIT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shaffi</dc:creator>
  <cp:lastModifiedBy>Patrick Galvin</cp:lastModifiedBy>
  <cp:revision>312</cp:revision>
  <cp:lastPrinted>2017-05-23T14:15:43Z</cp:lastPrinted>
  <dcterms:created xsi:type="dcterms:W3CDTF">2016-03-05T09:38:04Z</dcterms:created>
  <dcterms:modified xsi:type="dcterms:W3CDTF">2018-01-12T11:42:59Z</dcterms:modified>
</cp:coreProperties>
</file>