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633" r:id="rId3"/>
    <p:sldId id="653" r:id="rId4"/>
    <p:sldId id="657" r:id="rId5"/>
    <p:sldId id="658" r:id="rId6"/>
    <p:sldId id="659" r:id="rId7"/>
    <p:sldId id="661" r:id="rId8"/>
    <p:sldId id="662" r:id="rId9"/>
    <p:sldId id="677" r:id="rId10"/>
    <p:sldId id="671" r:id="rId11"/>
    <p:sldId id="672" r:id="rId12"/>
    <p:sldId id="679" r:id="rId13"/>
    <p:sldId id="673" r:id="rId14"/>
    <p:sldId id="674" r:id="rId15"/>
    <p:sldId id="678" r:id="rId16"/>
    <p:sldId id="675" r:id="rId17"/>
    <p:sldId id="676" r:id="rId18"/>
    <p:sldId id="687" r:id="rId19"/>
    <p:sldId id="680" r:id="rId20"/>
    <p:sldId id="681" r:id="rId21"/>
    <p:sldId id="664" r:id="rId22"/>
    <p:sldId id="665" r:id="rId23"/>
    <p:sldId id="666" r:id="rId24"/>
    <p:sldId id="667" r:id="rId25"/>
    <p:sldId id="668" r:id="rId26"/>
    <p:sldId id="638" r:id="rId27"/>
    <p:sldId id="639" r:id="rId28"/>
    <p:sldId id="640" r:id="rId29"/>
    <p:sldId id="641" r:id="rId30"/>
    <p:sldId id="647" r:id="rId31"/>
    <p:sldId id="648" r:id="rId32"/>
    <p:sldId id="654" r:id="rId33"/>
    <p:sldId id="682" r:id="rId34"/>
    <p:sldId id="683" r:id="rId35"/>
    <p:sldId id="684" r:id="rId36"/>
    <p:sldId id="685" r:id="rId37"/>
    <p:sldId id="686" r:id="rId38"/>
    <p:sldId id="650" r:id="rId39"/>
    <p:sldId id="651" r:id="rId40"/>
    <p:sldId id="652" r:id="rId41"/>
    <p:sldId id="669" r:id="rId42"/>
  </p:sldIdLst>
  <p:sldSz cx="9144000" cy="6858000" type="screen4x3"/>
  <p:notesSz cx="6797675" cy="9926638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1A3B"/>
    <a:srgbClr val="5EFA26"/>
    <a:srgbClr val="FBFBFB"/>
    <a:srgbClr val="E8F5F8"/>
    <a:srgbClr val="EBF7FF"/>
    <a:srgbClr val="F6FBFC"/>
    <a:srgbClr val="DCEFF4"/>
    <a:srgbClr val="EFF9FF"/>
    <a:srgbClr val="CAE6EE"/>
    <a:srgbClr val="F7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71" autoAdjust="0"/>
  </p:normalViewPr>
  <p:slideViewPr>
    <p:cSldViewPr>
      <p:cViewPr varScale="1">
        <p:scale>
          <a:sx n="68" d="100"/>
          <a:sy n="68" d="100"/>
        </p:scale>
        <p:origin x="5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372BB-0881-4BD7-8431-F67F2919A3D7}" type="datetimeFigureOut">
              <a:rPr lang="en-GB" smtClean="0"/>
              <a:t>05/01/2021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E3667-7E58-429B-A303-E9F64FB1ED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3195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747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750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256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505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520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22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590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955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869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07B83-9EE6-4056-A440-5598DD50FA1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105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1772816"/>
            <a:ext cx="7772400" cy="1470025"/>
          </a:xfrm>
        </p:spPr>
        <p:txBody>
          <a:bodyPr/>
          <a:lstStyle>
            <a:lvl1pPr algn="l">
              <a:defRPr sz="6000">
                <a:solidFill>
                  <a:srgbClr val="031A3B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3886200"/>
            <a:ext cx="7088832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031A3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992170-2B76-43B9-8416-170D70E1D1AA}" type="datetime1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400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7405BC-21F9-4BC6-875A-1E6877952F02}" type="datetime1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939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rgbClr val="031A3B"/>
                </a:solidFill>
              </a:defRPr>
            </a:lvl1pPr>
            <a:lvl2pPr>
              <a:defRPr>
                <a:solidFill>
                  <a:srgbClr val="031A3B"/>
                </a:solidFill>
              </a:defRPr>
            </a:lvl2pPr>
            <a:lvl3pPr>
              <a:defRPr>
                <a:solidFill>
                  <a:srgbClr val="031A3B"/>
                </a:solidFill>
              </a:defRPr>
            </a:lvl3pPr>
            <a:lvl4pPr>
              <a:defRPr>
                <a:solidFill>
                  <a:srgbClr val="031A3B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429C0A-236C-4805-908E-70396E7D1D9D}" type="datetime1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276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>
                <a:latin typeface="Verdana" pitchFamily="34" charset="0"/>
              </a:defRPr>
            </a:lvl2pPr>
            <a:lvl3pPr>
              <a:lnSpc>
                <a:spcPct val="150000"/>
              </a:lnSpc>
              <a:defRPr>
                <a:latin typeface="Verdana" pitchFamily="34" charset="0"/>
              </a:defRPr>
            </a:lvl3pPr>
            <a:lvl4pPr>
              <a:lnSpc>
                <a:spcPct val="150000"/>
              </a:lnSpc>
              <a:defRPr>
                <a:latin typeface="Verdana" pitchFamily="34" charset="0"/>
              </a:defRPr>
            </a:lvl4pPr>
            <a:lvl5pPr>
              <a:lnSpc>
                <a:spcPct val="150000"/>
              </a:lnSpc>
              <a:defRPr>
                <a:latin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145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717032"/>
            <a:ext cx="7776864" cy="1752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6382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0311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2441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388296" cy="4781128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defRPr lang="en-GB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88296" cy="4781128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defRPr lang="en-GB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4277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4" y="1535112"/>
            <a:ext cx="4389884" cy="741759"/>
          </a:xfrm>
        </p:spPr>
        <p:txBody>
          <a:bodyPr anchor="b">
            <a:noAutofit/>
          </a:bodyPr>
          <a:lstStyle>
            <a:lvl1pPr marL="0" indent="0">
              <a:lnSpc>
                <a:spcPts val="24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504" y="2276871"/>
            <a:ext cx="4389884" cy="4104457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defRPr lang="en-GB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391471" cy="741759"/>
          </a:xfrm>
        </p:spPr>
        <p:txBody>
          <a:bodyPr anchor="b">
            <a:noAutofit/>
          </a:bodyPr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76871"/>
            <a:ext cx="4391471" cy="4104457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defRPr lang="en-GB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3412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926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51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>
                <a:solidFill>
                  <a:srgbClr val="210E3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210E3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210E3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210E3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210E3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743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3286001" cy="93610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64704"/>
            <a:ext cx="5461446" cy="5616624"/>
          </a:xfr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defRPr lang="en-US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defRPr lang="en-GB" sz="24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512" y="1700808"/>
            <a:ext cx="3286001" cy="46805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7842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800600"/>
            <a:ext cx="8856984" cy="71663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512" y="764703"/>
            <a:ext cx="8856984" cy="3962871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512" y="5517232"/>
            <a:ext cx="8856984" cy="8640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9803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515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0352" y="764704"/>
            <a:ext cx="1296144" cy="56166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512" y="764704"/>
            <a:ext cx="7560840" cy="56166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154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31A3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100FD5-5B39-4825-9F56-389A46E5CA3A}" type="datetime1">
              <a:rPr lang="en-GB" smtClean="0"/>
              <a:t>05/01/2021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129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31A3B"/>
                </a:solidFill>
              </a:defRPr>
            </a:lvl1pPr>
            <a:lvl2pPr>
              <a:defRPr sz="2400">
                <a:solidFill>
                  <a:srgbClr val="031A3B"/>
                </a:solidFill>
              </a:defRPr>
            </a:lvl2pPr>
            <a:lvl3pPr>
              <a:defRPr sz="2000">
                <a:solidFill>
                  <a:srgbClr val="031A3B"/>
                </a:solidFill>
              </a:defRPr>
            </a:lvl3pPr>
            <a:lvl4pPr>
              <a:defRPr sz="1800">
                <a:solidFill>
                  <a:srgbClr val="031A3B"/>
                </a:solidFill>
              </a:defRPr>
            </a:lvl4pPr>
            <a:lvl5pPr>
              <a:defRPr sz="1800">
                <a:solidFill>
                  <a:srgbClr val="031A3B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31A3B"/>
                </a:solidFill>
              </a:defRPr>
            </a:lvl1pPr>
            <a:lvl2pPr>
              <a:defRPr sz="2400">
                <a:solidFill>
                  <a:srgbClr val="031A3B"/>
                </a:solidFill>
              </a:defRPr>
            </a:lvl2pPr>
            <a:lvl3pPr>
              <a:defRPr sz="2000">
                <a:solidFill>
                  <a:srgbClr val="031A3B"/>
                </a:solidFill>
              </a:defRPr>
            </a:lvl3pPr>
            <a:lvl4pPr>
              <a:defRPr sz="1800">
                <a:solidFill>
                  <a:srgbClr val="031A3B"/>
                </a:solidFill>
              </a:defRPr>
            </a:lvl4pPr>
            <a:lvl5pPr>
              <a:defRPr sz="1800">
                <a:solidFill>
                  <a:srgbClr val="031A3B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FDDC82-9ADA-4E90-B194-023A8E25D687}" type="datetime1">
              <a:rPr lang="en-GB" smtClean="0"/>
              <a:t>05/01/2021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8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1D81D8-210F-4840-88AA-8D54B5752B65}" type="datetime1">
              <a:rPr lang="en-GB" smtClean="0"/>
              <a:t>05/01/2021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775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BC246B-F6CF-481F-8CB2-514F2A3ED823}" type="datetime1">
              <a:rPr lang="en-GB" smtClean="0"/>
              <a:t>05/01/2021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950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B4E235-B2BD-4217-A544-4E79E06DCABB}" type="datetime1">
              <a:rPr lang="en-GB" smtClean="0"/>
              <a:t>05/01/2021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50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rgbClr val="031A3B"/>
                </a:solidFill>
              </a:defRPr>
            </a:lvl1pPr>
            <a:lvl2pPr>
              <a:defRPr sz="2800">
                <a:solidFill>
                  <a:srgbClr val="031A3B"/>
                </a:solidFill>
              </a:defRPr>
            </a:lvl2pPr>
            <a:lvl3pPr>
              <a:defRPr sz="2400">
                <a:solidFill>
                  <a:srgbClr val="031A3B"/>
                </a:solidFill>
              </a:defRPr>
            </a:lvl3pPr>
            <a:lvl4pPr>
              <a:defRPr sz="2000">
                <a:solidFill>
                  <a:srgbClr val="031A3B"/>
                </a:solidFill>
              </a:defRPr>
            </a:lvl4pPr>
            <a:lvl5pPr>
              <a:defRPr sz="2000">
                <a:solidFill>
                  <a:srgbClr val="031A3B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54E8FE-1645-414D-897B-B570C02E4EAC}" type="datetime1">
              <a:rPr lang="en-GB" smtClean="0"/>
              <a:t>05/01/2021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185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7E2FFB-5A95-4CA0-914F-9D166A44B17D}" type="datetime1">
              <a:rPr lang="en-GB" smtClean="0"/>
              <a:t>05/01/2021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FBD2D0-9C95-4E66-A568-E24554EC02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092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BF7FF"/>
            </a:gs>
            <a:gs pos="99000">
              <a:srgbClr val="E8F5F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1720" y="836712"/>
            <a:ext cx="6768752" cy="917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988840"/>
            <a:ext cx="8496944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31672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800" b="1" kern="1200" baseline="0">
          <a:solidFill>
            <a:srgbClr val="031A3B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rgbClr val="031A3B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350A0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350A0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350A0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350A0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1"/>
            </a:gs>
            <a:gs pos="50000">
              <a:srgbClr val="022366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AQA Science 2011-Powerpoint-template-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5"/>
          <p:cNvSpPr>
            <a:spLocks noChangeArrowheads="1"/>
          </p:cNvSpPr>
          <p:nvPr/>
        </p:nvSpPr>
        <p:spPr bwMode="auto">
          <a:xfrm>
            <a:off x="7596188" y="6524625"/>
            <a:ext cx="15478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800" dirty="0">
                <a:solidFill>
                  <a:prstClr val="white"/>
                </a:solidFill>
                <a:cs typeface="Arial" charset="0"/>
              </a:rPr>
              <a:t>© Oxford University Press 2011</a:t>
            </a:r>
          </a:p>
        </p:txBody>
      </p:sp>
      <p:sp>
        <p:nvSpPr>
          <p:cNvPr id="1028" name="Rectangle 4"/>
          <p:cNvSpPr txBox="1">
            <a:spLocks noChangeArrowheads="1"/>
          </p:cNvSpPr>
          <p:nvPr/>
        </p:nvSpPr>
        <p:spPr bwMode="auto">
          <a:xfrm>
            <a:off x="2411413" y="-1588"/>
            <a:ext cx="4681537" cy="62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prstClr val="white"/>
                </a:solidFill>
              </a:rPr>
              <a:t>IB1.19.1  Objectives</a:t>
            </a:r>
          </a:p>
        </p:txBody>
      </p:sp>
    </p:spTree>
    <p:extLst>
      <p:ext uri="{BB962C8B-B14F-4D97-AF65-F5344CB8AC3E}">
        <p14:creationId xmlns:p14="http://schemas.microsoft.com/office/powerpoint/2010/main" val="4176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ts val="1800"/>
        </a:spcBef>
        <a:spcAft>
          <a:spcPct val="0"/>
        </a:spcAft>
        <a:buFont typeface="Arial" charset="0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361950" indent="-3619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714375" indent="-3524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076325" indent="-3619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1438275" indent="-3619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2.png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2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2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hyperlink" Target="http://www.youtube.com/watch?v=ZV8cO70fz7o&amp;feature=related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9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0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1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2.png"/><Relationship Id="rId5" Type="http://schemas.openxmlformats.org/officeDocument/2006/relationships/image" Target="../media/image43.jpeg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5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Adaptations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2170-2B76-43B9-8416-170D70E1D1AA}" type="datetime1">
              <a:rPr lang="en-GB" smtClean="0"/>
              <a:t>05/01/2021</a:t>
            </a:fld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0B438E9-9A84-4D18-849E-26DC4478C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1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63"/>
    </mc:Choice>
    <mc:Fallback xmlns="">
      <p:transition spd="slow" advTm="45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51720" y="836712"/>
            <a:ext cx="6768752" cy="917526"/>
          </a:xfrm>
        </p:spPr>
        <p:txBody>
          <a:bodyPr/>
          <a:lstStyle/>
          <a:p>
            <a:pPr algn="l"/>
            <a:r>
              <a:rPr lang="en-GB" dirty="0"/>
              <a:t>Arctic fox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8" y="260648"/>
            <a:ext cx="1524000" cy="1473200"/>
          </a:xfrm>
          <a:prstGeom prst="rect">
            <a:avLst/>
          </a:prstGeom>
          <a:noFill/>
          <a:ln w="317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2" name="Picture 4" descr="http://images.nationalgeographic.com/wpf/media-live/photos/000/002/cache/arctic-fox_217_600x4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50221"/>
            <a:ext cx="6048672" cy="4536504"/>
          </a:xfrm>
          <a:prstGeom prst="rect">
            <a:avLst/>
          </a:prstGeom>
          <a:noFill/>
          <a:ln w="31750">
            <a:solidFill>
              <a:srgbClr val="350A0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C2673B-98DE-4A95-B08B-5EEBF78D3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0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9"/>
    </mc:Choice>
    <mc:Fallback xmlns="">
      <p:transition spd="slow" advTm="4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arm9.staticflickr.com/8186/8354213290_3882276fa7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977" y="1988840"/>
            <a:ext cx="3619711" cy="2869693"/>
          </a:xfrm>
          <a:prstGeom prst="rect">
            <a:avLst/>
          </a:prstGeom>
          <a:noFill/>
          <a:ln w="31750">
            <a:solidFill>
              <a:srgbClr val="350A0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mages.nationalgeographic.com/wpf/media-live/photos/000/002/cache/arctic-fox_217_600x4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13" y="1988841"/>
            <a:ext cx="3826257" cy="2869693"/>
          </a:xfrm>
          <a:prstGeom prst="rect">
            <a:avLst/>
          </a:prstGeom>
          <a:noFill/>
          <a:ln w="31750">
            <a:solidFill>
              <a:srgbClr val="350A0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34097" y="5119116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Arctic fox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2120" y="5119116"/>
            <a:ext cx="1976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Desert fox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537" y="404664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are the differences between these two foxes that help them survive?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D561FA-C026-488E-AEDB-62EF73FCE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0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68"/>
    </mc:Choice>
    <mc:Fallback xmlns="">
      <p:transition spd="slow" advTm="82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51720" y="836712"/>
            <a:ext cx="6768752" cy="917526"/>
          </a:xfrm>
        </p:spPr>
        <p:txBody>
          <a:bodyPr/>
          <a:lstStyle/>
          <a:p>
            <a:pPr algn="l"/>
            <a:r>
              <a:rPr lang="en-GB" dirty="0"/>
              <a:t>Arctic hare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8" y="260648"/>
            <a:ext cx="1524000" cy="1473200"/>
          </a:xfrm>
          <a:prstGeom prst="rect">
            <a:avLst/>
          </a:prstGeom>
          <a:noFill/>
          <a:ln w="317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362" name="Picture 2" descr="http://animalsadda.com/wp-content/uploads/2013/06/Arctic-Hare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73831"/>
            <a:ext cx="6369802" cy="4551513"/>
          </a:xfrm>
          <a:prstGeom prst="rect">
            <a:avLst/>
          </a:prstGeom>
          <a:noFill/>
          <a:ln w="31750">
            <a:solidFill>
              <a:srgbClr val="350A0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8232C6-8728-4342-B5D3-EC19B1E16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4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6"/>
    </mc:Choice>
    <mc:Fallback xmlns="">
      <p:transition spd="slow" advTm="5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51720" y="836712"/>
            <a:ext cx="6768752" cy="917526"/>
          </a:xfrm>
        </p:spPr>
        <p:txBody>
          <a:bodyPr/>
          <a:lstStyle/>
          <a:p>
            <a:pPr algn="l"/>
            <a:r>
              <a:rPr lang="en-GB" sz="4000" dirty="0"/>
              <a:t>American desert hare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8" y="260648"/>
            <a:ext cx="1524000" cy="1473200"/>
          </a:xfrm>
          <a:prstGeom prst="rect">
            <a:avLst/>
          </a:prstGeom>
          <a:noFill/>
          <a:ln w="317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 descr="http://www.nps.gov/pais/naturescience/images/M-A-T-093_Texas_black_tailed_jack_rabbit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5813"/>
            <a:ext cx="6840760" cy="4708264"/>
          </a:xfrm>
          <a:prstGeom prst="rect">
            <a:avLst/>
          </a:prstGeom>
          <a:noFill/>
          <a:ln w="31750">
            <a:solidFill>
              <a:srgbClr val="350A0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991C10-DF0C-41D3-991C-2DCA4393C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1"/>
    </mc:Choice>
    <mc:Fallback xmlns="">
      <p:transition spd="slow" advTm="4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3619" y="2177113"/>
            <a:ext cx="6768752" cy="917526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2" descr="http://animalsadda.com/wp-content/uploads/2013/06/Arctic-Hare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6" y="2177113"/>
            <a:ext cx="3790701" cy="2708628"/>
          </a:xfrm>
          <a:prstGeom prst="rect">
            <a:avLst/>
          </a:prstGeom>
          <a:noFill/>
          <a:ln w="31750">
            <a:solidFill>
              <a:srgbClr val="350A0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nps.gov/pais/naturescience/images/M-A-T-093_Texas_black_tailed_jack_rabbit_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77114"/>
            <a:ext cx="3907741" cy="2689096"/>
          </a:xfrm>
          <a:prstGeom prst="rect">
            <a:avLst/>
          </a:prstGeom>
          <a:noFill/>
          <a:ln w="31750">
            <a:solidFill>
              <a:srgbClr val="350A0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4097" y="5119116"/>
            <a:ext cx="2071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Arctic hare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2120" y="511911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Desert hare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7" y="404664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31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are the differences between these two hares that help them survive?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C9F9DA-89F3-45E5-AB72-32CE70A7B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98"/>
    </mc:Choice>
    <mc:Fallback xmlns="">
      <p:transition spd="slow" advTm="50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 descr="http://fc03.deviantart.net/fs71/f/2010/165/c/7/Texas_Horned_Lizard_by_jamezevan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164385"/>
            <a:ext cx="5832648" cy="4450933"/>
          </a:xfrm>
          <a:prstGeom prst="rect">
            <a:avLst/>
          </a:prstGeom>
          <a:noFill/>
          <a:ln w="31750">
            <a:solidFill>
              <a:srgbClr val="350A0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51720" y="836712"/>
            <a:ext cx="6768752" cy="917526"/>
          </a:xfrm>
        </p:spPr>
        <p:txBody>
          <a:bodyPr/>
          <a:lstStyle/>
          <a:p>
            <a:pPr algn="l"/>
            <a:r>
              <a:rPr lang="en-GB" sz="4000" dirty="0"/>
              <a:t>Horned lizard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8" y="260648"/>
            <a:ext cx="1524000" cy="1473200"/>
          </a:xfrm>
          <a:prstGeom prst="rect">
            <a:avLst/>
          </a:prstGeom>
          <a:noFill/>
          <a:ln w="317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5C3B22-40A6-433A-9FA6-5BD52BD20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2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5"/>
    </mc:Choice>
    <mc:Fallback xmlns="">
      <p:transition spd="slow" advTm="19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51720" y="836712"/>
            <a:ext cx="6768752" cy="917526"/>
          </a:xfrm>
        </p:spPr>
        <p:txBody>
          <a:bodyPr/>
          <a:lstStyle/>
          <a:p>
            <a:pPr algn="l"/>
            <a:r>
              <a:rPr lang="en-GB" sz="4000" dirty="0"/>
              <a:t>Poison dart frog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8" y="260648"/>
            <a:ext cx="1524000" cy="1473200"/>
          </a:xfrm>
          <a:prstGeom prst="rect">
            <a:avLst/>
          </a:prstGeom>
          <a:noFill/>
          <a:ln w="317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8" name="Picture 2" descr="http://www.dartfrog.co.uk/images/frogs/dendrobates/d-azureus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608" y="1991228"/>
            <a:ext cx="5106663" cy="4678132"/>
          </a:xfrm>
          <a:prstGeom prst="rect">
            <a:avLst/>
          </a:prstGeom>
          <a:noFill/>
          <a:ln w="31750">
            <a:solidFill>
              <a:srgbClr val="350A0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48B079-84DB-4953-9C91-441C0D629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4"/>
    </mc:Choice>
    <mc:Fallback xmlns="">
      <p:transition spd="slow" advTm="27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18954-3CD2-48F1-AF50-62EC65EDE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9" y="836712"/>
            <a:ext cx="8377383" cy="917526"/>
          </a:xfrm>
        </p:spPr>
        <p:txBody>
          <a:bodyPr/>
          <a:lstStyle/>
          <a:p>
            <a:r>
              <a:rPr lang="en-GB" sz="2400" dirty="0">
                <a:solidFill>
                  <a:srgbClr val="FF0000"/>
                </a:solidFill>
              </a:rPr>
              <a:t>Write the adaptation under the correct heading</a:t>
            </a:r>
            <a:r>
              <a:rPr lang="en-GB" sz="1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1D054-262A-4486-A911-771CFA044E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u="sng" dirty="0"/>
              <a:t>Adaptations to the cold climate</a:t>
            </a:r>
            <a:endParaRPr lang="en-GB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B7515-3B7E-4990-9A73-1A42FA83D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2311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u="sng" dirty="0"/>
              <a:t>Adaptations to the warm climate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A681F1-C741-4AB7-AFA2-5FC4A15BB688}"/>
              </a:ext>
            </a:extLst>
          </p:cNvPr>
          <p:cNvSpPr/>
          <p:nvPr/>
        </p:nvSpPr>
        <p:spPr>
          <a:xfrm>
            <a:off x="3607248" y="3244334"/>
            <a:ext cx="1929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31A3B"/>
                </a:solidFill>
              </a:rPr>
              <a:t>Thick oily fur coats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B19F7B-5703-449D-8B00-B77C3FBCAC48}"/>
              </a:ext>
            </a:extLst>
          </p:cNvPr>
          <p:cNvSpPr/>
          <p:nvPr/>
        </p:nvSpPr>
        <p:spPr>
          <a:xfrm>
            <a:off x="1454253" y="4007822"/>
            <a:ext cx="3208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31A3B"/>
                </a:solidFill>
              </a:rPr>
              <a:t>Layers of blubber under the skin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5E9D48-7FB5-4089-B190-E0975F6FFF05}"/>
              </a:ext>
            </a:extLst>
          </p:cNvPr>
          <p:cNvSpPr/>
          <p:nvPr/>
        </p:nvSpPr>
        <p:spPr>
          <a:xfrm>
            <a:off x="2286000" y="25177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31A3B"/>
                </a:solidFill>
              </a:rPr>
              <a:t>May change colour in the summer - camouflage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6003B8-85AB-4803-B798-20C41E20C3B7}"/>
              </a:ext>
            </a:extLst>
          </p:cNvPr>
          <p:cNvSpPr/>
          <p:nvPr/>
        </p:nvSpPr>
        <p:spPr>
          <a:xfrm>
            <a:off x="5596018" y="4725144"/>
            <a:ext cx="1136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31A3B"/>
                </a:solidFill>
              </a:rPr>
              <a:t>Small ears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9FC06E-D5FA-4E06-8C3D-9C9F2948D4E9}"/>
              </a:ext>
            </a:extLst>
          </p:cNvPr>
          <p:cNvSpPr/>
          <p:nvPr/>
        </p:nvSpPr>
        <p:spPr>
          <a:xfrm>
            <a:off x="1070494" y="5073134"/>
            <a:ext cx="397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31A3B"/>
                </a:solidFill>
              </a:rPr>
              <a:t>large  rounded body shape – </a:t>
            </a:r>
            <a:r>
              <a:rPr lang="en-GB" dirty="0" err="1">
                <a:solidFill>
                  <a:srgbClr val="031A3B"/>
                </a:solidFill>
              </a:rPr>
              <a:t>SA:vol</a:t>
            </a:r>
            <a:r>
              <a:rPr lang="en-GB" dirty="0">
                <a:solidFill>
                  <a:srgbClr val="031A3B"/>
                </a:solidFill>
              </a:rPr>
              <a:t> ratio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BF50C5-DF1D-4486-81D2-04D1C2ACA2F6}"/>
              </a:ext>
            </a:extLst>
          </p:cNvPr>
          <p:cNvSpPr/>
          <p:nvPr/>
        </p:nvSpPr>
        <p:spPr>
          <a:xfrm>
            <a:off x="6164058" y="3216607"/>
            <a:ext cx="1563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Large thin ears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3B85DB-4AE3-4AF1-80B3-A1BEBEAFCFAB}"/>
              </a:ext>
            </a:extLst>
          </p:cNvPr>
          <p:cNvSpPr/>
          <p:nvPr/>
        </p:nvSpPr>
        <p:spPr>
          <a:xfrm>
            <a:off x="5900069" y="4091112"/>
            <a:ext cx="1481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Little body fat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A31553-8BDE-441C-A519-27CF83146541}"/>
              </a:ext>
            </a:extLst>
          </p:cNvPr>
          <p:cNvSpPr/>
          <p:nvPr/>
        </p:nvSpPr>
        <p:spPr>
          <a:xfrm>
            <a:off x="1650272" y="4534336"/>
            <a:ext cx="3435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Long limbs to help spread the heat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D4F7FA-5B5B-4DBC-BED8-F3D915F42C85}"/>
              </a:ext>
            </a:extLst>
          </p:cNvPr>
          <p:cNvSpPr/>
          <p:nvPr/>
        </p:nvSpPr>
        <p:spPr>
          <a:xfrm>
            <a:off x="4481690" y="2200710"/>
            <a:ext cx="3383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They often are only active at night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40767B-4273-4D86-90E8-9F692DCE840F}"/>
              </a:ext>
            </a:extLst>
          </p:cNvPr>
          <p:cNvSpPr/>
          <p:nvPr/>
        </p:nvSpPr>
        <p:spPr>
          <a:xfrm>
            <a:off x="800283" y="3256020"/>
            <a:ext cx="2493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Small – large </a:t>
            </a:r>
            <a:r>
              <a:rPr lang="en-GB" dirty="0" err="1"/>
              <a:t>SA:vol</a:t>
            </a:r>
            <a:r>
              <a:rPr lang="en-GB" dirty="0"/>
              <a:t> ratio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2EB7B69-D980-49B1-BB74-FEECD9129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8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0"/>
    </mc:Choice>
    <mc:Fallback xmlns="">
      <p:transition spd="slow" advTm="3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701675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sz="3200" dirty="0"/>
              <a:t>Adaptations to the cold climate:</a:t>
            </a:r>
            <a:endParaRPr lang="en-US" sz="3200" dirty="0"/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539750" y="1773238"/>
            <a:ext cx="8280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en-GB" sz="3200">
                <a:solidFill>
                  <a:srgbClr val="031A3B"/>
                </a:solidFill>
              </a:rPr>
              <a:t> </a:t>
            </a:r>
          </a:p>
          <a:p>
            <a:pPr marL="342900" indent="-342900"/>
            <a:endParaRPr lang="en-US" sz="3200">
              <a:solidFill>
                <a:srgbClr val="031A3B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611188" y="1844675"/>
            <a:ext cx="4105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3200" dirty="0">
                <a:solidFill>
                  <a:srgbClr val="031A3B"/>
                </a:solidFill>
              </a:rPr>
              <a:t> Thick oily fur coats</a:t>
            </a:r>
            <a:endParaRPr lang="en-US" sz="3200" dirty="0">
              <a:solidFill>
                <a:srgbClr val="031A3B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611188" y="2492375"/>
            <a:ext cx="58492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GB" sz="3200" dirty="0">
                <a:solidFill>
                  <a:srgbClr val="031A3B"/>
                </a:solidFill>
              </a:rPr>
              <a:t> Layers of blubber under the skin</a:t>
            </a: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611188" y="3141663"/>
            <a:ext cx="84269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GB" sz="3200" dirty="0">
                <a:solidFill>
                  <a:srgbClr val="031A3B"/>
                </a:solidFill>
              </a:rPr>
              <a:t> May change colour in the summer - camouflage</a:t>
            </a: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611188" y="3860800"/>
            <a:ext cx="21766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GB" sz="3200" dirty="0">
                <a:solidFill>
                  <a:srgbClr val="031A3B"/>
                </a:solidFill>
              </a:rPr>
              <a:t> Small ears</a:t>
            </a:r>
            <a:endParaRPr lang="en-US" sz="3200" dirty="0">
              <a:solidFill>
                <a:srgbClr val="031A3B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611188" y="4508500"/>
            <a:ext cx="30426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GB" sz="3200">
                <a:solidFill>
                  <a:srgbClr val="031A3B"/>
                </a:solidFill>
              </a:rPr>
              <a:t> Large furry feet</a:t>
            </a:r>
            <a:endParaRPr lang="en-US" sz="3200">
              <a:solidFill>
                <a:srgbClr val="031A3B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611188" y="5157788"/>
            <a:ext cx="36313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GB" sz="3200">
                <a:solidFill>
                  <a:srgbClr val="031A3B"/>
                </a:solidFill>
              </a:rPr>
              <a:t> Often longer snout</a:t>
            </a:r>
            <a:endParaRPr lang="en-US" sz="3200">
              <a:solidFill>
                <a:srgbClr val="031A3B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611188" y="5876925"/>
            <a:ext cx="72160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GB" sz="3200" dirty="0">
                <a:solidFill>
                  <a:srgbClr val="031A3B"/>
                </a:solidFill>
              </a:rPr>
              <a:t> large  rounded body shape – </a:t>
            </a:r>
            <a:r>
              <a:rPr lang="en-GB" sz="3200" dirty="0" err="1">
                <a:solidFill>
                  <a:srgbClr val="031A3B"/>
                </a:solidFill>
              </a:rPr>
              <a:t>SA:vol</a:t>
            </a:r>
            <a:r>
              <a:rPr lang="en-GB" sz="3200" dirty="0">
                <a:solidFill>
                  <a:srgbClr val="031A3B"/>
                </a:solidFill>
              </a:rPr>
              <a:t> ratio</a:t>
            </a:r>
            <a:endParaRPr lang="en-US" sz="3200" dirty="0">
              <a:solidFill>
                <a:srgbClr val="031A3B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223381-B74D-4490-B49C-B602EB0C2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54"/>
    </mc:Choice>
    <mc:Fallback xmlns="">
      <p:transition spd="slow" advTm="42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611560" y="1268760"/>
            <a:ext cx="8352928" cy="917526"/>
          </a:xfrm>
        </p:spPr>
        <p:txBody>
          <a:bodyPr/>
          <a:lstStyle/>
          <a:p>
            <a:pPr algn="l" eaLnBrk="1" hangingPunct="1"/>
            <a:r>
              <a:rPr lang="en-GB" sz="2800" dirty="0"/>
              <a:t>Adaptations to the warm climate: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eaLnBrk="1" hangingPunct="1"/>
            <a:r>
              <a:rPr lang="en-GB" dirty="0"/>
              <a:t>Large thin ears</a:t>
            </a:r>
          </a:p>
          <a:p>
            <a:pPr eaLnBrk="1" hangingPunct="1"/>
            <a:r>
              <a:rPr lang="en-GB" dirty="0"/>
              <a:t>Little body fat</a:t>
            </a:r>
          </a:p>
          <a:p>
            <a:pPr eaLnBrk="1" hangingPunct="1"/>
            <a:r>
              <a:rPr lang="en-GB" dirty="0"/>
              <a:t>Thin silky fur</a:t>
            </a:r>
          </a:p>
          <a:p>
            <a:pPr eaLnBrk="1" hangingPunct="1"/>
            <a:r>
              <a:rPr lang="en-GB" dirty="0"/>
              <a:t>Long limbs to help spread the heat</a:t>
            </a:r>
          </a:p>
          <a:p>
            <a:pPr eaLnBrk="1" hangingPunct="1"/>
            <a:r>
              <a:rPr lang="en-GB" dirty="0"/>
              <a:t>They often are only active at night</a:t>
            </a:r>
          </a:p>
          <a:p>
            <a:pPr eaLnBrk="1" hangingPunct="1"/>
            <a:r>
              <a:rPr lang="en-GB" dirty="0"/>
              <a:t>More elongated body shape</a:t>
            </a:r>
          </a:p>
          <a:p>
            <a:pPr eaLnBrk="1" hangingPunct="1"/>
            <a:r>
              <a:rPr lang="en-GB" dirty="0"/>
              <a:t>Kidneys can produce concentrated urine – do not need drink </a:t>
            </a:r>
          </a:p>
          <a:p>
            <a:pPr eaLnBrk="1" hangingPunct="1"/>
            <a:r>
              <a:rPr lang="en-GB" dirty="0"/>
              <a:t>Shade during day</a:t>
            </a:r>
          </a:p>
          <a:p>
            <a:pPr eaLnBrk="1" hangingPunct="1"/>
            <a:r>
              <a:rPr lang="en-GB" dirty="0"/>
              <a:t>Small – large </a:t>
            </a:r>
            <a:r>
              <a:rPr lang="en-GB" dirty="0" err="1"/>
              <a:t>SA:vol</a:t>
            </a:r>
            <a:r>
              <a:rPr lang="en-GB" dirty="0"/>
              <a:t> ratio</a:t>
            </a:r>
          </a:p>
          <a:p>
            <a:pPr eaLnBrk="1" hangingPunct="1"/>
            <a:endParaRPr lang="en-GB" dirty="0"/>
          </a:p>
          <a:p>
            <a:pPr eaLnBrk="1" hangingPunct="1"/>
            <a:endParaRPr lang="en-GB" dirty="0"/>
          </a:p>
          <a:p>
            <a:pPr eaLnBrk="1" hangingPunct="1"/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EE1165-6B93-4ED2-8F4D-94B222AB1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8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47"/>
    </mc:Choice>
    <mc:Fallback xmlns="">
      <p:transition spd="slow" advTm="72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706" y="63202"/>
            <a:ext cx="8221845" cy="917526"/>
          </a:xfrm>
        </p:spPr>
        <p:txBody>
          <a:bodyPr/>
          <a:lstStyle/>
          <a:p>
            <a:r>
              <a:rPr lang="en-GB" sz="3600" dirty="0">
                <a:solidFill>
                  <a:srgbClr val="002060"/>
                </a:solidFill>
              </a:rPr>
              <a:t>Starter: Spot the snow leopard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4" y="973786"/>
            <a:ext cx="8663427" cy="576064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CBA972-E085-4EC2-B2AC-17EB1A4BF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9D3B4F-311D-482C-B012-57570F4D06C7}"/>
              </a:ext>
            </a:extLst>
          </p:cNvPr>
          <p:cNvCxnSpPr/>
          <p:nvPr/>
        </p:nvCxnSpPr>
        <p:spPr>
          <a:xfrm flipH="1">
            <a:off x="4139952" y="2420888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A7DCD93-C133-4492-920A-A4DED700AE5A}"/>
              </a:ext>
            </a:extLst>
          </p:cNvPr>
          <p:cNvSpPr/>
          <p:nvPr/>
        </p:nvSpPr>
        <p:spPr>
          <a:xfrm>
            <a:off x="3131840" y="2420888"/>
            <a:ext cx="2354560" cy="105841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14"/>
    </mc:Choice>
    <mc:Fallback xmlns="">
      <p:transition spd="slow" advTm="2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28625" y="1386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>
                <a:latin typeface="Comic Sans MS" panose="030F0702030302020204" pitchFamily="66" charset="0"/>
              </a:rPr>
              <a:t>How are plants adapted?</a:t>
            </a:r>
            <a:endParaRPr lang="en-GB" altLang="en-US" dirty="0">
              <a:latin typeface="Comic Sans MS" panose="030F0702030302020204" pitchFamily="66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95288" y="1132385"/>
            <a:ext cx="8229600" cy="400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000">
                <a:latin typeface="Comic Sans MS" panose="030F0702030302020204" pitchFamily="66" charset="0"/>
                <a:sym typeface="Wingdings" panose="05000000000000000000" pitchFamily="2" charset="2"/>
              </a:rPr>
              <a:t>How are these plants adapted?</a:t>
            </a: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229" y="1719759"/>
            <a:ext cx="5400392" cy="32459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7650" y="6248400"/>
            <a:ext cx="8648699" cy="609600"/>
          </a:xfrm>
          <a:prstGeom prst="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Keywords</a:t>
            </a:r>
            <a:r>
              <a:rPr lang="en-GB" sz="2000">
                <a:solidFill>
                  <a:schemeClr val="tx1"/>
                </a:solidFill>
                <a:latin typeface="Comic Sans MS" panose="030F0702030302020204" pitchFamily="66" charset="0"/>
              </a:rPr>
              <a:t>: Ecosystem, independence, competition, community, habitat</a:t>
            </a:r>
            <a:endParaRPr lang="en-GB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50CC60-4469-4655-B327-B6208673A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0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52"/>
    </mc:Choice>
    <mc:Fallback xmlns="">
      <p:transition spd="slow" advTm="15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42273" y="22049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>
                <a:latin typeface="Comic Sans MS" panose="030F0702030302020204" pitchFamily="66" charset="0"/>
              </a:rPr>
              <a:t>How are plants adapted?</a:t>
            </a:r>
            <a:endParaRPr lang="en-GB" altLang="en-US" dirty="0">
              <a:latin typeface="Comic Sans MS" panose="030F0702030302020204" pitchFamily="66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64923" y="1214272"/>
            <a:ext cx="4773613" cy="400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000">
                <a:latin typeface="Comic Sans MS" panose="030F0702030302020204" pitchFamily="66" charset="0"/>
                <a:sym typeface="Wingdings" panose="05000000000000000000" pitchFamily="2" charset="2"/>
              </a:rPr>
              <a:t>How are these plants adapted?</a:t>
            </a: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r>
              <a:rPr lang="en-GB" altLang="en-US" sz="2000">
                <a:latin typeface="Comic Sans MS" panose="030F0702030302020204" pitchFamily="66" charset="0"/>
              </a:rPr>
              <a:t>This plant has a waxy coating on its leaves.</a:t>
            </a:r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pic>
        <p:nvPicPr>
          <p:cNvPr id="12" name="Picture 18" descr="https://pixabay.com/static/uploads/photo/2014/07/11/23/01/cactus-390753_6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3" y="1717510"/>
            <a:ext cx="23018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47650" y="6248400"/>
            <a:ext cx="8648699" cy="609600"/>
          </a:xfrm>
          <a:prstGeom prst="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Keywords</a:t>
            </a:r>
            <a:r>
              <a:rPr lang="en-GB" sz="2000">
                <a:solidFill>
                  <a:schemeClr val="tx1"/>
                </a:solidFill>
                <a:latin typeface="Comic Sans MS" panose="030F0702030302020204" pitchFamily="66" charset="0"/>
              </a:rPr>
              <a:t>: Ecosystem, independence, competition, community, habitat</a:t>
            </a:r>
            <a:endParaRPr lang="en-GB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278E11-4776-4F31-95EE-1A16D422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29"/>
    </mc:Choice>
    <mc:Fallback xmlns="">
      <p:transition spd="slow" advTm="40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949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>
                <a:latin typeface="Comic Sans MS" panose="030F0702030302020204" pitchFamily="66" charset="0"/>
              </a:rPr>
              <a:t>How are plants adapted?</a:t>
            </a:r>
            <a:endParaRPr lang="en-GB" altLang="en-US" dirty="0">
              <a:latin typeface="Comic Sans MS" panose="030F0702030302020204" pitchFamily="66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78570" y="993775"/>
            <a:ext cx="4773613" cy="400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000">
                <a:latin typeface="Comic Sans MS" panose="030F0702030302020204" pitchFamily="66" charset="0"/>
                <a:sym typeface="Wingdings" panose="05000000000000000000" pitchFamily="2" charset="2"/>
              </a:rPr>
              <a:t>How are these plants adapted?</a:t>
            </a: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r>
              <a:rPr lang="en-GB" altLang="en-US" sz="2000">
                <a:latin typeface="Comic Sans MS" panose="030F0702030302020204" pitchFamily="66" charset="0"/>
              </a:rPr>
              <a:t>This plant has spines rather than leaves and it stores water in its stem.</a:t>
            </a: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r>
              <a:rPr lang="en-GB" altLang="en-US" sz="2000">
                <a:latin typeface="Comic Sans MS" panose="030F0702030302020204" pitchFamily="66" charset="0"/>
                <a:sym typeface="Wingdings" panose="05000000000000000000" pitchFamily="2" charset="2"/>
              </a:rPr>
              <a:t>Spines (plus unpleasant taste and smell) offer protection against predators searching for water. </a:t>
            </a: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pic>
        <p:nvPicPr>
          <p:cNvPr id="12" name="Picture 10" descr="https://upload.wikimedia.org/wikipedia/commons/0/0d/Echinocactus_grusonii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6" y="1368425"/>
            <a:ext cx="26892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47650" y="6248400"/>
            <a:ext cx="8648699" cy="609600"/>
          </a:xfrm>
          <a:prstGeom prst="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Keywords</a:t>
            </a:r>
            <a:r>
              <a:rPr lang="en-GB" sz="2000">
                <a:solidFill>
                  <a:schemeClr val="tx1"/>
                </a:solidFill>
                <a:latin typeface="Comic Sans MS" panose="030F0702030302020204" pitchFamily="66" charset="0"/>
              </a:rPr>
              <a:t>: Ecosystem, independence, competition, community, habitat</a:t>
            </a:r>
            <a:endParaRPr lang="en-GB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2FADC7-63F7-44B6-96B2-5A604254C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1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62"/>
    </mc:Choice>
    <mc:Fallback xmlns="">
      <p:transition spd="slow" advTm="37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01329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>
                <a:latin typeface="Comic Sans MS" panose="030F0702030302020204" pitchFamily="66" charset="0"/>
              </a:rPr>
              <a:t>How are plants adapted?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23979" y="938461"/>
            <a:ext cx="4773613" cy="400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000">
                <a:latin typeface="Comic Sans MS" panose="030F0702030302020204" pitchFamily="66" charset="0"/>
                <a:sym typeface="Wingdings" panose="05000000000000000000" pitchFamily="2" charset="2"/>
              </a:rPr>
              <a:t>How are these plants adapted?</a:t>
            </a: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r>
              <a:rPr lang="en-GB" altLang="en-US" sz="2000">
                <a:latin typeface="Comic Sans MS" panose="030F0702030302020204" pitchFamily="66" charset="0"/>
              </a:rPr>
              <a:t>Look at the colour of the spines – which colour reflects the heat the most?</a:t>
            </a: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r>
              <a:rPr lang="en-GB" altLang="en-US" sz="2000">
                <a:latin typeface="Comic Sans MS" panose="030F0702030302020204" pitchFamily="66" charset="0"/>
                <a:sym typeface="Wingdings" panose="05000000000000000000" pitchFamily="2" charset="2"/>
              </a:rPr>
              <a:t>White!</a:t>
            </a: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pic>
        <p:nvPicPr>
          <p:cNvPr id="12" name="Picture 16" descr="https://pixabay.com/static/uploads/photo/2014/01/11/00/49/cactus-241958_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03"/>
          <a:stretch>
            <a:fillRect/>
          </a:stretch>
        </p:blipFill>
        <p:spPr bwMode="auto">
          <a:xfrm>
            <a:off x="401329" y="1370013"/>
            <a:ext cx="27971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47650" y="6248400"/>
            <a:ext cx="8648699" cy="609600"/>
          </a:xfrm>
          <a:prstGeom prst="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Keywords</a:t>
            </a:r>
            <a:r>
              <a:rPr lang="en-GB" sz="2000">
                <a:solidFill>
                  <a:schemeClr val="tx1"/>
                </a:solidFill>
                <a:latin typeface="Comic Sans MS" panose="030F0702030302020204" pitchFamily="66" charset="0"/>
              </a:rPr>
              <a:t>: Ecosystem, independence, competition, community, habitat</a:t>
            </a:r>
            <a:endParaRPr lang="en-GB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DCD726-DE14-4E49-978D-060AA9DDC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2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2"/>
    </mc:Choice>
    <mc:Fallback xmlns="">
      <p:transition spd="slow" advTm="12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14978" y="1802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>
                <a:latin typeface="Comic Sans MS" panose="030F0702030302020204" pitchFamily="66" charset="0"/>
              </a:rPr>
              <a:t>How are plants adapted?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37628" y="1634739"/>
            <a:ext cx="4773613" cy="3484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Leaves </a:t>
            </a:r>
            <a:r>
              <a:rPr lang="en-GB" altLang="en-US" sz="2000">
                <a:latin typeface="Comic Sans MS" panose="030F0702030302020204" pitchFamily="66" charset="0"/>
                <a:sym typeface="Wingdings" panose="05000000000000000000" pitchFamily="2" charset="2"/>
              </a:rPr>
              <a:t>curl up.</a:t>
            </a:r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10" y="1323276"/>
            <a:ext cx="2576186" cy="386427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7650" y="6248400"/>
            <a:ext cx="8648699" cy="609600"/>
          </a:xfrm>
          <a:prstGeom prst="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Keywords</a:t>
            </a:r>
            <a:r>
              <a:rPr lang="en-GB" sz="2000">
                <a:solidFill>
                  <a:schemeClr val="tx1"/>
                </a:solidFill>
                <a:latin typeface="Comic Sans MS" panose="030F0702030302020204" pitchFamily="66" charset="0"/>
              </a:rPr>
              <a:t>: Ecosystem, independence, competition, community, habitat</a:t>
            </a:r>
            <a:endParaRPr lang="en-GB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A85BBB-3CF8-4CF6-9A74-4C023896F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1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1"/>
    </mc:Choice>
    <mc:Fallback xmlns="">
      <p:transition spd="slow" advTm="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Adaptation in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88840"/>
            <a:ext cx="4248472" cy="2592288"/>
          </a:xfrm>
        </p:spPr>
        <p:txBody>
          <a:bodyPr>
            <a:normAutofit/>
          </a:bodyPr>
          <a:lstStyle/>
          <a:p>
            <a:r>
              <a:rPr lang="en-GB" sz="1600" dirty="0"/>
              <a:t>Water travels up through a plant from the soil through its roots, then its stem and into the leaves. </a:t>
            </a:r>
          </a:p>
          <a:p>
            <a:r>
              <a:rPr lang="en-GB" sz="1600" dirty="0"/>
              <a:t>It is lost thought tiny openings in the leaves called stomata.</a:t>
            </a:r>
          </a:p>
          <a:p>
            <a:r>
              <a:rPr lang="en-GB" sz="1600" dirty="0"/>
              <a:t>This is called </a:t>
            </a:r>
            <a:r>
              <a:rPr lang="en-GB" sz="1600" b="1" dirty="0"/>
              <a:t>transpiration</a:t>
            </a:r>
            <a:r>
              <a:rPr lang="en-GB" sz="1600" dirty="0"/>
              <a:t>.</a:t>
            </a:r>
          </a:p>
        </p:txBody>
      </p:sp>
      <p:pic>
        <p:nvPicPr>
          <p:cNvPr id="2050" name="Picture 2" descr="http://wizznotes.com/wp-content/uploads/2011/02/image00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226" y="1916832"/>
            <a:ext cx="3931030" cy="4717236"/>
          </a:xfrm>
          <a:prstGeom prst="rect">
            <a:avLst/>
          </a:prstGeom>
          <a:noFill/>
          <a:ln w="31750">
            <a:solidFill>
              <a:srgbClr val="350A0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hestoryofstory.files.wordpress.com/2010/01/stomata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74880"/>
            <a:ext cx="3384376" cy="2159188"/>
          </a:xfrm>
          <a:prstGeom prst="rect">
            <a:avLst/>
          </a:prstGeom>
          <a:noFill/>
          <a:ln w="31750">
            <a:solidFill>
              <a:srgbClr val="350A0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6998"/>
            <a:ext cx="1524000" cy="1493345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E7BDFA-FB12-4178-8215-9B353721D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52"/>
    </mc:Choice>
    <mc:Fallback xmlns="">
      <p:transition spd="slow" advTm="60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410" y="1844824"/>
            <a:ext cx="8496944" cy="4608512"/>
          </a:xfrm>
        </p:spPr>
        <p:txBody>
          <a:bodyPr>
            <a:normAutofit/>
          </a:bodyPr>
          <a:lstStyle/>
          <a:p>
            <a:r>
              <a:rPr lang="en-GB" sz="1800" dirty="0"/>
              <a:t>Two plants are the same size.</a:t>
            </a:r>
          </a:p>
          <a:p>
            <a:r>
              <a:rPr lang="en-GB" sz="1800" dirty="0"/>
              <a:t>Under the same conditions which one will lose water the fastest?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51720" y="836712"/>
            <a:ext cx="6768752" cy="917526"/>
          </a:xfrm>
        </p:spPr>
        <p:txBody>
          <a:bodyPr/>
          <a:lstStyle/>
          <a:p>
            <a:pPr algn="l"/>
            <a:r>
              <a:rPr lang="en-GB" sz="4000" dirty="0"/>
              <a:t>Adaptation in plants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2936"/>
            <a:ext cx="3672408" cy="2759552"/>
          </a:xfrm>
          <a:prstGeom prst="rect">
            <a:avLst/>
          </a:prstGeom>
          <a:noFill/>
          <a:ln w="31750">
            <a:solidFill>
              <a:srgbClr val="350A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3744416" cy="2808312"/>
          </a:xfrm>
          <a:prstGeom prst="rect">
            <a:avLst/>
          </a:prstGeom>
          <a:noFill/>
          <a:ln w="31750">
            <a:solidFill>
              <a:srgbClr val="350A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7729" y="5836457"/>
            <a:ext cx="363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350A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plant with large leaves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96056" y="5843781"/>
            <a:ext cx="363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350A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plant with small leaves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6998"/>
            <a:ext cx="1524000" cy="1493345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D59964-B2B7-4C06-BCAC-8E4C2F977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22"/>
    </mc:Choice>
    <mc:Fallback xmlns="">
      <p:transition spd="slow" advTm="48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A large bottle of soft drink is 2 litres.</a:t>
            </a:r>
          </a:p>
          <a:p>
            <a:r>
              <a:rPr lang="en-GB" sz="1800" dirty="0"/>
              <a:t>How many bottles of soft drink do you think an oak tree transpires in a year?</a:t>
            </a:r>
          </a:p>
        </p:txBody>
      </p:sp>
      <p:pic>
        <p:nvPicPr>
          <p:cNvPr id="3074" name="Picture 2" descr="http://www.oaktreeaccountants.co.uk/wp-content/uploads/2011/08/Oak-Tree-Accountants-Marlow_Mature_Oak_32935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2325"/>
            <a:ext cx="3702730" cy="2462222"/>
          </a:xfrm>
          <a:prstGeom prst="rect">
            <a:avLst/>
          </a:prstGeom>
          <a:noFill/>
          <a:ln w="31750">
            <a:solidFill>
              <a:srgbClr val="350A0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ncrypted-tbn2.gstatic.com/images?q=tbn:ANd9GcR3OAxuvmgTOdA4kZIPwca8uRbP0R--1lV7Bz0Cedg8SHiNoncI9Q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5" y="3802259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51720" y="836712"/>
            <a:ext cx="6768752" cy="917526"/>
          </a:xfrm>
        </p:spPr>
        <p:txBody>
          <a:bodyPr/>
          <a:lstStyle/>
          <a:p>
            <a:pPr algn="l"/>
            <a:r>
              <a:rPr lang="en-GB" sz="4000" dirty="0"/>
              <a:t>Adaptation in plants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543348"/>
            <a:ext cx="75307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Source: http://ga.water.usgs.gov/edu/watercycletranspiration.html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6998"/>
            <a:ext cx="1524000" cy="1493345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5BA99B-1AEC-45C6-A1FF-C796AF97E5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9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01"/>
    </mc:Choice>
    <mc:Fallback xmlns="">
      <p:transition spd="slow" advTm="24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A large bottle of soft drink is 2 litres.</a:t>
            </a:r>
          </a:p>
          <a:p>
            <a:r>
              <a:rPr lang="en-GB" sz="1800" dirty="0"/>
              <a:t>How many bottles of soft drink do you think an oak tree transpires in a year?</a:t>
            </a:r>
          </a:p>
          <a:p>
            <a:r>
              <a:rPr lang="en-GB" sz="1800" b="1" dirty="0"/>
              <a:t>It transpires 151,000 litres (75,500 bottles of soft drink)</a:t>
            </a:r>
          </a:p>
        </p:txBody>
      </p:sp>
      <p:pic>
        <p:nvPicPr>
          <p:cNvPr id="3074" name="Picture 2" descr="http://www.oaktreeaccountants.co.uk/wp-content/uploads/2011/08/Oak-Tree-Accountants-Marlow_Mature_Oak_32935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2325"/>
            <a:ext cx="3702730" cy="2462222"/>
          </a:xfrm>
          <a:prstGeom prst="rect">
            <a:avLst/>
          </a:prstGeom>
          <a:noFill/>
          <a:ln w="31750">
            <a:solidFill>
              <a:srgbClr val="350A0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ncrypted-tbn2.gstatic.com/images?q=tbn:ANd9GcR3OAxuvmgTOdA4kZIPwca8uRbP0R--1lV7Bz0Cedg8SHiNoncI9Q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5" y="3802259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51720" y="836712"/>
            <a:ext cx="6768752" cy="917526"/>
          </a:xfrm>
        </p:spPr>
        <p:txBody>
          <a:bodyPr/>
          <a:lstStyle/>
          <a:p>
            <a:pPr algn="l"/>
            <a:r>
              <a:rPr lang="en-GB" sz="4000" dirty="0"/>
              <a:t>Adaptation in plants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543348"/>
            <a:ext cx="75307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Source: http://ga.water.usgs.gov/edu/watercycletranspiration.html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6998"/>
            <a:ext cx="1524000" cy="1493345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DE2BAE5-EC73-47CA-AE5E-2366C820D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6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5"/>
    </mc:Choice>
    <mc:Fallback xmlns="">
      <p:transition spd="slow" advTm="10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51720" y="836712"/>
            <a:ext cx="6768752" cy="917526"/>
          </a:xfrm>
        </p:spPr>
        <p:txBody>
          <a:bodyPr/>
          <a:lstStyle/>
          <a:p>
            <a:pPr algn="l"/>
            <a:r>
              <a:rPr lang="en-GB" sz="4000" dirty="0"/>
              <a:t>Adaptation in plants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844" y="2005604"/>
            <a:ext cx="2738941" cy="2054206"/>
          </a:xfrm>
          <a:prstGeom prst="rect">
            <a:avLst/>
          </a:prstGeom>
          <a:noFill/>
          <a:ln w="31750">
            <a:solidFill>
              <a:srgbClr val="350A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 descr="File:Velvet mesquit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81" y="2005166"/>
            <a:ext cx="1976328" cy="2020171"/>
          </a:xfrm>
          <a:prstGeom prst="rect">
            <a:avLst/>
          </a:prstGeom>
          <a:noFill/>
          <a:ln w="31750">
            <a:solidFill>
              <a:srgbClr val="350A0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969" y="4313792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Mesquite tree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38194" y="4179225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Marram</a:t>
            </a:r>
            <a:r>
              <a:rPr lang="en-GB" sz="2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en-GB" sz="2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grass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81329" y="4025337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Saguaro cactus</a:t>
            </a: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05166"/>
            <a:ext cx="2666531" cy="1999898"/>
          </a:xfrm>
          <a:prstGeom prst="rect">
            <a:avLst/>
          </a:prstGeom>
          <a:noFill/>
          <a:ln w="31750">
            <a:solidFill>
              <a:srgbClr val="350A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79449" y="4856605"/>
            <a:ext cx="8062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There are 6 stations of information around the room.  You need to send one person to each station to find out one adaptation at a time about each of these plants.  You have 10 </a:t>
            </a:r>
            <a:r>
              <a:rPr lang="en-GB" sz="20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mins</a:t>
            </a:r>
            <a:r>
              <a:rPr lang="en-GB" sz="2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to find out 3 adaptations of each plant.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6998"/>
            <a:ext cx="1524000" cy="1493345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6A9EF9-DCB9-42D4-A73E-6502E772D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1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6"/>
    </mc:Choice>
    <mc:Fallback xmlns="">
      <p:transition spd="slow" advTm="13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28682" y="231657"/>
            <a:ext cx="86423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dirty="0">
                <a:latin typeface="Comic Sans MS" panose="030F0702030302020204" pitchFamily="66" charset="0"/>
              </a:rPr>
              <a:t>Look at the following animals:</a:t>
            </a:r>
          </a:p>
        </p:txBody>
      </p:sp>
      <p:pic>
        <p:nvPicPr>
          <p:cNvPr id="11" name="Picture 9" descr="http://www.philatron.com/NewCatalog/TAB8/polar%20be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45" y="2031882"/>
            <a:ext cx="3408362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http://faculty.ksu.edu.sa/75960/arabic/PublishingImages/Copy%20of%20Arabian-Camel-800x6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757" y="2055485"/>
            <a:ext cx="337185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01707" y="1369895"/>
            <a:ext cx="8496300" cy="4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Why are the way they are?</a:t>
            </a: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A7AEAA-568D-4D1B-95C6-803C56E3C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0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80"/>
    </mc:Choice>
    <mc:Fallback xmlns="">
      <p:transition spd="slow" advTm="3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00209" y="163469"/>
          <a:ext cx="8764278" cy="6697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8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6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50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Name of plant</a:t>
                      </a:r>
                    </a:p>
                  </a:txBody>
                  <a:tcPr marL="78191" marR="78191" marT="41468" marB="41468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3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Marram</a:t>
                      </a:r>
                      <a:r>
                        <a:rPr lang="en-GB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grass</a:t>
                      </a:r>
                    </a:p>
                  </a:txBody>
                  <a:tcPr marL="78191" marR="78191" marT="41468" marB="414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Mesquite tree</a:t>
                      </a:r>
                    </a:p>
                  </a:txBody>
                  <a:tcPr marL="78191" marR="78191" marT="41468" marB="414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Saguaro cactus</a:t>
                      </a:r>
                    </a:p>
                  </a:txBody>
                  <a:tcPr marL="78191" marR="78191" marT="41468" marB="414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4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Where is</a:t>
                      </a:r>
                      <a:r>
                        <a:rPr lang="en-GB" sz="13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this plant found?</a:t>
                      </a:r>
                    </a:p>
                  </a:txBody>
                  <a:tcPr marL="78191" marR="78191" marT="41468" marB="41468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GB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8191" marR="78191" marT="41468" marB="414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GB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8191" marR="78191" marT="41468" marB="414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GB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8191" marR="78191" marT="41468" marB="414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99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What adaptations does this plant have that help it survive in its environment?</a:t>
                      </a:r>
                    </a:p>
                  </a:txBody>
                  <a:tcPr marL="78191" marR="78191" marT="41468" marB="41468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1) </a:t>
                      </a:r>
                      <a:r>
                        <a:rPr lang="en-GB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Adaptation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Rolled leaves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How it helps it survive?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Prevents airflow over the leaf. Reduces surface area.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GB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2) </a:t>
                      </a:r>
                      <a:r>
                        <a:rPr lang="en-GB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Adaptation 2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Waxy leaf to prevent water loss.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How it helps it survive?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GB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3) </a:t>
                      </a:r>
                      <a:r>
                        <a:rPr lang="en-GB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Adaptation</a:t>
                      </a:r>
                      <a:r>
                        <a:rPr lang="en-GB" sz="1300" b="1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3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Stiff hairs on inside leaf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b="1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How it helps it survive?</a:t>
                      </a:r>
                      <a:endParaRPr lang="en-GB" sz="13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Traps humid air against the leaf.</a:t>
                      </a:r>
                    </a:p>
                  </a:txBody>
                  <a:tcPr marL="78191" marR="78191" marT="41468" marB="414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AutoNum type="arabicParenR"/>
                      </a:pPr>
                      <a:r>
                        <a:rPr lang="en-GB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Adaptation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Long roots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How it helps it survive?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Allows roots to get to groundwater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GB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2) </a:t>
                      </a:r>
                      <a:r>
                        <a:rPr lang="en-GB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Adaptation 2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Sheds leaves when water is scarce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How it helps it survive?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Conserve water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GB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3) </a:t>
                      </a:r>
                      <a:r>
                        <a:rPr lang="en-GB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Adaptation</a:t>
                      </a:r>
                      <a:r>
                        <a:rPr lang="en-GB" sz="1300" b="1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3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Waxy leaves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b="1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How it helps it survive?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Minimise transpiration</a:t>
                      </a:r>
                      <a:endParaRPr lang="en-GB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8191" marR="78191" marT="41468" marB="414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1) </a:t>
                      </a:r>
                      <a:r>
                        <a:rPr lang="en-GB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Adaptation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Spines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How it helps it survive?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Reduce surface area. Protection form animals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GB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2) </a:t>
                      </a:r>
                      <a:r>
                        <a:rPr lang="en-GB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Adaptation 2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Water storage in the ribs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How it helps it survive?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GB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GB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3) </a:t>
                      </a:r>
                      <a:r>
                        <a:rPr lang="en-GB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Adaptation</a:t>
                      </a:r>
                      <a:r>
                        <a:rPr lang="en-GB" sz="1300" b="1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3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Large root system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b="1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How it helps it survive?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3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Deeper roots help it find water</a:t>
                      </a:r>
                      <a:endParaRPr lang="en-GB" sz="13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GB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8191" marR="78191" marT="41468" marB="414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6" descr="File:Velvet mesquite.jpg">
            <a:extLst>
              <a:ext uri="{FF2B5EF4-FFF2-40B4-BE49-F238E27FC236}">
                <a16:creationId xmlns:a16="http://schemas.microsoft.com/office/drawing/2014/main" id="{D970D000-3B72-4B5A-A8EC-00FA4573E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8680"/>
            <a:ext cx="1976328" cy="631746"/>
          </a:xfrm>
          <a:prstGeom prst="rect">
            <a:avLst/>
          </a:prstGeom>
          <a:noFill/>
          <a:ln w="31750">
            <a:solidFill>
              <a:srgbClr val="350A0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C87287C-D1EC-446B-84DF-2255EA54B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79606"/>
            <a:ext cx="1976328" cy="631746"/>
          </a:xfrm>
          <a:prstGeom prst="rect">
            <a:avLst/>
          </a:prstGeom>
          <a:noFill/>
          <a:ln w="31750">
            <a:solidFill>
              <a:srgbClr val="350A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FA63C1D2-F5B1-4E36-BEB0-E26D223AB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61102"/>
            <a:ext cx="1848583" cy="559738"/>
          </a:xfrm>
          <a:prstGeom prst="rect">
            <a:avLst/>
          </a:prstGeom>
          <a:noFill/>
          <a:ln w="31750">
            <a:solidFill>
              <a:srgbClr val="350A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5A39BF-CEAB-47D2-8DD3-A6296F3CA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1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08"/>
    </mc:Choice>
    <mc:Fallback xmlns="">
      <p:transition spd="slow" advTm="132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hlinkClick r:id="rId4"/>
              </a:rPr>
              <a:t>http://www.youtube.com/watch?v=ZV8cO70fz7o&amp;feature=related</a:t>
            </a:r>
            <a:r>
              <a:rPr lang="en-US" altLang="en-US" dirty="0"/>
              <a:t>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CE15F4-9F61-40E8-ACB3-752CD6639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2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0"/>
    </mc:Choice>
    <mc:Fallback xmlns="">
      <p:transition spd="slow" advTm="8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2060848"/>
            <a:ext cx="8820472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2060"/>
                </a:solidFill>
              </a:rPr>
              <a:t>A feature that enables an animal to survive in its environment is called a ………….?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2060"/>
                </a:solidFill>
              </a:rPr>
              <a:t>a) Evolution</a:t>
            </a:r>
          </a:p>
          <a:p>
            <a:pPr marL="457200" indent="-457200">
              <a:buAutoNum type="alphaLcParenR"/>
            </a:pPr>
            <a:r>
              <a:rPr lang="en-GB" sz="2400" dirty="0">
                <a:solidFill>
                  <a:srgbClr val="002060"/>
                </a:solidFill>
              </a:rPr>
              <a:t>Adaptation</a:t>
            </a:r>
          </a:p>
          <a:p>
            <a:pPr marL="457200" indent="-457200">
              <a:buAutoNum type="alphaLcParenR"/>
            </a:pPr>
            <a:r>
              <a:rPr lang="en-GB" sz="2400" dirty="0">
                <a:solidFill>
                  <a:srgbClr val="002060"/>
                </a:solidFill>
              </a:rPr>
              <a:t>Skill</a:t>
            </a:r>
          </a:p>
          <a:p>
            <a:pPr marL="0" indent="0">
              <a:buNone/>
            </a:pPr>
            <a:endParaRPr lang="en-GB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23728" y="635893"/>
            <a:ext cx="6768752" cy="917526"/>
          </a:xfrm>
        </p:spPr>
        <p:txBody>
          <a:bodyPr/>
          <a:lstStyle/>
          <a:p>
            <a:r>
              <a:rPr lang="en-GB" sz="3600" dirty="0">
                <a:solidFill>
                  <a:srgbClr val="002060"/>
                </a:solidFill>
              </a:rPr>
              <a:t>Question 1- 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8" y="260648"/>
            <a:ext cx="1524000" cy="1473200"/>
          </a:xfrm>
          <a:prstGeom prst="rect">
            <a:avLst/>
          </a:prstGeom>
          <a:noFill/>
          <a:ln w="317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1220B9-7E62-4D37-825A-B1241190C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1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7">
        <p:sndAc>
          <p:stSnd>
            <p:snd r:embed="rId4" name="bomb.wav"/>
          </p:stSnd>
        </p:sndAc>
      </p:transition>
    </mc:Choice>
    <mc:Fallback xmlns="">
      <p:transition spd="slow" advTm="20077">
        <p:sndAc>
          <p:stSnd>
            <p:snd r:embed="rId7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988840"/>
            <a:ext cx="8496944" cy="3888432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23728" y="635893"/>
            <a:ext cx="6768752" cy="917526"/>
          </a:xfrm>
        </p:spPr>
        <p:txBody>
          <a:bodyPr/>
          <a:lstStyle/>
          <a:p>
            <a:r>
              <a:rPr lang="en-GB" sz="3600" dirty="0">
                <a:solidFill>
                  <a:srgbClr val="002060"/>
                </a:solidFill>
              </a:rPr>
              <a:t>Question 2 – 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51520" y="2119851"/>
            <a:ext cx="8496944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210E3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210E3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210E3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210E3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210E3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2400" dirty="0">
                <a:solidFill>
                  <a:srgbClr val="002060"/>
                </a:solidFill>
              </a:rPr>
              <a:t>What adaptation allows this animal to avoid being eaten by predators?</a:t>
            </a:r>
          </a:p>
          <a:p>
            <a:pPr marL="0" indent="0">
              <a:buNone/>
            </a:pPr>
            <a:endParaRPr lang="en-GB" sz="2800" dirty="0">
              <a:solidFill>
                <a:srgbClr val="002060"/>
              </a:solidFill>
            </a:endParaRPr>
          </a:p>
          <a:p>
            <a:endParaRPr lang="en-GB" sz="2800" dirty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GB" sz="2800" dirty="0">
              <a:solidFill>
                <a:srgbClr val="002060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8" y="260648"/>
            <a:ext cx="1524000" cy="1473200"/>
          </a:xfrm>
          <a:prstGeom prst="rect">
            <a:avLst/>
          </a:prstGeom>
          <a:noFill/>
          <a:ln w="317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16379"/>
            <a:ext cx="404638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557410-D166-47BF-89DE-EED173784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5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2">
        <p:sndAc>
          <p:stSnd>
            <p:snd r:embed="rId4" name="bomb.wav"/>
          </p:stSnd>
        </p:sndAc>
      </p:transition>
    </mc:Choice>
    <mc:Fallback xmlns="">
      <p:transition spd="slow" advTm="13592">
        <p:sndAc>
          <p:stSnd>
            <p:snd r:embed="rId8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988840"/>
            <a:ext cx="8496944" cy="388843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dirty="0">
                <a:solidFill>
                  <a:srgbClr val="002060"/>
                </a:solidFill>
              </a:rPr>
              <a:t>What adaptation does this animal have that allows it to catch prey?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23728" y="635893"/>
            <a:ext cx="6768752" cy="917526"/>
          </a:xfrm>
        </p:spPr>
        <p:txBody>
          <a:bodyPr/>
          <a:lstStyle/>
          <a:p>
            <a:r>
              <a:rPr lang="en-GB" sz="3600" dirty="0">
                <a:solidFill>
                  <a:srgbClr val="002060"/>
                </a:solidFill>
              </a:rPr>
              <a:t>Question 3-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8" y="260648"/>
            <a:ext cx="1524000" cy="1473200"/>
          </a:xfrm>
          <a:prstGeom prst="rect">
            <a:avLst/>
          </a:prstGeom>
          <a:noFill/>
          <a:ln w="317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51600"/>
            <a:ext cx="4697409" cy="314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D22828-C6F3-446F-A83D-6509B05B3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17">
        <p:sndAc>
          <p:stSnd>
            <p:snd r:embed="rId4" name="bomb.wav"/>
          </p:stSnd>
        </p:sndAc>
      </p:transition>
    </mc:Choice>
    <mc:Fallback xmlns="">
      <p:transition spd="slow" advTm="56317">
        <p:sndAc>
          <p:stSnd>
            <p:snd r:embed="rId8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988840"/>
            <a:ext cx="8496944" cy="388843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dirty="0">
                <a:solidFill>
                  <a:srgbClr val="002060"/>
                </a:solidFill>
              </a:rPr>
              <a:t>Name two adaptations this animal has that allows it to keep warm? </a:t>
            </a:r>
          </a:p>
          <a:p>
            <a:pPr marL="0" indent="0">
              <a:buNone/>
            </a:pP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23728" y="635893"/>
            <a:ext cx="6768752" cy="917526"/>
          </a:xfrm>
        </p:spPr>
        <p:txBody>
          <a:bodyPr/>
          <a:lstStyle/>
          <a:p>
            <a:r>
              <a:rPr lang="en-GB" sz="3600" dirty="0">
                <a:solidFill>
                  <a:srgbClr val="002060"/>
                </a:solidFill>
              </a:rPr>
              <a:t>Question 4-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8" y="260648"/>
            <a:ext cx="1524000" cy="1473200"/>
          </a:xfrm>
          <a:prstGeom prst="rect">
            <a:avLst/>
          </a:prstGeom>
          <a:noFill/>
          <a:ln w="317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84984"/>
            <a:ext cx="4907831" cy="329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672A48-25FF-4EAB-B980-986B16BF1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6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95">
        <p:sndAc>
          <p:stSnd>
            <p:snd r:embed="rId4" name="bomb.wav"/>
          </p:stSnd>
        </p:sndAc>
      </p:transition>
    </mc:Choice>
    <mc:Fallback xmlns="">
      <p:transition spd="slow" advTm="37995">
        <p:sndAc>
          <p:stSnd>
            <p:snd r:embed="rId8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1608" y="1733848"/>
            <a:ext cx="8496944" cy="388843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800" dirty="0">
                <a:solidFill>
                  <a:srgbClr val="002060"/>
                </a:solidFill>
              </a:rPr>
              <a:t>Why is this animal well adapted for cooling down by losing heat through it’s ears?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23728" y="635893"/>
            <a:ext cx="6768752" cy="917526"/>
          </a:xfrm>
        </p:spPr>
        <p:txBody>
          <a:bodyPr/>
          <a:lstStyle/>
          <a:p>
            <a:r>
              <a:rPr lang="en-GB" sz="3600" dirty="0">
                <a:solidFill>
                  <a:srgbClr val="002060"/>
                </a:solidFill>
              </a:rPr>
              <a:t>Question 5 -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8" y="260648"/>
            <a:ext cx="1524000" cy="1473200"/>
          </a:xfrm>
          <a:prstGeom prst="rect">
            <a:avLst/>
          </a:prstGeom>
          <a:noFill/>
          <a:ln w="317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12976"/>
            <a:ext cx="4139541" cy="311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6EF4DA-5027-4BA2-8079-73BEC5BE8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1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57">
        <p:sndAc>
          <p:stSnd>
            <p:snd r:embed="rId4" name="bomb.wav"/>
          </p:stSnd>
        </p:sndAc>
      </p:transition>
    </mc:Choice>
    <mc:Fallback xmlns="">
      <p:transition spd="slow" advTm="27557">
        <p:sndAc>
          <p:stSnd>
            <p:snd r:embed="rId8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2060848"/>
            <a:ext cx="8820472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2060"/>
                </a:solidFill>
              </a:rPr>
              <a:t>Give an adaptation that helps this plant survive.</a:t>
            </a:r>
          </a:p>
          <a:p>
            <a:pPr marL="0" indent="0">
              <a:buNone/>
            </a:pPr>
            <a:endParaRPr lang="en-GB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23728" y="635893"/>
            <a:ext cx="6768752" cy="917526"/>
          </a:xfrm>
        </p:spPr>
        <p:txBody>
          <a:bodyPr/>
          <a:lstStyle/>
          <a:p>
            <a:r>
              <a:rPr lang="en-GB" sz="3600" dirty="0">
                <a:solidFill>
                  <a:srgbClr val="002060"/>
                </a:solidFill>
              </a:rPr>
              <a:t>Question 1</a:t>
            </a:r>
          </a:p>
        </p:txBody>
      </p:sp>
      <p:pic>
        <p:nvPicPr>
          <p:cNvPr id="6" name="Picture 2" descr="http://us.123rf.com/400wm/400/400/bobkeenan/bobkeenan1012/bobkeenan101200055/8472159-red-berries-and-thorny-green-leaves-of-a-holly-plan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96952"/>
            <a:ext cx="4248472" cy="3024728"/>
          </a:xfrm>
          <a:prstGeom prst="rect">
            <a:avLst/>
          </a:prstGeom>
          <a:noFill/>
          <a:ln w="31750">
            <a:solidFill>
              <a:srgbClr val="350A0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6998"/>
            <a:ext cx="1524000" cy="1493345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B4E9C5-8984-44F6-AFAA-70779D5C1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2">
        <p:sndAc>
          <p:stSnd>
            <p:snd r:embed="rId4" name="bomb.wav"/>
          </p:stSnd>
        </p:sndAc>
      </p:transition>
    </mc:Choice>
    <mc:Fallback xmlns="">
      <p:transition spd="slow" advTm="20652">
        <p:sndAc>
          <p:stSnd>
            <p:snd r:embed="rId8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988840"/>
            <a:ext cx="8496944" cy="3888432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23728" y="635893"/>
            <a:ext cx="6768752" cy="917526"/>
          </a:xfrm>
        </p:spPr>
        <p:txBody>
          <a:bodyPr/>
          <a:lstStyle/>
          <a:p>
            <a:r>
              <a:rPr lang="en-GB" sz="3600" dirty="0">
                <a:solidFill>
                  <a:srgbClr val="002060"/>
                </a:solidFill>
              </a:rPr>
              <a:t>Question 2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51520" y="2119851"/>
            <a:ext cx="8496944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210E3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210E3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210E3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210E3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210E3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2400" dirty="0">
                <a:solidFill>
                  <a:srgbClr val="002060"/>
                </a:solidFill>
              </a:rPr>
              <a:t>Give an adaptation that helps this plant survive.</a:t>
            </a:r>
            <a:endParaRPr lang="en-GB" sz="2800" dirty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6998"/>
            <a:ext cx="1524000" cy="1493345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96950"/>
            <a:ext cx="2384799" cy="3577199"/>
          </a:xfrm>
          <a:prstGeom prst="rect">
            <a:avLst/>
          </a:prstGeom>
          <a:noFill/>
          <a:ln w="31750">
            <a:solidFill>
              <a:srgbClr val="350A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3BF121-1CFF-4EAA-9576-2E5982191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1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46">
        <p:sndAc>
          <p:stSnd>
            <p:snd r:embed="rId4" name="bomb.wav"/>
          </p:stSnd>
        </p:sndAc>
      </p:transition>
    </mc:Choice>
    <mc:Fallback xmlns="">
      <p:transition spd="slow" advTm="21846">
        <p:sndAc>
          <p:stSnd>
            <p:snd r:embed="rId8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988840"/>
            <a:ext cx="8496944" cy="388843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dirty="0">
                <a:solidFill>
                  <a:srgbClr val="002060"/>
                </a:solidFill>
              </a:rPr>
              <a:t>Give an adaptation that helps this plant survive.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23728" y="635893"/>
            <a:ext cx="6768752" cy="917526"/>
          </a:xfrm>
        </p:spPr>
        <p:txBody>
          <a:bodyPr/>
          <a:lstStyle/>
          <a:p>
            <a:r>
              <a:rPr lang="en-GB" sz="3600" dirty="0">
                <a:solidFill>
                  <a:srgbClr val="002060"/>
                </a:solidFill>
              </a:rPr>
              <a:t>Question 3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6998"/>
            <a:ext cx="1524000" cy="1493345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24944"/>
            <a:ext cx="2896778" cy="3168352"/>
          </a:xfrm>
          <a:prstGeom prst="rect">
            <a:avLst/>
          </a:prstGeom>
          <a:noFill/>
          <a:ln w="31750">
            <a:solidFill>
              <a:srgbClr val="350A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21778B-272A-4650-B3B4-F64DD53FF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84">
        <p:sndAc>
          <p:stSnd>
            <p:snd r:embed="rId4" name="bomb.wav"/>
          </p:stSnd>
        </p:sndAc>
      </p:transition>
    </mc:Choice>
    <mc:Fallback xmlns="">
      <p:transition spd="slow" advTm="33784">
        <p:sndAc>
          <p:stSnd>
            <p:snd r:embed="rId8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28625" y="6162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dirty="0">
                <a:latin typeface="Comic Sans MS" panose="030F0702030302020204" pitchFamily="66" charset="0"/>
              </a:rPr>
              <a:t>Adaptations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00050" y="1759282"/>
            <a:ext cx="4143375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2000">
                <a:latin typeface="Comic Sans MS" panose="030F0702030302020204" pitchFamily="66" charset="0"/>
              </a:rPr>
              <a:t>Polar bear – 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2000" dirty="0">
              <a:latin typeface="Comic Sans MS" panose="030F0702030302020204" pitchFamily="66" charset="0"/>
            </a:endParaRPr>
          </a:p>
          <a:p>
            <a:r>
              <a:rPr lang="en-GB" altLang="en-US" sz="2000" dirty="0">
                <a:latin typeface="Comic Sans MS" panose="030F0702030302020204" pitchFamily="66" charset="0"/>
              </a:rPr>
              <a:t>Thick fur (warmth), </a:t>
            </a:r>
          </a:p>
          <a:p>
            <a:r>
              <a:rPr lang="en-GB" altLang="en-US" sz="2000" dirty="0">
                <a:latin typeface="Comic Sans MS" panose="030F0702030302020204" pitchFamily="66" charset="0"/>
              </a:rPr>
              <a:t>White in colour (camouflage),</a:t>
            </a:r>
          </a:p>
          <a:p>
            <a:r>
              <a:rPr lang="en-GB" altLang="en-US" sz="2000" dirty="0">
                <a:latin typeface="Comic Sans MS" panose="030F0702030302020204" pitchFamily="66" charset="0"/>
              </a:rPr>
              <a:t>Blubber (for warmth and food), </a:t>
            </a:r>
          </a:p>
          <a:p>
            <a:r>
              <a:rPr lang="en-GB" altLang="en-US" sz="2000" dirty="0">
                <a:latin typeface="Comic Sans MS" panose="030F0702030302020204" pitchFamily="66" charset="0"/>
              </a:rPr>
              <a:t>Can close nostrils under water, </a:t>
            </a:r>
          </a:p>
        </p:txBody>
      </p:sp>
      <p:pic>
        <p:nvPicPr>
          <p:cNvPr id="12" name="Picture 4" descr="http://hepsi.fan95.sitemynet.com/mynet_resimlerim/playful_baby_polar_bea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113295"/>
            <a:ext cx="3436937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0050" y="815546"/>
            <a:ext cx="4143375" cy="376881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32F20C-8965-438B-AD67-1A285B0C32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40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70"/>
    </mc:Choice>
    <mc:Fallback xmlns="">
      <p:transition spd="slow" advTm="39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9528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dirty="0">
                <a:latin typeface="Comic Sans MS" panose="030F0702030302020204" pitchFamily="66" charset="0"/>
              </a:rPr>
              <a:t>Tasks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95288" y="1644413"/>
            <a:ext cx="3600450" cy="400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7650" y="6248400"/>
            <a:ext cx="8648699" cy="609600"/>
          </a:xfrm>
          <a:prstGeom prst="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Keywords</a:t>
            </a:r>
            <a:r>
              <a:rPr lang="en-GB" sz="2000">
                <a:solidFill>
                  <a:schemeClr val="tx1"/>
                </a:solidFill>
                <a:latin typeface="Comic Sans MS" panose="030F0702030302020204" pitchFamily="66" charset="0"/>
              </a:rPr>
              <a:t>: Ecosystem, independence, competition, community, habitat</a:t>
            </a:r>
            <a:endParaRPr lang="en-GB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7650" y="4224064"/>
            <a:ext cx="4450080" cy="1569660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itchFamily="66" charset="0"/>
              </a:rPr>
              <a:t>3. Compare &amp; contrast the adaptations of plants that are found in the desert and the rainforests.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7650" y="1015276"/>
            <a:ext cx="4450080" cy="156966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itchFamily="66" charset="0"/>
              </a:rPr>
              <a:t>1</a:t>
            </a:r>
            <a:r>
              <a:rPr lang="en-GB" sz="4000" dirty="0">
                <a:latin typeface="Comic Sans MS" pitchFamily="66" charset="0"/>
              </a:rPr>
              <a:t>. </a:t>
            </a:r>
            <a:r>
              <a:rPr lang="en-GB" sz="2800" dirty="0">
                <a:latin typeface="Comic Sans MS" pitchFamily="66" charset="0"/>
              </a:rPr>
              <a:t>Explain how a camel is adapted to live in the desert.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650" y="2745287"/>
            <a:ext cx="4450080" cy="1384995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itchFamily="66" charset="0"/>
              </a:rPr>
              <a:t>2. Explain how a polar bear is adapted to live in the artic.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630B52-1CA4-4F38-9C36-3D1815180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8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45"/>
    </mc:Choice>
    <mc:Fallback xmlns="">
      <p:transition spd="slow" advTm="96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2862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dirty="0">
                <a:latin typeface="Comic Sans MS" panose="030F0702030302020204" pitchFamily="66" charset="0"/>
              </a:rPr>
              <a:t>Adaptations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8626" y="1414890"/>
            <a:ext cx="5367338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Camel – </a:t>
            </a: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r>
              <a:rPr lang="en-GB" altLang="en-US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Hump made of fat (for food), </a:t>
            </a:r>
          </a:p>
          <a:p>
            <a:r>
              <a:rPr lang="en-GB" altLang="en-US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Long eye lashes (keep sand out of eyes), </a:t>
            </a:r>
          </a:p>
          <a:p>
            <a:r>
              <a:rPr lang="en-GB" altLang="en-US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Thick leathery patches on knees (protect from hot sand when kneeling), </a:t>
            </a:r>
          </a:p>
          <a:p>
            <a:r>
              <a:rPr lang="en-GB" altLang="en-US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Can close nostrils (keep out blowing sand) </a:t>
            </a: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altLang="en-US" sz="2000" dirty="0">
              <a:latin typeface="Comic Sans MS" panose="030F0702030302020204" pitchFamily="66" charset="0"/>
            </a:endParaRPr>
          </a:p>
        </p:txBody>
      </p:sp>
      <p:pic>
        <p:nvPicPr>
          <p:cNvPr id="12" name="Picture 2" descr="http://www.vtaide.com/png/images/c-nostril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4" y="1768902"/>
            <a:ext cx="2509837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0050" y="1309816"/>
            <a:ext cx="5395914" cy="327454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4D265D-ADD6-491F-A1FC-9A2FA7D59F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61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49"/>
    </mc:Choice>
    <mc:Fallback xmlns="">
      <p:transition spd="slow" advTm="48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Learning Objective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latin typeface="Comic Sans MS" panose="030F0702030302020204" pitchFamily="66" charset="0"/>
              </a:rPr>
              <a:t>To be able to: </a:t>
            </a:r>
            <a:r>
              <a:rPr lang="en-GB" dirty="0">
                <a:latin typeface="Comic Sans MS" panose="030F0702030302020204" pitchFamily="66" charset="0"/>
              </a:rPr>
              <a:t>to know how organisms are adapted to suit their environment.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400" b="1" dirty="0">
              <a:latin typeface="Comic Sans MS" panose="030F0702030302020204" pitchFamily="66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2400" b="1" dirty="0">
                <a:latin typeface="Comic Sans MS" panose="030F0702030302020204" pitchFamily="66" charset="0"/>
              </a:rPr>
              <a:t>Key Words</a:t>
            </a:r>
            <a:r>
              <a:rPr lang="en-GB" sz="2400" dirty="0">
                <a:latin typeface="Comic Sans MS" panose="030F0702030302020204" pitchFamily="66" charset="0"/>
              </a:rPr>
              <a:t>: Ecosystem, independence, competition, community, habitat</a:t>
            </a:r>
          </a:p>
          <a:p>
            <a:pPr marL="0" indent="0" algn="ctr">
              <a:lnSpc>
                <a:spcPct val="170000"/>
              </a:lnSpc>
              <a:buNone/>
            </a:pP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87DD87-609A-44EC-8F90-943A0D5FC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6"/>
    </mc:Choice>
    <mc:Fallback xmlns="">
      <p:transition spd="slow" advTm="14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28625" y="4547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dirty="0">
                <a:latin typeface="Comic Sans MS" panose="030F0702030302020204" pitchFamily="66" charset="0"/>
              </a:rPr>
              <a:t>Adaptations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29250" y="1597731"/>
            <a:ext cx="5308296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2000" dirty="0">
                <a:latin typeface="Comic Sans MS" panose="030F0702030302020204" pitchFamily="66" charset="0"/>
              </a:rPr>
              <a:t>Animals (and plants) have </a:t>
            </a: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features and characteristics</a:t>
            </a:r>
            <a:r>
              <a:rPr lang="en-GB" altLang="en-US" sz="2000" dirty="0">
                <a:latin typeface="Comic Sans MS" panose="030F0702030302020204" pitchFamily="66" charset="0"/>
              </a:rPr>
              <a:t> that help them </a:t>
            </a: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survive</a:t>
            </a:r>
            <a:r>
              <a:rPr lang="en-GB" altLang="en-US" sz="2000" dirty="0">
                <a:latin typeface="Comic Sans MS" panose="030F0702030302020204" pitchFamily="66" charset="0"/>
              </a:rPr>
              <a:t> – these are called ‘</a:t>
            </a: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Adaptations</a:t>
            </a:r>
            <a:r>
              <a:rPr lang="en-GB" altLang="en-US" sz="2000" dirty="0">
                <a:latin typeface="Comic Sans MS" panose="030F0702030302020204" pitchFamily="66" charset="0"/>
              </a:rPr>
              <a:t>’.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2000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GB" altLang="en-US" sz="2000" dirty="0">
                <a:latin typeface="Comic Sans MS" panose="030F0702030302020204" pitchFamily="66" charset="0"/>
              </a:rPr>
              <a:t>Adaptations can be structural, behavioural or functional. 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2000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GB" altLang="en-US" sz="2000" dirty="0">
                <a:latin typeface="Comic Sans MS" panose="030F0702030302020204" pitchFamily="66" charset="0"/>
              </a:rPr>
              <a:t>Some organisms live in environments that are very extreme – these are called extremophiles, e.g. bacteria living in deep sea vents. 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2000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None/>
            </a:pPr>
            <a:endParaRPr lang="en-GB" altLang="en-US" sz="20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46" y="1026231"/>
            <a:ext cx="3287379" cy="20594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7650" y="6248400"/>
            <a:ext cx="8648699" cy="609600"/>
          </a:xfrm>
          <a:prstGeom prst="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Keywords</a:t>
            </a:r>
            <a:r>
              <a:rPr lang="en-GB" sz="2000">
                <a:solidFill>
                  <a:schemeClr val="tx1"/>
                </a:solidFill>
                <a:latin typeface="Comic Sans MS" panose="030F0702030302020204" pitchFamily="66" charset="0"/>
              </a:rPr>
              <a:t>: Ecosystem, independence, competition, community, habitat</a:t>
            </a:r>
            <a:endParaRPr lang="en-GB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7651" y="1371600"/>
            <a:ext cx="5288176" cy="244663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D4CCBE-784A-4D0F-95F3-9175328DEB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69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74"/>
    </mc:Choice>
    <mc:Fallback xmlns="">
      <p:transition spd="slow" advTm="10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851525" cy="917526"/>
          </a:xfrm>
        </p:spPr>
        <p:txBody>
          <a:bodyPr/>
          <a:lstStyle/>
          <a:p>
            <a:pPr algn="l"/>
            <a:r>
              <a:rPr lang="en-GB" sz="4000" dirty="0"/>
              <a:t>Adaptation for survival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49869" y="3473323"/>
            <a:ext cx="2967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31A3B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Animal adaptation and competition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2235" y="6161660"/>
            <a:ext cx="363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31A3B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Environmental change</a:t>
            </a: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71956"/>
            <a:ext cx="1524000" cy="1473200"/>
          </a:xfrm>
          <a:prstGeom prst="rect">
            <a:avLst/>
          </a:prstGeom>
          <a:noFill/>
          <a:ln w="317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399" y="4542225"/>
            <a:ext cx="1524000" cy="1536700"/>
          </a:xfrm>
          <a:prstGeom prst="rect">
            <a:avLst/>
          </a:prstGeom>
          <a:noFill/>
          <a:ln w="317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71956"/>
            <a:ext cx="2540000" cy="2540000"/>
          </a:xfrm>
          <a:prstGeom prst="rect">
            <a:avLst/>
          </a:prstGeom>
          <a:noFill/>
          <a:ln w="635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16397" y="4807790"/>
            <a:ext cx="1898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31A3B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Biology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563" y="1946196"/>
            <a:ext cx="1524000" cy="1493345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186160" y="3499502"/>
            <a:ext cx="2967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31A3B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Plant adaptation and competition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92ABF9-12A3-4B3C-8027-120ED27CD9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3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9"/>
    </mc:Choice>
    <mc:Fallback xmlns="">
      <p:transition spd="slow" advTm="8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51720" y="836712"/>
            <a:ext cx="6768752" cy="917526"/>
          </a:xfrm>
        </p:spPr>
        <p:txBody>
          <a:bodyPr/>
          <a:lstStyle/>
          <a:p>
            <a:pPr algn="l"/>
            <a:r>
              <a:rPr lang="en-GB" dirty="0"/>
              <a:t>Desert fox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8" y="260648"/>
            <a:ext cx="1524000" cy="1473200"/>
          </a:xfrm>
          <a:prstGeom prst="rect">
            <a:avLst/>
          </a:prstGeom>
          <a:noFill/>
          <a:ln w="317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6" name="Picture 2" descr="http://farm9.staticflickr.com/8186/8354213290_3882276fa7_o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613" y="1988840"/>
            <a:ext cx="5812986" cy="4608512"/>
          </a:xfrm>
          <a:prstGeom prst="rect">
            <a:avLst/>
          </a:prstGeom>
          <a:noFill/>
          <a:ln w="31750">
            <a:solidFill>
              <a:srgbClr val="350A0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94652B-909A-4DA0-8EEC-26C5BF4DB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1"/>
    </mc:Choice>
    <mc:Fallback xmlns="">
      <p:transition spd="slow" advTm="1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UUID" val="{D5CEE390-E18C-4A46-89FB-FE95F4588719}"/>
  <p:tag name="ISPRING_RESOURCE_FOLDER" val="C:\Users\Alex\Desktop\Planning\Lesson planning\C1\Unit 1-Atomic structure\Lesson 2-Atomic Structure\Lesson 2-Atomic structure\"/>
  <p:tag name="ISPRING_PRESENTATION_PATH" val="C:\Users\Alex\Desktop\Planning\Lesson planning\C1\Unit 1-Atomic structure\Lesson 2-Atomic Structure\Lesson 2-Atomic structure.pptx"/>
  <p:tag name="ISPRING_RESOURCE_PATHS_HASH_PRESENTER" val="c3d539cb27a17f697a893a5f7d17c98c73c7cac"/>
  <p:tag name="ISPRING_RESOURCE_PATHS_HASH_2" val="c3d539cb27a17f697a893a5f7d17c98c73c7ca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0.6|6.2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6|6.6|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9.9|5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 sz="2000" b="1" dirty="0" smtClean="0">
            <a:solidFill>
              <a:srgbClr val="031A3B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13368</TotalTime>
  <Words>1221</Words>
  <Application>Microsoft Office PowerPoint</Application>
  <PresentationFormat>On-screen Show (4:3)</PresentationFormat>
  <Paragraphs>251</Paragraphs>
  <Slides>40</Slides>
  <Notes>10</Notes>
  <HiddenSlides>0</HiddenSlides>
  <MMClips>40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Comic Sans MS</vt:lpstr>
      <vt:lpstr>Verdana</vt:lpstr>
      <vt:lpstr>Wingdings</vt:lpstr>
      <vt:lpstr>Office Theme</vt:lpstr>
      <vt:lpstr>Custom Design</vt:lpstr>
      <vt:lpstr>Adaptations </vt:lpstr>
      <vt:lpstr>Starter: Spot the snow leopard</vt:lpstr>
      <vt:lpstr>PowerPoint Presentation</vt:lpstr>
      <vt:lpstr>PowerPoint Presentation</vt:lpstr>
      <vt:lpstr>PowerPoint Presentation</vt:lpstr>
      <vt:lpstr>Learning Objective</vt:lpstr>
      <vt:lpstr>PowerPoint Presentation</vt:lpstr>
      <vt:lpstr>Adaptation for survival</vt:lpstr>
      <vt:lpstr>Desert fox</vt:lpstr>
      <vt:lpstr>Arctic fox</vt:lpstr>
      <vt:lpstr>PowerPoint Presentation</vt:lpstr>
      <vt:lpstr>Arctic hare</vt:lpstr>
      <vt:lpstr>American desert hare</vt:lpstr>
      <vt:lpstr>PowerPoint Presentation</vt:lpstr>
      <vt:lpstr>Horned lizard</vt:lpstr>
      <vt:lpstr>Poison dart frog</vt:lpstr>
      <vt:lpstr>Write the adaptation under the correct heading:</vt:lpstr>
      <vt:lpstr>Adaptations to the cold climate:</vt:lpstr>
      <vt:lpstr>Adaptations to the warm climate: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Adaptation in plants</vt:lpstr>
      <vt:lpstr>Adaptation in plants</vt:lpstr>
      <vt:lpstr>Adaptation in plants</vt:lpstr>
      <vt:lpstr>Adaptation in plants</vt:lpstr>
      <vt:lpstr>Adaptation in plants</vt:lpstr>
      <vt:lpstr>PowerPoint Presentation</vt:lpstr>
      <vt:lpstr>PowerPoint Presentation</vt:lpstr>
      <vt:lpstr>Question 1- </vt:lpstr>
      <vt:lpstr>Question 2 – </vt:lpstr>
      <vt:lpstr>Question 3-</vt:lpstr>
      <vt:lpstr>Question 4-</vt:lpstr>
      <vt:lpstr>Question 5 -</vt:lpstr>
      <vt:lpstr>Question 1</vt:lpstr>
      <vt:lpstr>Question 2</vt:lpstr>
      <vt:lpstr>Question 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</dc:creator>
  <cp:lastModifiedBy>S Skelton</cp:lastModifiedBy>
  <cp:revision>1451</cp:revision>
  <cp:lastPrinted>2014-03-24T12:14:36Z</cp:lastPrinted>
  <dcterms:created xsi:type="dcterms:W3CDTF">2013-07-10T22:30:10Z</dcterms:created>
  <dcterms:modified xsi:type="dcterms:W3CDTF">2021-01-05T13:42:14Z</dcterms:modified>
</cp:coreProperties>
</file>