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1"/>
  </p:notesMasterIdLst>
  <p:sldIdLst>
    <p:sldId id="275" r:id="rId2"/>
    <p:sldId id="289" r:id="rId3"/>
    <p:sldId id="277" r:id="rId4"/>
    <p:sldId id="263" r:id="rId5"/>
    <p:sldId id="279" r:id="rId6"/>
    <p:sldId id="288" r:id="rId7"/>
    <p:sldId id="287" r:id="rId8"/>
    <p:sldId id="278" r:id="rId9"/>
    <p:sldId id="28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3486" autoAdjust="0"/>
  </p:normalViewPr>
  <p:slideViewPr>
    <p:cSldViewPr snapToGrid="0">
      <p:cViewPr varScale="1">
        <p:scale>
          <a:sx n="84" d="100"/>
          <a:sy n="84" d="100"/>
        </p:scale>
        <p:origin x="12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19" d="100"/>
        <a:sy n="219"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6F8FD-FF5E-4A9C-8979-6B537044FC73}" type="datetimeFigureOut">
              <a:rPr lang="en-US" smtClean="0"/>
              <a:t>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78175-48A5-4EF3-966F-A94A7C5F6979}" type="slidenum">
              <a:rPr lang="en-US" smtClean="0"/>
              <a:t>‹#›</a:t>
            </a:fld>
            <a:endParaRPr lang="en-US"/>
          </a:p>
        </p:txBody>
      </p:sp>
    </p:spTree>
    <p:extLst>
      <p:ext uri="{BB962C8B-B14F-4D97-AF65-F5344CB8AC3E}">
        <p14:creationId xmlns:p14="http://schemas.microsoft.com/office/powerpoint/2010/main" val="255655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Click</a:t>
            </a:r>
            <a:r>
              <a:rPr lang="en-GB" baseline="0" dirty="0"/>
              <a:t> on each of the tabs to take you to a YouTube clip. Please note these are external sites to </a:t>
            </a:r>
            <a:r>
              <a:rPr lang="en-GB" baseline="0" dirty="0" err="1"/>
              <a:t>PiXL</a:t>
            </a:r>
            <a:r>
              <a:rPr lang="en-GB" baseline="0" dirty="0"/>
              <a:t>, </a:t>
            </a:r>
            <a:r>
              <a:rPr lang="en-GB" baseline="0" dirty="0" err="1"/>
              <a:t>PiXL</a:t>
            </a:r>
            <a:r>
              <a:rPr lang="en-GB" baseline="0" dirty="0"/>
              <a:t> does not control the content of these sites. </a:t>
            </a:r>
            <a:endParaRPr lang="en-GB" dirty="0"/>
          </a:p>
        </p:txBody>
      </p:sp>
      <p:sp>
        <p:nvSpPr>
          <p:cNvPr id="4" name="Slide Number Placeholder 3"/>
          <p:cNvSpPr>
            <a:spLocks noGrp="1"/>
          </p:cNvSpPr>
          <p:nvPr>
            <p:ph type="sldNum" sz="quarter" idx="10"/>
          </p:nvPr>
        </p:nvSpPr>
        <p:spPr/>
        <p:txBody>
          <a:bodyPr/>
          <a:lstStyle/>
          <a:p>
            <a:fld id="{D5278175-48A5-4EF3-966F-A94A7C5F6979}" type="slidenum">
              <a:rPr lang="en-US" smtClean="0"/>
              <a:t>3</a:t>
            </a:fld>
            <a:endParaRPr lang="en-US"/>
          </a:p>
        </p:txBody>
      </p:sp>
    </p:spTree>
    <p:extLst>
      <p:ext uri="{BB962C8B-B14F-4D97-AF65-F5344CB8AC3E}">
        <p14:creationId xmlns:p14="http://schemas.microsoft.com/office/powerpoint/2010/main" val="63113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9"/>
            <a:ext cx="85725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p:spPr>
        <p:txBody>
          <a:bodyPr/>
          <a:lstStyle>
            <a:lvl1pPr marL="0" indent="0" algn="ctr">
              <a:buNone/>
              <a:defRPr>
                <a:solidFill>
                  <a:schemeClr val="tx1">
                    <a:tint val="75000"/>
                  </a:schemeClr>
                </a:solidFill>
                <a:latin typeface="News Gothic MT"/>
                <a:cs typeface="News Gothic MT"/>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8854" y="70342"/>
            <a:ext cx="1373014" cy="1020648"/>
          </a:xfrm>
          <a:prstGeom prst="rect">
            <a:avLst/>
          </a:prstGeom>
        </p:spPr>
      </p:pic>
    </p:spTree>
    <p:extLst>
      <p:ext uri="{BB962C8B-B14F-4D97-AF65-F5344CB8AC3E}">
        <p14:creationId xmlns:p14="http://schemas.microsoft.com/office/powerpoint/2010/main" val="208057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9705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70000"/>
            <a:ext cx="8229600"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3632204"/>
            <a:ext cx="8229600" cy="249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78854" y="70342"/>
            <a:ext cx="1373014" cy="1020648"/>
          </a:xfrm>
          <a:prstGeom prst="rect">
            <a:avLst/>
          </a:prstGeom>
        </p:spPr>
      </p:pic>
    </p:spTree>
    <p:extLst>
      <p:ext uri="{BB962C8B-B14F-4D97-AF65-F5344CB8AC3E}">
        <p14:creationId xmlns:p14="http://schemas.microsoft.com/office/powerpoint/2010/main" val="1210713865"/>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257175" rtl="0" eaLnBrk="1" latinLnBrk="0" hangingPunct="1">
        <a:spcBef>
          <a:spcPct val="0"/>
        </a:spcBef>
        <a:buNone/>
        <a:defRPr sz="2475" kern="1200">
          <a:solidFill>
            <a:schemeClr val="tx1"/>
          </a:solidFill>
          <a:latin typeface="Lato Medium"/>
          <a:ea typeface="+mj-ea"/>
          <a:cs typeface="Lato Medium"/>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News Gothic MT"/>
          <a:ea typeface="+mn-ea"/>
          <a:cs typeface="News Gothic MT"/>
        </a:defRPr>
      </a:lvl1pPr>
      <a:lvl2pPr marL="417910" indent="-160735" algn="l" defTabSz="257175" rtl="0" eaLnBrk="1" latinLnBrk="0" hangingPunct="1">
        <a:spcBef>
          <a:spcPct val="20000"/>
        </a:spcBef>
        <a:buFont typeface="Arial"/>
        <a:buChar char="–"/>
        <a:defRPr sz="1575" kern="1200">
          <a:solidFill>
            <a:schemeClr val="tx1"/>
          </a:solidFill>
          <a:latin typeface="News Gothic MT"/>
          <a:ea typeface="+mn-ea"/>
          <a:cs typeface="News Gothic MT"/>
        </a:defRPr>
      </a:lvl2pPr>
      <a:lvl3pPr marL="642938" indent="-128588" algn="l" defTabSz="257175" rtl="0" eaLnBrk="1" latinLnBrk="0" hangingPunct="1">
        <a:spcBef>
          <a:spcPct val="20000"/>
        </a:spcBef>
        <a:buFont typeface="Arial"/>
        <a:buChar char="•"/>
        <a:defRPr sz="1350" kern="1200">
          <a:solidFill>
            <a:schemeClr val="tx1"/>
          </a:solidFill>
          <a:latin typeface="News Gothic MT"/>
          <a:ea typeface="+mn-ea"/>
          <a:cs typeface="News Gothic MT"/>
        </a:defRPr>
      </a:lvl3pPr>
      <a:lvl4pPr marL="900113" indent="-128588" algn="l" defTabSz="257175" rtl="0" eaLnBrk="1" latinLnBrk="0" hangingPunct="1">
        <a:spcBef>
          <a:spcPct val="20000"/>
        </a:spcBef>
        <a:buFont typeface="Arial"/>
        <a:buChar char="–"/>
        <a:defRPr sz="1125" kern="1200">
          <a:solidFill>
            <a:schemeClr val="tx1"/>
          </a:solidFill>
          <a:latin typeface="News Gothic MT"/>
          <a:ea typeface="+mn-ea"/>
          <a:cs typeface="News Gothic MT"/>
        </a:defRPr>
      </a:lvl4pPr>
      <a:lvl5pPr marL="1157288" indent="-128588" algn="l" defTabSz="257175" rtl="0" eaLnBrk="1" latinLnBrk="0" hangingPunct="1">
        <a:spcBef>
          <a:spcPct val="20000"/>
        </a:spcBef>
        <a:buFont typeface="Arial"/>
        <a:buChar char="»"/>
        <a:defRPr sz="1125" kern="1200">
          <a:solidFill>
            <a:schemeClr val="tx1"/>
          </a:solidFill>
          <a:latin typeface="News Gothic MT"/>
          <a:ea typeface="+mn-ea"/>
          <a:cs typeface="News Gothic M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hyperlink" Target="http://www.pixl.org.uk/"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www.youtube.com/watch?v=Ypg6mRbEhWs"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youtube.com/watch?v=F7uto-YfSRc" TargetMode="External"/><Relationship Id="rId11" Type="http://schemas.openxmlformats.org/officeDocument/2006/relationships/image" Target="../media/image4.png"/><Relationship Id="rId5" Type="http://schemas.openxmlformats.org/officeDocument/2006/relationships/hyperlink" Target="https://www.youtube.com/watch?v=lh4W-cXcsBQ" TargetMode="External"/><Relationship Id="rId10" Type="http://schemas.openxmlformats.org/officeDocument/2006/relationships/image" Target="../media/image10.jpeg"/><Relationship Id="rId4" Type="http://schemas.openxmlformats.org/officeDocument/2006/relationships/notesSlide" Target="../notesSlides/notesSlide1.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qualifications.pearson.com/content/dam/pdf/GCSE/Science/2016/teaching-and-learning-materials/GCSE-9-1-Sciences-core-practical-guid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74" y="0"/>
            <a:ext cx="9538709" cy="7432804"/>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sp>
        <p:nvSpPr>
          <p:cNvPr id="8" name="TextBox 7"/>
          <p:cNvSpPr txBox="1"/>
          <p:nvPr/>
        </p:nvSpPr>
        <p:spPr>
          <a:xfrm>
            <a:off x="974944" y="719606"/>
            <a:ext cx="7165225" cy="1908215"/>
          </a:xfrm>
          <a:prstGeom prst="rect">
            <a:avLst/>
          </a:prstGeom>
          <a:noFill/>
        </p:spPr>
        <p:txBody>
          <a:bodyPr wrap="square" rtlCol="0">
            <a:spAutoFit/>
          </a:bodyPr>
          <a:lstStyle/>
          <a:p>
            <a:pPr algn="ctr"/>
            <a:r>
              <a:rPr lang="en-GB" sz="2800" b="1" dirty="0"/>
              <a:t>Required Practical Guide</a:t>
            </a:r>
          </a:p>
          <a:p>
            <a:pPr algn="ctr"/>
            <a:r>
              <a:rPr lang="en-GB" sz="2800" b="1" dirty="0"/>
              <a:t>Physics</a:t>
            </a:r>
          </a:p>
          <a:p>
            <a:pPr algn="ctr"/>
            <a:r>
              <a:rPr lang="en-GB" sz="4400" b="1" dirty="0"/>
              <a:t>Density</a:t>
            </a:r>
            <a:endParaRPr lang="en-GB" sz="2800" b="1" dirty="0"/>
          </a:p>
          <a:p>
            <a:pPr algn="ctr"/>
            <a:endParaRPr lang="en-GB" dirty="0"/>
          </a:p>
        </p:txBody>
      </p:sp>
      <p:pic>
        <p:nvPicPr>
          <p:cNvPr id="1026" name="Picture 2" descr="pix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 y="0"/>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5" name="Text Box 3"/>
          <p:cNvSpPr txBox="1">
            <a:spLocks noChangeArrowheads="1"/>
          </p:cNvSpPr>
          <p:nvPr/>
        </p:nvSpPr>
        <p:spPr bwMode="auto">
          <a:xfrm>
            <a:off x="1395257" y="4668841"/>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989384" y="6319423"/>
            <a:ext cx="7272808" cy="400110"/>
          </a:xfrm>
          <a:prstGeom prst="rect">
            <a:avLst/>
          </a:prstGeom>
          <a:noFill/>
        </p:spPr>
        <p:txBody>
          <a:bodyPr wrap="square" rtlCol="0">
            <a:spAutoFit/>
          </a:bodyPr>
          <a:lstStyle/>
          <a:p>
            <a:r>
              <a:rPr lang="en-US" sz="1000" u="sng" dirty="0">
                <a:hlinkClick r:id="rId5"/>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663784" y="6676329"/>
            <a:ext cx="3816424" cy="246221"/>
          </a:xfrm>
          <a:prstGeom prst="rect">
            <a:avLst/>
          </a:prstGeom>
          <a:noFill/>
        </p:spPr>
        <p:txBody>
          <a:bodyPr wrap="square" rtlCol="0">
            <a:spAutoFit/>
          </a:bodyPr>
          <a:lstStyle/>
          <a:p>
            <a:pPr algn="ctr"/>
            <a:r>
              <a:rPr lang="en-GB" sz="1000" dirty="0"/>
              <a:t>© Copyright The PiXL Club Ltd, 2016</a:t>
            </a:r>
          </a:p>
        </p:txBody>
      </p:sp>
      <p:sp>
        <p:nvSpPr>
          <p:cNvPr id="10" name="Rectangle 9"/>
          <p:cNvSpPr/>
          <p:nvPr/>
        </p:nvSpPr>
        <p:spPr>
          <a:xfrm>
            <a:off x="2125936" y="5898733"/>
            <a:ext cx="5441602" cy="338554"/>
          </a:xfrm>
          <a:prstGeom prst="rect">
            <a:avLst/>
          </a:prstGeom>
        </p:spPr>
        <p:txBody>
          <a:bodyPr wrap="square">
            <a:spAutoFit/>
          </a:bodyPr>
          <a:lstStyle/>
          <a:p>
            <a:r>
              <a:rPr lang="en-US" sz="1600" b="1" dirty="0"/>
              <a:t>Commissioned by The PiXL Club Ltd. November 2016</a:t>
            </a:r>
          </a:p>
        </p:txBody>
      </p:sp>
      <p:sp>
        <p:nvSpPr>
          <p:cNvPr id="12" name="Rectangle 11"/>
          <p:cNvSpPr/>
          <p:nvPr/>
        </p:nvSpPr>
        <p:spPr>
          <a:xfrm>
            <a:off x="312431" y="2401001"/>
            <a:ext cx="8490249" cy="2076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800" b="1" dirty="0"/>
              <a:t>This document contains:</a:t>
            </a:r>
          </a:p>
          <a:p>
            <a:pPr marL="457200" indent="-457200">
              <a:buFont typeface="Arial" panose="020B0604020202020204" pitchFamily="34" charset="0"/>
              <a:buChar char="•"/>
            </a:pPr>
            <a:r>
              <a:rPr lang="en-US" sz="2400" b="1" dirty="0"/>
              <a:t>Links to YouTube clips showing the practical procedure</a:t>
            </a:r>
          </a:p>
          <a:p>
            <a:pPr marL="457200" indent="-457200">
              <a:buFont typeface="Arial" panose="020B0604020202020204" pitchFamily="34" charset="0"/>
              <a:buChar char="•"/>
            </a:pPr>
            <a:r>
              <a:rPr lang="en-US" sz="2400" b="1" dirty="0"/>
              <a:t>Information from examination boards AQA, OCR, </a:t>
            </a:r>
            <a:r>
              <a:rPr lang="en-US" sz="2400" b="1" dirty="0" err="1"/>
              <a:t>Edexcel</a:t>
            </a:r>
            <a:endParaRPr lang="en-US" sz="2400" b="1" dirty="0"/>
          </a:p>
          <a:p>
            <a:pPr marL="457200" indent="-457200">
              <a:buFont typeface="Arial" panose="020B0604020202020204" pitchFamily="34" charset="0"/>
              <a:buChar char="•"/>
            </a:pPr>
            <a:r>
              <a:rPr lang="en-US" sz="2400" b="1" dirty="0"/>
              <a:t>Potential examination questions and answers</a:t>
            </a:r>
          </a:p>
        </p:txBody>
      </p:sp>
      <p:pic>
        <p:nvPicPr>
          <p:cNvPr id="3" name="Audio 2">
            <a:hlinkClick r:id="" action="ppaction://media"/>
            <a:extLst>
              <a:ext uri="{FF2B5EF4-FFF2-40B4-BE49-F238E27FC236}">
                <a16:creationId xmlns:a16="http://schemas.microsoft.com/office/drawing/2014/main" id="{F820F423-84FE-445C-A813-D0AF584C46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60486008"/>
      </p:ext>
    </p:extLst>
  </p:cSld>
  <p:clrMapOvr>
    <a:masterClrMapping/>
  </p:clrMapOvr>
  <mc:AlternateContent xmlns:mc="http://schemas.openxmlformats.org/markup-compatibility/2006">
    <mc:Choice xmlns:p14="http://schemas.microsoft.com/office/powerpoint/2010/main" Requires="p14">
      <p:transition spd="slow" p14:dur="2000" advTm="13060"/>
    </mc:Choice>
    <mc:Fallback>
      <p:transition spd="slow" advTm="13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45" y="890588"/>
            <a:ext cx="8773318" cy="5669238"/>
          </a:xfrm>
        </p:spPr>
        <p:txBody>
          <a:bodyPr>
            <a:normAutofit/>
          </a:bodyPr>
          <a:lstStyle/>
          <a:p>
            <a:r>
              <a:rPr lang="en-US" sz="2400" dirty="0">
                <a:latin typeface="+mn-lt"/>
              </a:rPr>
              <a:t>AQA</a:t>
            </a:r>
          </a:p>
          <a:p>
            <a:endParaRPr lang="en-US" sz="2400" dirty="0">
              <a:latin typeface="+mn-lt"/>
            </a:endParaRPr>
          </a:p>
          <a:p>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p:txBody>
      </p:sp>
      <p:sp>
        <p:nvSpPr>
          <p:cNvPr id="4" name="Title 1"/>
          <p:cNvSpPr txBox="1">
            <a:spLocks/>
          </p:cNvSpPr>
          <p:nvPr/>
        </p:nvSpPr>
        <p:spPr>
          <a:xfrm>
            <a:off x="2055814" y="0"/>
            <a:ext cx="4716462" cy="749300"/>
          </a:xfrm>
          <a:prstGeom prst="rect">
            <a:avLst/>
          </a:prstGeom>
        </p:spPr>
        <p:txBody>
          <a:bodyPr vert="horz" lIns="91440" tIns="45720" rIns="91440" bIns="45720" rtlCol="0" anchor="ctr">
            <a:normAutofit/>
          </a:bodyPr>
          <a:lstStyle>
            <a:lvl1pPr algn="l" defTabSz="257175" rtl="0" eaLnBrk="1" latinLnBrk="0" hangingPunct="1">
              <a:spcBef>
                <a:spcPct val="0"/>
              </a:spcBef>
              <a:buNone/>
              <a:defRPr sz="2475" kern="1200">
                <a:solidFill>
                  <a:schemeClr val="tx1"/>
                </a:solidFill>
                <a:latin typeface="Lato Medium"/>
                <a:ea typeface="+mj-ea"/>
                <a:cs typeface="Lato Medium"/>
              </a:defRPr>
            </a:lvl1pPr>
          </a:lstStyle>
          <a:p>
            <a:r>
              <a:rPr lang="en-GB" b="1" dirty="0">
                <a:solidFill>
                  <a:schemeClr val="accent6">
                    <a:lumMod val="75000"/>
                  </a:schemeClr>
                </a:solidFill>
                <a:latin typeface="+mn-lt"/>
              </a:rPr>
              <a:t>Required practical – exam boards</a:t>
            </a:r>
            <a:endParaRPr lang="en-GB" dirty="0">
              <a:solidFill>
                <a:schemeClr val="accent6">
                  <a:lumMod val="75000"/>
                </a:schemeClr>
              </a:solidFill>
              <a:latin typeface="+mn-lt"/>
            </a:endParaRPr>
          </a:p>
        </p:txBody>
      </p:sp>
      <p:pic>
        <p:nvPicPr>
          <p:cNvPr id="12" name="Picture 11"/>
          <p:cNvPicPr>
            <a:picLocks noChangeAspect="1"/>
          </p:cNvPicPr>
          <p:nvPr/>
        </p:nvPicPr>
        <p:blipFill>
          <a:blip r:embed="rId4"/>
          <a:stretch>
            <a:fillRect/>
          </a:stretch>
        </p:blipFill>
        <p:spPr>
          <a:xfrm>
            <a:off x="1131222" y="749300"/>
            <a:ext cx="5641054" cy="1977891"/>
          </a:xfrm>
          <a:prstGeom prst="rect">
            <a:avLst/>
          </a:prstGeom>
        </p:spPr>
      </p:pic>
      <p:pic>
        <p:nvPicPr>
          <p:cNvPr id="15" name="Picture 14"/>
          <p:cNvPicPr>
            <a:picLocks noChangeAspect="1"/>
          </p:cNvPicPr>
          <p:nvPr/>
        </p:nvPicPr>
        <p:blipFill>
          <a:blip r:embed="rId5"/>
          <a:stretch>
            <a:fillRect/>
          </a:stretch>
        </p:blipFill>
        <p:spPr>
          <a:xfrm>
            <a:off x="458937" y="5690549"/>
            <a:ext cx="2343150" cy="342900"/>
          </a:xfrm>
          <a:prstGeom prst="rect">
            <a:avLst/>
          </a:prstGeom>
        </p:spPr>
      </p:pic>
      <p:pic>
        <p:nvPicPr>
          <p:cNvPr id="2" name="Picture 1"/>
          <p:cNvPicPr>
            <a:picLocks noChangeAspect="1"/>
          </p:cNvPicPr>
          <p:nvPr/>
        </p:nvPicPr>
        <p:blipFill>
          <a:blip r:embed="rId6"/>
          <a:stretch>
            <a:fillRect/>
          </a:stretch>
        </p:blipFill>
        <p:spPr>
          <a:xfrm>
            <a:off x="3146944" y="5690549"/>
            <a:ext cx="3228975" cy="561975"/>
          </a:xfrm>
          <a:prstGeom prst="rect">
            <a:avLst/>
          </a:prstGeom>
        </p:spPr>
      </p:pic>
      <p:pic>
        <p:nvPicPr>
          <p:cNvPr id="6" name="Audio 5">
            <a:hlinkClick r:id="" action="ppaction://media"/>
            <a:extLst>
              <a:ext uri="{FF2B5EF4-FFF2-40B4-BE49-F238E27FC236}">
                <a16:creationId xmlns:a16="http://schemas.microsoft.com/office/drawing/2014/main" id="{F59F7800-0C2C-4FA8-9EF7-57FCFFE3AC3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13158442"/>
      </p:ext>
    </p:extLst>
  </p:cSld>
  <p:clrMapOvr>
    <a:masterClrMapping/>
  </p:clrMapOvr>
  <mc:AlternateContent xmlns:mc="http://schemas.openxmlformats.org/markup-compatibility/2006">
    <mc:Choice xmlns:p14="http://schemas.microsoft.com/office/powerpoint/2010/main" Requires="p14">
      <p:transition spd="slow" p14:dur="2000" advTm="70629"/>
    </mc:Choice>
    <mc:Fallback>
      <p:transition spd="slow" advTm="70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28" y="0"/>
            <a:ext cx="8458200" cy="749300"/>
          </a:xfrm>
        </p:spPr>
        <p:txBody>
          <a:bodyPr/>
          <a:lstStyle/>
          <a:p>
            <a:r>
              <a:rPr lang="en-GB" b="1" dirty="0">
                <a:solidFill>
                  <a:schemeClr val="accent6">
                    <a:lumMod val="75000"/>
                  </a:schemeClr>
                </a:solidFill>
                <a:latin typeface="+mn-lt"/>
              </a:rPr>
              <a:t>Practical procedure: </a:t>
            </a:r>
            <a:r>
              <a:rPr lang="en-GB" dirty="0">
                <a:solidFill>
                  <a:schemeClr val="accent6">
                    <a:lumMod val="75000"/>
                  </a:schemeClr>
                </a:solidFill>
                <a:latin typeface="+mn-lt"/>
              </a:rPr>
              <a:t>Densities</a:t>
            </a:r>
          </a:p>
        </p:txBody>
      </p:sp>
      <p:sp>
        <p:nvSpPr>
          <p:cNvPr id="9" name="Flowchart: Process 8">
            <a:hlinkClick r:id="rId5"/>
          </p:cNvPr>
          <p:cNvSpPr/>
          <p:nvPr/>
        </p:nvSpPr>
        <p:spPr>
          <a:xfrm>
            <a:off x="1016230" y="3214495"/>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2</a:t>
            </a:r>
          </a:p>
        </p:txBody>
      </p:sp>
      <p:sp>
        <p:nvSpPr>
          <p:cNvPr id="13" name="Flowchart: Process 12">
            <a:hlinkClick r:id="rId6"/>
          </p:cNvPr>
          <p:cNvSpPr/>
          <p:nvPr/>
        </p:nvSpPr>
        <p:spPr>
          <a:xfrm>
            <a:off x="1016230" y="1771833"/>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1</a:t>
            </a:r>
          </a:p>
        </p:txBody>
      </p:sp>
      <p:sp>
        <p:nvSpPr>
          <p:cNvPr id="10" name="Flowchart: Process 9">
            <a:hlinkClick r:id="rId7"/>
          </p:cNvPr>
          <p:cNvSpPr/>
          <p:nvPr/>
        </p:nvSpPr>
        <p:spPr>
          <a:xfrm>
            <a:off x="1016230" y="4657157"/>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3</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1925" y="944405"/>
            <a:ext cx="2256645" cy="2074985"/>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r="52600" b="74891"/>
          <a:stretch/>
        </p:blipFill>
        <p:spPr>
          <a:xfrm>
            <a:off x="4260792" y="3327037"/>
            <a:ext cx="2117690" cy="84025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1157" y="4657157"/>
            <a:ext cx="2883877" cy="1538068"/>
          </a:xfrm>
          <a:prstGeom prst="rect">
            <a:avLst/>
          </a:prstGeom>
        </p:spPr>
      </p:pic>
      <p:pic>
        <p:nvPicPr>
          <p:cNvPr id="4" name="Audio 3">
            <a:hlinkClick r:id="" action="ppaction://media"/>
            <a:extLst>
              <a:ext uri="{FF2B5EF4-FFF2-40B4-BE49-F238E27FC236}">
                <a16:creationId xmlns:a16="http://schemas.microsoft.com/office/drawing/2014/main" id="{2C4993D2-35D2-4381-AC24-B7766FA2DE8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7091151"/>
      </p:ext>
    </p:extLst>
  </p:cSld>
  <p:clrMapOvr>
    <a:masterClrMapping/>
  </p:clrMapOvr>
  <mc:AlternateContent xmlns:mc="http://schemas.openxmlformats.org/markup-compatibility/2006">
    <mc:Choice xmlns:p14="http://schemas.microsoft.com/office/powerpoint/2010/main" Requires="p14">
      <p:transition spd="slow" p14:dur="2000" advTm="169524"/>
    </mc:Choice>
    <mc:Fallback>
      <p:transition spd="slow" advTm="169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2962" y="23627"/>
            <a:ext cx="8458200" cy="749300"/>
          </a:xfrm>
        </p:spPr>
        <p:txBody>
          <a:bodyPr/>
          <a:lstStyle/>
          <a:p>
            <a:r>
              <a:rPr lang="en-GB" b="1" dirty="0">
                <a:solidFill>
                  <a:schemeClr val="accent6">
                    <a:lumMod val="75000"/>
                  </a:schemeClr>
                </a:solidFill>
                <a:latin typeface="+mn-lt"/>
              </a:rPr>
              <a:t>Possible examination style questions</a:t>
            </a:r>
          </a:p>
        </p:txBody>
      </p:sp>
      <p:sp>
        <p:nvSpPr>
          <p:cNvPr id="5" name="TextBox 4"/>
          <p:cNvSpPr txBox="1"/>
          <p:nvPr/>
        </p:nvSpPr>
        <p:spPr>
          <a:xfrm>
            <a:off x="151181" y="1001330"/>
            <a:ext cx="8841637" cy="1815882"/>
          </a:xfrm>
          <a:prstGeom prst="rect">
            <a:avLst/>
          </a:prstGeom>
          <a:noFill/>
        </p:spPr>
        <p:txBody>
          <a:bodyPr wrap="square" rtlCol="0">
            <a:spAutoFit/>
          </a:bodyPr>
          <a:lstStyle/>
          <a:p>
            <a:pPr marL="514350" indent="-514350">
              <a:buFont typeface="+mj-lt"/>
              <a:buAutoNum type="arabicPeriod"/>
            </a:pPr>
            <a:r>
              <a:rPr lang="en-GB" sz="2800" dirty="0"/>
              <a:t>Explain how to find the density of an irregularly shaped object such as a stone.</a:t>
            </a:r>
          </a:p>
          <a:p>
            <a:pPr marL="514350" indent="-514350">
              <a:buFont typeface="+mj-lt"/>
              <a:buAutoNum type="arabicPeriod"/>
            </a:pPr>
            <a:r>
              <a:rPr lang="en-GB" sz="2800" dirty="0"/>
              <a:t>What are the units for density?</a:t>
            </a:r>
          </a:p>
          <a:p>
            <a:pPr marL="514350" indent="-514350">
              <a:buFont typeface="+mj-lt"/>
              <a:buAutoNum type="arabicPeriod"/>
            </a:pPr>
            <a:r>
              <a:rPr lang="en-GB" sz="2800" dirty="0"/>
              <a:t>Calculate the density of the following cube. Mass = 75g.</a:t>
            </a:r>
          </a:p>
        </p:txBody>
      </p:sp>
      <p:pic>
        <p:nvPicPr>
          <p:cNvPr id="11" name="Picture 10"/>
          <p:cNvPicPr>
            <a:picLocks noChangeAspect="1"/>
          </p:cNvPicPr>
          <p:nvPr/>
        </p:nvPicPr>
        <p:blipFill>
          <a:blip r:embed="rId3"/>
          <a:stretch>
            <a:fillRect/>
          </a:stretch>
        </p:blipFill>
        <p:spPr>
          <a:xfrm>
            <a:off x="2392911" y="2817212"/>
            <a:ext cx="4102481" cy="3584693"/>
          </a:xfrm>
          <a:prstGeom prst="rect">
            <a:avLst/>
          </a:prstGeom>
        </p:spPr>
      </p:pic>
    </p:spTree>
    <p:custDataLst>
      <p:tags r:id="rId1"/>
    </p:custDataLst>
    <p:extLst>
      <p:ext uri="{BB962C8B-B14F-4D97-AF65-F5344CB8AC3E}">
        <p14:creationId xmlns:p14="http://schemas.microsoft.com/office/powerpoint/2010/main" val="169632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536" y="0"/>
            <a:ext cx="5589203" cy="749300"/>
          </a:xfrm>
        </p:spPr>
        <p:txBody>
          <a:bodyPr>
            <a:normAutofit fontScale="90000"/>
          </a:bodyPr>
          <a:lstStyle/>
          <a:p>
            <a:pPr algn="ctr"/>
            <a:r>
              <a:rPr lang="en-GB" b="1" dirty="0">
                <a:solidFill>
                  <a:schemeClr val="accent6">
                    <a:lumMod val="75000"/>
                  </a:schemeClr>
                </a:solidFill>
                <a:latin typeface="+mn-lt"/>
              </a:rPr>
              <a:t>Possible examination style questions</a:t>
            </a:r>
            <a:br>
              <a:rPr lang="en-GB" b="1" dirty="0">
                <a:solidFill>
                  <a:schemeClr val="accent6">
                    <a:lumMod val="75000"/>
                  </a:schemeClr>
                </a:solidFill>
                <a:latin typeface="+mn-lt"/>
              </a:rPr>
            </a:br>
            <a:r>
              <a:rPr lang="en-GB" b="1" dirty="0">
                <a:solidFill>
                  <a:schemeClr val="accent6">
                    <a:lumMod val="75000"/>
                  </a:schemeClr>
                </a:solidFill>
                <a:latin typeface="+mn-lt"/>
              </a:rPr>
              <a:t> answers</a:t>
            </a:r>
          </a:p>
        </p:txBody>
      </p:sp>
      <p:sp>
        <p:nvSpPr>
          <p:cNvPr id="5" name="Content Placeholder 4"/>
          <p:cNvSpPr>
            <a:spLocks noGrp="1"/>
          </p:cNvSpPr>
          <p:nvPr>
            <p:ph idx="1"/>
          </p:nvPr>
        </p:nvSpPr>
        <p:spPr>
          <a:xfrm>
            <a:off x="0" y="1873863"/>
            <a:ext cx="8924192" cy="4738972"/>
          </a:xfrm>
        </p:spPr>
        <p:txBody>
          <a:bodyPr>
            <a:normAutofit/>
          </a:bodyPr>
          <a:lstStyle/>
          <a:p>
            <a:pPr marL="0" indent="0">
              <a:buNone/>
            </a:pPr>
            <a:r>
              <a:rPr lang="en-GB" sz="3200" b="1" dirty="0">
                <a:solidFill>
                  <a:srgbClr val="00B050"/>
                </a:solidFill>
                <a:latin typeface="+mn-lt"/>
              </a:rPr>
              <a:t>ANSWER:   </a:t>
            </a:r>
          </a:p>
          <a:p>
            <a:r>
              <a:rPr lang="en-GB" sz="3200" b="1" dirty="0">
                <a:solidFill>
                  <a:srgbClr val="00B050"/>
                </a:solidFill>
                <a:latin typeface="+mn-lt"/>
              </a:rPr>
              <a:t>Place water in container</a:t>
            </a:r>
          </a:p>
          <a:p>
            <a:r>
              <a:rPr lang="en-GB" sz="3200" b="1" dirty="0">
                <a:solidFill>
                  <a:srgbClr val="00B050"/>
                </a:solidFill>
                <a:latin typeface="+mn-lt"/>
              </a:rPr>
              <a:t>Measure volume</a:t>
            </a:r>
          </a:p>
          <a:p>
            <a:r>
              <a:rPr lang="en-GB" sz="3200" b="1" dirty="0">
                <a:solidFill>
                  <a:srgbClr val="00B050"/>
                </a:solidFill>
                <a:latin typeface="+mn-lt"/>
              </a:rPr>
              <a:t>Place object in water</a:t>
            </a:r>
          </a:p>
          <a:p>
            <a:r>
              <a:rPr lang="en-GB" sz="3200" b="1" dirty="0">
                <a:solidFill>
                  <a:srgbClr val="00B050"/>
                </a:solidFill>
                <a:latin typeface="+mn-lt"/>
              </a:rPr>
              <a:t>Measure volume</a:t>
            </a:r>
          </a:p>
          <a:p>
            <a:r>
              <a:rPr lang="en-GB" sz="3200" b="1" dirty="0">
                <a:solidFill>
                  <a:srgbClr val="00B050"/>
                </a:solidFill>
                <a:latin typeface="+mn-lt"/>
              </a:rPr>
              <a:t>Calculate volume of water displaced</a:t>
            </a:r>
          </a:p>
          <a:p>
            <a:r>
              <a:rPr lang="en-GB" sz="3200" b="1" dirty="0">
                <a:solidFill>
                  <a:srgbClr val="00B050"/>
                </a:solidFill>
                <a:latin typeface="+mn-lt"/>
              </a:rPr>
              <a:t>Volume of displaced water = volume of object</a:t>
            </a:r>
          </a:p>
          <a:p>
            <a:r>
              <a:rPr lang="en-GB" sz="3200" b="1" dirty="0">
                <a:solidFill>
                  <a:srgbClr val="00B050"/>
                </a:solidFill>
                <a:latin typeface="+mn-lt"/>
              </a:rPr>
              <a:t>Description of Eureka can use</a:t>
            </a:r>
            <a:endParaRPr lang="en-GB" sz="3600" dirty="0">
              <a:latin typeface="+mn-lt"/>
            </a:endParaRPr>
          </a:p>
          <a:p>
            <a:pPr marL="0" indent="0">
              <a:buNone/>
            </a:pPr>
            <a:endParaRPr lang="en-GB" sz="2400" dirty="0">
              <a:latin typeface="+mn-lt"/>
            </a:endParaRPr>
          </a:p>
        </p:txBody>
      </p:sp>
      <p:sp>
        <p:nvSpPr>
          <p:cNvPr id="3" name="Rectangle 2"/>
          <p:cNvSpPr/>
          <p:nvPr/>
        </p:nvSpPr>
        <p:spPr>
          <a:xfrm>
            <a:off x="-26037" y="1083093"/>
            <a:ext cx="8976266" cy="954107"/>
          </a:xfrm>
          <a:prstGeom prst="rect">
            <a:avLst/>
          </a:prstGeom>
        </p:spPr>
        <p:txBody>
          <a:bodyPr wrap="square">
            <a:spAutoFit/>
          </a:bodyPr>
          <a:lstStyle/>
          <a:p>
            <a:pPr marL="514350" indent="-514350">
              <a:buFont typeface="+mj-lt"/>
              <a:buAutoNum type="arabicPeriod"/>
            </a:pPr>
            <a:r>
              <a:rPr lang="en-GB" sz="2800" dirty="0"/>
              <a:t>Explain how to find the density of an irregularly shaped object such as a stone.</a:t>
            </a:r>
          </a:p>
        </p:txBody>
      </p:sp>
    </p:spTree>
    <p:extLst>
      <p:ext uri="{BB962C8B-B14F-4D97-AF65-F5344CB8AC3E}">
        <p14:creationId xmlns:p14="http://schemas.microsoft.com/office/powerpoint/2010/main" val="122908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5738" y="1918503"/>
            <a:ext cx="8766876" cy="4510872"/>
          </a:xfrm>
        </p:spPr>
        <p:txBody>
          <a:bodyPr>
            <a:normAutofit/>
          </a:bodyPr>
          <a:lstStyle/>
          <a:p>
            <a:pPr marL="0" indent="0">
              <a:buNone/>
            </a:pPr>
            <a:r>
              <a:rPr lang="en-GB" sz="2800" b="1" dirty="0">
                <a:solidFill>
                  <a:srgbClr val="00B050"/>
                </a:solidFill>
                <a:latin typeface="+mn-lt"/>
              </a:rPr>
              <a:t>ANSWER:</a:t>
            </a:r>
          </a:p>
          <a:p>
            <a:r>
              <a:rPr lang="en-GB" sz="4000" b="1" dirty="0">
                <a:solidFill>
                  <a:srgbClr val="00B050"/>
                </a:solidFill>
                <a:latin typeface="+mn-lt"/>
              </a:rPr>
              <a:t>Kg/m</a:t>
            </a:r>
            <a:r>
              <a:rPr lang="en-GB" sz="4000" b="1" baseline="30000" dirty="0">
                <a:solidFill>
                  <a:srgbClr val="00B050"/>
                </a:solidFill>
                <a:latin typeface="+mn-lt"/>
              </a:rPr>
              <a:t>3</a:t>
            </a:r>
          </a:p>
          <a:p>
            <a:endParaRPr lang="en-GB" sz="2800" b="1" dirty="0">
              <a:solidFill>
                <a:srgbClr val="00B050"/>
              </a:solidFill>
              <a:latin typeface="+mn-lt"/>
            </a:endParaRPr>
          </a:p>
        </p:txBody>
      </p:sp>
      <p:sp>
        <p:nvSpPr>
          <p:cNvPr id="7" name="Title 1"/>
          <p:cNvSpPr txBox="1">
            <a:spLocks/>
          </p:cNvSpPr>
          <p:nvPr/>
        </p:nvSpPr>
        <p:spPr>
          <a:xfrm>
            <a:off x="2014536" y="0"/>
            <a:ext cx="5589203" cy="749300"/>
          </a:xfrm>
          <a:prstGeom prst="rect">
            <a:avLst/>
          </a:prstGeom>
        </p:spPr>
        <p:txBody>
          <a:bodyPr vert="horz" lIns="91440" tIns="45720" rIns="91440" bIns="45720" rtlCol="0" anchor="ctr">
            <a:normAutofit fontScale="90000" lnSpcReduction="10000"/>
          </a:bodyPr>
          <a:lstStyle>
            <a:lvl1pPr algn="l" defTabSz="257175" rtl="0" eaLnBrk="1" latinLnBrk="0" hangingPunct="1">
              <a:spcBef>
                <a:spcPct val="0"/>
              </a:spcBef>
              <a:buNone/>
              <a:defRPr sz="2475" kern="1200">
                <a:solidFill>
                  <a:schemeClr val="tx1"/>
                </a:solidFill>
                <a:latin typeface="Lato Medium"/>
                <a:ea typeface="+mj-ea"/>
                <a:cs typeface="Lato Medium"/>
              </a:defRPr>
            </a:lvl1pPr>
          </a:lstStyle>
          <a:p>
            <a:pPr algn="ctr"/>
            <a:r>
              <a:rPr lang="en-GB" b="1">
                <a:solidFill>
                  <a:schemeClr val="accent6">
                    <a:lumMod val="75000"/>
                  </a:schemeClr>
                </a:solidFill>
                <a:latin typeface="+mn-lt"/>
              </a:rPr>
              <a:t>Possible examination style questions</a:t>
            </a:r>
            <a:br>
              <a:rPr lang="en-GB" b="1">
                <a:solidFill>
                  <a:schemeClr val="accent6">
                    <a:lumMod val="75000"/>
                  </a:schemeClr>
                </a:solidFill>
                <a:latin typeface="+mn-lt"/>
              </a:rPr>
            </a:br>
            <a:r>
              <a:rPr lang="en-GB" b="1">
                <a:solidFill>
                  <a:schemeClr val="accent6">
                    <a:lumMod val="75000"/>
                  </a:schemeClr>
                </a:solidFill>
                <a:latin typeface="+mn-lt"/>
              </a:rPr>
              <a:t> answers</a:t>
            </a:r>
            <a:endParaRPr lang="en-GB" b="1" dirty="0">
              <a:solidFill>
                <a:schemeClr val="accent6">
                  <a:lumMod val="75000"/>
                </a:schemeClr>
              </a:solidFill>
              <a:latin typeface="+mn-lt"/>
            </a:endParaRPr>
          </a:p>
        </p:txBody>
      </p:sp>
      <p:sp>
        <p:nvSpPr>
          <p:cNvPr id="8" name="Rectangle 7"/>
          <p:cNvSpPr/>
          <p:nvPr/>
        </p:nvSpPr>
        <p:spPr>
          <a:xfrm>
            <a:off x="12700" y="964396"/>
            <a:ext cx="8939914" cy="523220"/>
          </a:xfrm>
          <a:prstGeom prst="rect">
            <a:avLst/>
          </a:prstGeom>
        </p:spPr>
        <p:txBody>
          <a:bodyPr wrap="square">
            <a:spAutoFit/>
          </a:bodyPr>
          <a:lstStyle/>
          <a:p>
            <a:pPr marL="514350" indent="-514350">
              <a:buFont typeface="+mj-lt"/>
              <a:buAutoNum type="arabicPeriod" startAt="2"/>
            </a:pPr>
            <a:r>
              <a:rPr lang="en-GB" sz="2800" dirty="0"/>
              <a:t>What are the units for density?</a:t>
            </a:r>
          </a:p>
        </p:txBody>
      </p:sp>
    </p:spTree>
    <p:extLst>
      <p:ext uri="{BB962C8B-B14F-4D97-AF65-F5344CB8AC3E}">
        <p14:creationId xmlns:p14="http://schemas.microsoft.com/office/powerpoint/2010/main" val="10507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08633" y="1198444"/>
            <a:ext cx="2772531" cy="2422600"/>
          </a:xfrm>
          <a:prstGeom prst="rect">
            <a:avLst/>
          </a:prstGeom>
        </p:spPr>
      </p:pic>
      <p:sp>
        <p:nvSpPr>
          <p:cNvPr id="5" name="Content Placeholder 4"/>
          <p:cNvSpPr>
            <a:spLocks noGrp="1"/>
          </p:cNvSpPr>
          <p:nvPr>
            <p:ph idx="1"/>
          </p:nvPr>
        </p:nvSpPr>
        <p:spPr>
          <a:xfrm>
            <a:off x="184150" y="2133600"/>
            <a:ext cx="8597014" cy="4165600"/>
          </a:xfrm>
        </p:spPr>
        <p:txBody>
          <a:bodyPr>
            <a:normAutofit/>
          </a:bodyPr>
          <a:lstStyle/>
          <a:p>
            <a:pPr marL="0" indent="0">
              <a:buNone/>
            </a:pPr>
            <a:r>
              <a:rPr lang="en-GB" sz="3200" b="1" dirty="0">
                <a:solidFill>
                  <a:srgbClr val="00B050"/>
                </a:solidFill>
                <a:latin typeface="+mn-lt"/>
              </a:rPr>
              <a:t>ANSWER:</a:t>
            </a:r>
          </a:p>
          <a:p>
            <a:pPr marL="0" indent="0">
              <a:buNone/>
            </a:pPr>
            <a:r>
              <a:rPr lang="en-GB" sz="3200" b="1" dirty="0">
                <a:solidFill>
                  <a:srgbClr val="00B050"/>
                </a:solidFill>
                <a:latin typeface="+mn-lt"/>
              </a:rPr>
              <a:t>20cm = 0.2m</a:t>
            </a:r>
          </a:p>
          <a:p>
            <a:pPr marL="0" indent="0">
              <a:buNone/>
            </a:pPr>
            <a:r>
              <a:rPr lang="en-GB" sz="3200" b="1" dirty="0">
                <a:solidFill>
                  <a:srgbClr val="00B050"/>
                </a:solidFill>
                <a:latin typeface="+mn-lt"/>
              </a:rPr>
              <a:t>Volume = 0.2 x 0.2 x 0.2 = 0.008 m</a:t>
            </a:r>
            <a:r>
              <a:rPr lang="en-GB" sz="3200" b="1" baseline="30000" dirty="0">
                <a:solidFill>
                  <a:srgbClr val="00B050"/>
                </a:solidFill>
                <a:latin typeface="+mn-lt"/>
              </a:rPr>
              <a:t>3</a:t>
            </a:r>
            <a:endParaRPr lang="en-GB" sz="3200" b="1" dirty="0">
              <a:solidFill>
                <a:srgbClr val="00B050"/>
              </a:solidFill>
              <a:latin typeface="+mn-lt"/>
            </a:endParaRPr>
          </a:p>
          <a:p>
            <a:pPr marL="0" indent="0">
              <a:buNone/>
            </a:pPr>
            <a:r>
              <a:rPr lang="en-GB" sz="3200" b="1" dirty="0">
                <a:solidFill>
                  <a:srgbClr val="00B050"/>
                </a:solidFill>
                <a:latin typeface="+mn-lt"/>
              </a:rPr>
              <a:t>75g = 0.075Kg</a:t>
            </a:r>
          </a:p>
          <a:p>
            <a:pPr marL="0" indent="0">
              <a:buNone/>
            </a:pPr>
            <a:r>
              <a:rPr lang="en-GB" sz="3200" b="1" dirty="0">
                <a:solidFill>
                  <a:srgbClr val="00B050"/>
                </a:solidFill>
                <a:latin typeface="+mn-lt"/>
              </a:rPr>
              <a:t>Density = Mass/volume</a:t>
            </a:r>
          </a:p>
          <a:p>
            <a:pPr marL="0" indent="0">
              <a:buNone/>
            </a:pPr>
            <a:r>
              <a:rPr lang="en-GB" sz="3200" b="1" dirty="0">
                <a:solidFill>
                  <a:srgbClr val="00B050"/>
                </a:solidFill>
                <a:latin typeface="+mn-lt"/>
              </a:rPr>
              <a:t>0.075/ 0.008 = 9.375 Kg/m</a:t>
            </a:r>
            <a:r>
              <a:rPr lang="en-GB" sz="3200" b="1" baseline="30000" dirty="0">
                <a:solidFill>
                  <a:srgbClr val="00B050"/>
                </a:solidFill>
                <a:latin typeface="+mn-lt"/>
              </a:rPr>
              <a:t>3</a:t>
            </a:r>
          </a:p>
          <a:p>
            <a:pPr marL="0" indent="0">
              <a:buNone/>
            </a:pPr>
            <a:endParaRPr lang="en-GB" sz="2400" dirty="0">
              <a:latin typeface="+mn-lt"/>
            </a:endParaRPr>
          </a:p>
        </p:txBody>
      </p:sp>
      <p:sp>
        <p:nvSpPr>
          <p:cNvPr id="3" name="Rectangle 2"/>
          <p:cNvSpPr/>
          <p:nvPr/>
        </p:nvSpPr>
        <p:spPr>
          <a:xfrm>
            <a:off x="12700" y="857160"/>
            <a:ext cx="8939914" cy="954107"/>
          </a:xfrm>
          <a:prstGeom prst="rect">
            <a:avLst/>
          </a:prstGeom>
        </p:spPr>
        <p:txBody>
          <a:bodyPr wrap="square">
            <a:spAutoFit/>
          </a:bodyPr>
          <a:lstStyle/>
          <a:p>
            <a:pPr marL="514350" indent="-514350">
              <a:buFont typeface="+mj-lt"/>
              <a:buAutoNum type="arabicPeriod" startAt="3"/>
            </a:pPr>
            <a:r>
              <a:rPr lang="en-GB" sz="2800" dirty="0"/>
              <a:t>Calculate the density of the following cube. </a:t>
            </a:r>
          </a:p>
          <a:p>
            <a:r>
              <a:rPr lang="en-GB" sz="2800" dirty="0"/>
              <a:t>       Mass = 75g</a:t>
            </a:r>
          </a:p>
        </p:txBody>
      </p:sp>
      <p:sp>
        <p:nvSpPr>
          <p:cNvPr id="7" name="Title 1"/>
          <p:cNvSpPr txBox="1">
            <a:spLocks/>
          </p:cNvSpPr>
          <p:nvPr/>
        </p:nvSpPr>
        <p:spPr>
          <a:xfrm>
            <a:off x="2014536" y="0"/>
            <a:ext cx="5589203" cy="749300"/>
          </a:xfrm>
          <a:prstGeom prst="rect">
            <a:avLst/>
          </a:prstGeom>
        </p:spPr>
        <p:txBody>
          <a:bodyPr vert="horz" lIns="91440" tIns="45720" rIns="91440" bIns="45720" rtlCol="0" anchor="ctr">
            <a:normAutofit fontScale="90000" lnSpcReduction="10000"/>
          </a:bodyPr>
          <a:lstStyle>
            <a:lvl1pPr algn="l" defTabSz="257175" rtl="0" eaLnBrk="1" latinLnBrk="0" hangingPunct="1">
              <a:spcBef>
                <a:spcPct val="0"/>
              </a:spcBef>
              <a:buNone/>
              <a:defRPr sz="2475" kern="1200">
                <a:solidFill>
                  <a:schemeClr val="tx1"/>
                </a:solidFill>
                <a:latin typeface="Lato Medium"/>
                <a:ea typeface="+mj-ea"/>
                <a:cs typeface="Lato Medium"/>
              </a:defRPr>
            </a:lvl1pPr>
          </a:lstStyle>
          <a:p>
            <a:pPr algn="ctr"/>
            <a:r>
              <a:rPr lang="en-GB" b="1">
                <a:solidFill>
                  <a:schemeClr val="accent6">
                    <a:lumMod val="75000"/>
                  </a:schemeClr>
                </a:solidFill>
                <a:latin typeface="+mn-lt"/>
              </a:rPr>
              <a:t>Possible examination style questions</a:t>
            </a:r>
            <a:br>
              <a:rPr lang="en-GB" b="1">
                <a:solidFill>
                  <a:schemeClr val="accent6">
                    <a:lumMod val="75000"/>
                  </a:schemeClr>
                </a:solidFill>
                <a:latin typeface="+mn-lt"/>
              </a:rPr>
            </a:br>
            <a:r>
              <a:rPr lang="en-GB" b="1">
                <a:solidFill>
                  <a:schemeClr val="accent6">
                    <a:lumMod val="75000"/>
                  </a:schemeClr>
                </a:solidFill>
                <a:latin typeface="+mn-lt"/>
              </a:rPr>
              <a:t> answers</a:t>
            </a:r>
            <a:endParaRPr lang="en-GB" b="1" dirty="0">
              <a:solidFill>
                <a:schemeClr val="accent6">
                  <a:lumMod val="75000"/>
                </a:schemeClr>
              </a:solidFill>
              <a:latin typeface="+mn-lt"/>
            </a:endParaRPr>
          </a:p>
        </p:txBody>
      </p:sp>
    </p:spTree>
    <p:extLst>
      <p:ext uri="{BB962C8B-B14F-4D97-AF65-F5344CB8AC3E}">
        <p14:creationId xmlns:p14="http://schemas.microsoft.com/office/powerpoint/2010/main" val="3429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100" y="0"/>
            <a:ext cx="2744788" cy="749300"/>
          </a:xfrm>
        </p:spPr>
        <p:txBody>
          <a:bodyPr>
            <a:normAutofit/>
          </a:bodyPr>
          <a:lstStyle/>
          <a:p>
            <a:r>
              <a:rPr lang="en-GB" sz="2800" b="1" dirty="0">
                <a:solidFill>
                  <a:schemeClr val="accent6">
                    <a:lumMod val="75000"/>
                  </a:schemeClr>
                </a:solidFill>
                <a:latin typeface="+mj-lt"/>
              </a:rPr>
              <a:t>Key questions:</a:t>
            </a:r>
          </a:p>
        </p:txBody>
      </p:sp>
      <p:sp>
        <p:nvSpPr>
          <p:cNvPr id="3" name="Content Placeholder 2"/>
          <p:cNvSpPr>
            <a:spLocks noGrp="1"/>
          </p:cNvSpPr>
          <p:nvPr>
            <p:ph idx="1"/>
          </p:nvPr>
        </p:nvSpPr>
        <p:spPr>
          <a:xfrm>
            <a:off x="160638" y="1110128"/>
            <a:ext cx="8494631" cy="3682589"/>
          </a:xfrm>
        </p:spPr>
        <p:txBody>
          <a:bodyPr>
            <a:noAutofit/>
          </a:bodyPr>
          <a:lstStyle/>
          <a:p>
            <a:r>
              <a:rPr lang="en-GB" sz="2400" dirty="0"/>
              <a:t>Think of examples of heavy objects that float on water.</a:t>
            </a:r>
          </a:p>
          <a:p>
            <a:r>
              <a:rPr lang="en-GB" sz="2400" dirty="0"/>
              <a:t>Think of some light objects that sink in water.</a:t>
            </a:r>
          </a:p>
          <a:p>
            <a:r>
              <a:rPr lang="en-GB" sz="2400" dirty="0"/>
              <a:t>Is the mass of an object the only factor that determines whether or not it will float on water?</a:t>
            </a:r>
          </a:p>
          <a:p>
            <a:r>
              <a:rPr lang="en-GB" sz="2400" dirty="0"/>
              <a:t>Explain how a density column works.</a:t>
            </a:r>
          </a:p>
          <a:p>
            <a:r>
              <a:rPr lang="en-GB" sz="2400" dirty="0"/>
              <a:t>Explain why the liquids move in a lava lamp.</a:t>
            </a:r>
          </a:p>
          <a:p>
            <a:pPr marL="0" indent="0">
              <a:buNone/>
            </a:pPr>
            <a:endParaRPr lang="en-GB" sz="2400" dirty="0"/>
          </a:p>
          <a:p>
            <a:pPr marL="0" indent="0">
              <a:buNone/>
            </a:pPr>
            <a:endParaRPr lang="en-GB" sz="3200" dirty="0"/>
          </a:p>
        </p:txBody>
      </p:sp>
      <p:sp>
        <p:nvSpPr>
          <p:cNvPr id="4" name="TextBox 3"/>
          <p:cNvSpPr txBox="1"/>
          <p:nvPr/>
        </p:nvSpPr>
        <p:spPr>
          <a:xfrm>
            <a:off x="174131" y="6253163"/>
            <a:ext cx="8822725" cy="261610"/>
          </a:xfrm>
          <a:prstGeom prst="rect">
            <a:avLst/>
          </a:prstGeom>
          <a:noFill/>
        </p:spPr>
        <p:txBody>
          <a:bodyPr wrap="square" rtlCol="0">
            <a:spAutoFit/>
          </a:bodyPr>
          <a:lstStyle/>
          <a:p>
            <a:r>
              <a:rPr lang="en-GB" sz="1100" dirty="0">
                <a:hlinkClick r:id="rId2"/>
              </a:rPr>
              <a:t>http://qualifications.pearson.com/content/dam/pdf/GCSE/Science/2016/teaching-and-learning-materials/GCSE-9-1-Sciences-core-practical-guide.pdf</a:t>
            </a:r>
            <a:r>
              <a:rPr lang="en-GB" sz="1100" dirty="0"/>
              <a:t> </a:t>
            </a:r>
          </a:p>
        </p:txBody>
      </p:sp>
    </p:spTree>
    <p:extLst>
      <p:ext uri="{BB962C8B-B14F-4D97-AF65-F5344CB8AC3E}">
        <p14:creationId xmlns:p14="http://schemas.microsoft.com/office/powerpoint/2010/main" val="38877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637" y="0"/>
            <a:ext cx="3473451" cy="749300"/>
          </a:xfrm>
        </p:spPr>
        <p:txBody>
          <a:bodyPr/>
          <a:lstStyle/>
          <a:p>
            <a:r>
              <a:rPr lang="en-GB" b="1" dirty="0">
                <a:solidFill>
                  <a:schemeClr val="accent6">
                    <a:lumMod val="75000"/>
                  </a:schemeClr>
                </a:solidFill>
                <a:latin typeface="+mn-lt"/>
              </a:rPr>
              <a:t>Summary document</a:t>
            </a:r>
          </a:p>
        </p:txBody>
      </p:sp>
      <p:sp>
        <p:nvSpPr>
          <p:cNvPr id="3" name="Content Placeholder 2"/>
          <p:cNvSpPr>
            <a:spLocks noGrp="1"/>
          </p:cNvSpPr>
          <p:nvPr>
            <p:ph idx="1"/>
          </p:nvPr>
        </p:nvSpPr>
        <p:spPr>
          <a:xfrm>
            <a:off x="284162" y="1562100"/>
            <a:ext cx="8458200" cy="4165600"/>
          </a:xfrm>
        </p:spPr>
        <p:txBody>
          <a:bodyPr>
            <a:normAutofit/>
          </a:bodyPr>
          <a:lstStyle/>
          <a:p>
            <a:pPr marL="0" indent="0" algn="ctr">
              <a:buNone/>
            </a:pPr>
            <a:r>
              <a:rPr lang="en-GB" sz="3200" dirty="0">
                <a:latin typeface="+mn-lt"/>
              </a:rPr>
              <a:t>A summary document is also available on Huddle which contains all the relevant information about this practical from the different examination boards. </a:t>
            </a:r>
            <a:r>
              <a:rPr lang="en-GB" sz="3200">
                <a:latin typeface="+mn-lt"/>
              </a:rPr>
              <a:t>It </a:t>
            </a:r>
            <a:r>
              <a:rPr lang="en-GB" sz="3200" dirty="0">
                <a:latin typeface="+mn-lt"/>
              </a:rPr>
              <a:t>includes practical methods and other potential examination questions</a:t>
            </a:r>
          </a:p>
        </p:txBody>
      </p:sp>
    </p:spTree>
    <p:extLst>
      <p:ext uri="{BB962C8B-B14F-4D97-AF65-F5344CB8AC3E}">
        <p14:creationId xmlns:p14="http://schemas.microsoft.com/office/powerpoint/2010/main" val="2690778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3|3|1.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DTT Therapy AQA CORE P1 topic 1 P1.1.3 &amp; P1.1.4</Template>
  <TotalTime>4617</TotalTime>
  <Words>2726</Words>
  <Application>Microsoft Office PowerPoint</Application>
  <PresentationFormat>On-screen Show (4:3)</PresentationFormat>
  <Paragraphs>60</Paragraphs>
  <Slides>9</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Lato Medium</vt:lpstr>
      <vt:lpstr>News Gothic MT</vt:lpstr>
      <vt:lpstr>1_Office Theme</vt:lpstr>
      <vt:lpstr>PowerPoint Presentation</vt:lpstr>
      <vt:lpstr>PowerPoint Presentation</vt:lpstr>
      <vt:lpstr>Practical procedure: Densities</vt:lpstr>
      <vt:lpstr>Possible examination style questions</vt:lpstr>
      <vt:lpstr>Possible examination style questions  answers</vt:lpstr>
      <vt:lpstr>PowerPoint Presentation</vt:lpstr>
      <vt:lpstr>PowerPoint Presentation</vt:lpstr>
      <vt:lpstr>Key questions:</vt:lpstr>
      <vt:lpstr>Summary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Fleck</dc:creator>
  <cp:lastModifiedBy>A Rumbles</cp:lastModifiedBy>
  <cp:revision>176</cp:revision>
  <dcterms:created xsi:type="dcterms:W3CDTF">2016-02-27T20:26:54Z</dcterms:created>
  <dcterms:modified xsi:type="dcterms:W3CDTF">2021-01-04T15:21:07Z</dcterms:modified>
</cp:coreProperties>
</file>