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9"/>
  </p:notesMasterIdLst>
  <p:sldIdLst>
    <p:sldId id="275" r:id="rId2"/>
    <p:sldId id="277" r:id="rId3"/>
    <p:sldId id="263" r:id="rId4"/>
    <p:sldId id="279" r:id="rId5"/>
    <p:sldId id="288" r:id="rId6"/>
    <p:sldId id="28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5" autoAdjust="0"/>
    <p:restoredTop sz="93528" autoAdjust="0"/>
  </p:normalViewPr>
  <p:slideViewPr>
    <p:cSldViewPr snapToGrid="0">
      <p:cViewPr varScale="1">
        <p:scale>
          <a:sx n="69" d="100"/>
          <a:sy n="69" d="100"/>
        </p:scale>
        <p:origin x="144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19" d="100"/>
        <a:sy n="219"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6F8FD-FF5E-4A9C-8979-6B537044FC73}" type="datetimeFigureOut">
              <a:rPr lang="en-US" smtClean="0"/>
              <a:t>12/14/2020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78175-48A5-4EF3-966F-A94A7C5F6979}" type="slidenum">
              <a:rPr lang="en-US" smtClean="0"/>
              <a:t>‹#›</a:t>
            </a:fld>
            <a:endParaRPr lang="en-US"/>
          </a:p>
        </p:txBody>
      </p:sp>
    </p:spTree>
    <p:extLst>
      <p:ext uri="{BB962C8B-B14F-4D97-AF65-F5344CB8AC3E}">
        <p14:creationId xmlns:p14="http://schemas.microsoft.com/office/powerpoint/2010/main" val="2556553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Click</a:t>
            </a:r>
            <a:r>
              <a:rPr lang="en-GB" baseline="0" dirty="0" smtClean="0"/>
              <a:t> on each of the tabs to take you to a YouTube clip. Please note these are external sites to </a:t>
            </a:r>
            <a:r>
              <a:rPr lang="en-GB" baseline="0" dirty="0" err="1" smtClean="0"/>
              <a:t>PiXL</a:t>
            </a:r>
            <a:r>
              <a:rPr lang="en-GB" baseline="0" dirty="0" smtClean="0"/>
              <a:t>, </a:t>
            </a:r>
            <a:r>
              <a:rPr lang="en-GB" baseline="0" dirty="0" err="1" smtClean="0"/>
              <a:t>PiXL</a:t>
            </a:r>
            <a:r>
              <a:rPr lang="en-GB" baseline="0" dirty="0" smtClean="0"/>
              <a:t> does not control the content of these sites. </a:t>
            </a:r>
            <a:endParaRPr lang="en-GB" dirty="0"/>
          </a:p>
        </p:txBody>
      </p:sp>
      <p:sp>
        <p:nvSpPr>
          <p:cNvPr id="4" name="Slide Number Placeholder 3"/>
          <p:cNvSpPr>
            <a:spLocks noGrp="1"/>
          </p:cNvSpPr>
          <p:nvPr>
            <p:ph type="sldNum" sz="quarter" idx="10"/>
          </p:nvPr>
        </p:nvSpPr>
        <p:spPr/>
        <p:txBody>
          <a:bodyPr/>
          <a:lstStyle/>
          <a:p>
            <a:fld id="{D5278175-48A5-4EF3-966F-A94A7C5F6979}" type="slidenum">
              <a:rPr lang="en-US" smtClean="0"/>
              <a:t>2</a:t>
            </a:fld>
            <a:endParaRPr lang="en-US"/>
          </a:p>
        </p:txBody>
      </p:sp>
    </p:spTree>
    <p:extLst>
      <p:ext uri="{BB962C8B-B14F-4D97-AF65-F5344CB8AC3E}">
        <p14:creationId xmlns:p14="http://schemas.microsoft.com/office/powerpoint/2010/main" val="631138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400" y="2130429"/>
            <a:ext cx="85725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279400" y="3886200"/>
            <a:ext cx="8572500" cy="1752600"/>
          </a:xfrm>
        </p:spPr>
        <p:txBody>
          <a:bodyPr/>
          <a:lstStyle>
            <a:lvl1pPr marL="0" indent="0" algn="ctr">
              <a:buNone/>
              <a:defRPr>
                <a:solidFill>
                  <a:schemeClr val="tx1">
                    <a:tint val="75000"/>
                  </a:schemeClr>
                </a:solidFill>
                <a:latin typeface="News Gothic MT"/>
                <a:cs typeface="News Gothic MT"/>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78854" y="70342"/>
            <a:ext cx="1373014" cy="1020648"/>
          </a:xfrm>
          <a:prstGeom prst="rect">
            <a:avLst/>
          </a:prstGeom>
        </p:spPr>
      </p:pic>
    </p:spTree>
    <p:extLst>
      <p:ext uri="{BB962C8B-B14F-4D97-AF65-F5344CB8AC3E}">
        <p14:creationId xmlns:p14="http://schemas.microsoft.com/office/powerpoint/2010/main" val="208057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1257300"/>
            <a:ext cx="8458200" cy="74930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355600" y="2133600"/>
            <a:ext cx="8458200" cy="416560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970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pic>
        <p:nvPicPr>
          <p:cNvPr id="11" name="Picture 10" descr="pixl ppt back generic 2015.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270000"/>
            <a:ext cx="8229600" cy="20828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3632204"/>
            <a:ext cx="8229600" cy="2493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a:t>
            </a:r>
            <a:r>
              <a:rPr lang="en-US" dirty="0" err="1"/>
              <a:t>hkhkjh</a:t>
            </a:r>
            <a:endParaRPr lang="en-US" dirty="0"/>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78854" y="70342"/>
            <a:ext cx="1373014" cy="1020648"/>
          </a:xfrm>
          <a:prstGeom prst="rect">
            <a:avLst/>
          </a:prstGeom>
        </p:spPr>
      </p:pic>
    </p:spTree>
    <p:extLst>
      <p:ext uri="{BB962C8B-B14F-4D97-AF65-F5344CB8AC3E}">
        <p14:creationId xmlns:p14="http://schemas.microsoft.com/office/powerpoint/2010/main" val="1210713865"/>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257175" rtl="0" eaLnBrk="1" latinLnBrk="0" hangingPunct="1">
        <a:spcBef>
          <a:spcPct val="0"/>
        </a:spcBef>
        <a:buNone/>
        <a:defRPr sz="2475" kern="1200">
          <a:solidFill>
            <a:schemeClr val="tx1"/>
          </a:solidFill>
          <a:latin typeface="Lato Medium"/>
          <a:ea typeface="+mj-ea"/>
          <a:cs typeface="Lato Medium"/>
        </a:defRPr>
      </a:lvl1pPr>
    </p:titleStyle>
    <p:bodyStyle>
      <a:lvl1pPr marL="192881" indent="-192881" algn="l" defTabSz="257175" rtl="0" eaLnBrk="1" latinLnBrk="0" hangingPunct="1">
        <a:spcBef>
          <a:spcPct val="20000"/>
        </a:spcBef>
        <a:buFont typeface="Arial"/>
        <a:buChar char="•"/>
        <a:defRPr sz="1800" kern="1200">
          <a:solidFill>
            <a:schemeClr val="tx1"/>
          </a:solidFill>
          <a:latin typeface="News Gothic MT"/>
          <a:ea typeface="+mn-ea"/>
          <a:cs typeface="News Gothic MT"/>
        </a:defRPr>
      </a:lvl1pPr>
      <a:lvl2pPr marL="417910" indent="-160735" algn="l" defTabSz="257175" rtl="0" eaLnBrk="1" latinLnBrk="0" hangingPunct="1">
        <a:spcBef>
          <a:spcPct val="20000"/>
        </a:spcBef>
        <a:buFont typeface="Arial"/>
        <a:buChar char="–"/>
        <a:defRPr sz="1575" kern="1200">
          <a:solidFill>
            <a:schemeClr val="tx1"/>
          </a:solidFill>
          <a:latin typeface="News Gothic MT"/>
          <a:ea typeface="+mn-ea"/>
          <a:cs typeface="News Gothic MT"/>
        </a:defRPr>
      </a:lvl2pPr>
      <a:lvl3pPr marL="642938" indent="-128588" algn="l" defTabSz="257175" rtl="0" eaLnBrk="1" latinLnBrk="0" hangingPunct="1">
        <a:spcBef>
          <a:spcPct val="20000"/>
        </a:spcBef>
        <a:buFont typeface="Arial"/>
        <a:buChar char="•"/>
        <a:defRPr sz="1350" kern="1200">
          <a:solidFill>
            <a:schemeClr val="tx1"/>
          </a:solidFill>
          <a:latin typeface="News Gothic MT"/>
          <a:ea typeface="+mn-ea"/>
          <a:cs typeface="News Gothic MT"/>
        </a:defRPr>
      </a:lvl3pPr>
      <a:lvl4pPr marL="900113" indent="-128588" algn="l" defTabSz="257175" rtl="0" eaLnBrk="1" latinLnBrk="0" hangingPunct="1">
        <a:spcBef>
          <a:spcPct val="20000"/>
        </a:spcBef>
        <a:buFont typeface="Arial"/>
        <a:buChar char="–"/>
        <a:defRPr sz="1125" kern="1200">
          <a:solidFill>
            <a:schemeClr val="tx1"/>
          </a:solidFill>
          <a:latin typeface="News Gothic MT"/>
          <a:ea typeface="+mn-ea"/>
          <a:cs typeface="News Gothic MT"/>
        </a:defRPr>
      </a:lvl4pPr>
      <a:lvl5pPr marL="1157288" indent="-128588" algn="l" defTabSz="257175" rtl="0" eaLnBrk="1" latinLnBrk="0" hangingPunct="1">
        <a:spcBef>
          <a:spcPct val="20000"/>
        </a:spcBef>
        <a:buFont typeface="Arial"/>
        <a:buChar char="»"/>
        <a:defRPr sz="1125" kern="1200">
          <a:solidFill>
            <a:schemeClr val="tx1"/>
          </a:solidFill>
          <a:latin typeface="News Gothic MT"/>
          <a:ea typeface="+mn-ea"/>
          <a:cs typeface="News Gothic MT"/>
        </a:defRPr>
      </a:lvl5pPr>
      <a:lvl6pPr marL="1414463" indent="-128588" algn="l" defTabSz="257175" rtl="0" eaLnBrk="1" latinLnBrk="0" hangingPunct="1">
        <a:spcBef>
          <a:spcPct val="20000"/>
        </a:spcBef>
        <a:buFont typeface="Arial"/>
        <a:buChar char="•"/>
        <a:defRPr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ixl.org.uk/"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sLP8dcnWnJ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s://www.youtube.com/watch?v=81SpohOUHjA"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qualifications.pearson.com/content/dam/pdf/GCSE/Science/2016/teaching-and-learning-materials/GCSE-9-1-Sciences-core-practical-guid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674" y="0"/>
            <a:ext cx="9538709" cy="7432804"/>
          </a:xfrm>
          <a:prstGeom prst="rect">
            <a:avLst/>
          </a:prstGeom>
          <a:noFill/>
        </p:spPr>
        <p:txBody>
          <a:bodyPr wrap="square" rtlCol="0">
            <a:spAutoFit/>
          </a:bodyPr>
          <a:lstStyle/>
          <a:p>
            <a:r>
              <a:rPr lang="en-GB" sz="900" dirty="0">
                <a:solidFill>
                  <a:schemeClr val="bg1">
                    <a:lumMod val="85000"/>
                  </a:schemeClr>
                </a:solidFill>
              </a:rPr>
              <a:t>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a:t>
            </a:r>
          </a:p>
        </p:txBody>
      </p:sp>
      <p:sp>
        <p:nvSpPr>
          <p:cNvPr id="8" name="TextBox 7"/>
          <p:cNvSpPr txBox="1"/>
          <p:nvPr/>
        </p:nvSpPr>
        <p:spPr>
          <a:xfrm>
            <a:off x="974944" y="719606"/>
            <a:ext cx="7165225" cy="1908215"/>
          </a:xfrm>
          <a:prstGeom prst="rect">
            <a:avLst/>
          </a:prstGeom>
          <a:noFill/>
        </p:spPr>
        <p:txBody>
          <a:bodyPr wrap="square" rtlCol="0">
            <a:spAutoFit/>
          </a:bodyPr>
          <a:lstStyle/>
          <a:p>
            <a:pPr algn="ctr"/>
            <a:r>
              <a:rPr lang="en-GB" sz="2800" b="1" dirty="0" smtClean="0"/>
              <a:t>Practical Guide</a:t>
            </a:r>
          </a:p>
          <a:p>
            <a:pPr algn="ctr"/>
            <a:r>
              <a:rPr lang="en-GB" sz="2800" b="1" dirty="0" smtClean="0"/>
              <a:t>Biology</a:t>
            </a:r>
          </a:p>
          <a:p>
            <a:pPr algn="ctr"/>
            <a:r>
              <a:rPr lang="en-GB" sz="4400" b="1" dirty="0" smtClean="0"/>
              <a:t>Food Tests</a:t>
            </a:r>
            <a:endParaRPr lang="en-GB" sz="2800" b="1" dirty="0" smtClean="0"/>
          </a:p>
          <a:p>
            <a:pPr algn="ctr"/>
            <a:endParaRPr lang="en-GB" dirty="0"/>
          </a:p>
        </p:txBody>
      </p:sp>
      <p:pic>
        <p:nvPicPr>
          <p:cNvPr id="1026" name="Picture 2" descr="pix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4" y="0"/>
            <a:ext cx="1639040" cy="792088"/>
          </a:xfrm>
          <a:prstGeom prst="rect">
            <a:avLst/>
          </a:prstGeom>
          <a:noFill/>
          <a:ln w="9525">
            <a:solidFill>
              <a:srgbClr val="000000"/>
            </a:solidFill>
            <a:miter lim="800000"/>
            <a:headEnd/>
            <a:tailEnd/>
          </a:ln>
          <a:effectLst>
            <a:outerShdw dist="107763" dir="2700000" algn="ctr" rotWithShape="0">
              <a:srgbClr val="808080">
                <a:alpha val="50000"/>
              </a:srgbClr>
            </a:outerShdw>
          </a:effectLst>
          <a:extLst>
            <a:ext uri="{909E8E84-426E-40dd-AFC4-6F175D3DCCD1}">
              <a14:hiddenFill xmlns:a14="http://schemas.microsoft.com/office/drawing/2010/main" xmlns="">
                <a:solidFill>
                  <a:srgbClr val="FFFFFF"/>
                </a:solidFill>
              </a14:hiddenFill>
            </a:ext>
          </a:extLst>
        </p:spPr>
      </p:pic>
      <p:sp>
        <p:nvSpPr>
          <p:cNvPr id="5" name="Text Box 3"/>
          <p:cNvSpPr txBox="1">
            <a:spLocks noChangeArrowheads="1"/>
          </p:cNvSpPr>
          <p:nvPr/>
        </p:nvSpPr>
        <p:spPr bwMode="auto">
          <a:xfrm>
            <a:off x="1395257" y="4668841"/>
            <a:ext cx="6324600" cy="1000125"/>
          </a:xfrm>
          <a:prstGeom prst="rect">
            <a:avLst/>
          </a:prstGeom>
          <a:solidFill>
            <a:srgbClr val="FFFFFF"/>
          </a:solidFill>
          <a:ln w="38100" cmpd="dbl">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cs typeface="Arial" pitchFamily="34" charset="0"/>
              </a:rPr>
              <a:t>This resource is strictly for the use of member schools for as long as they remain members of The PiXL Club. It may not be copied, sold nor transferred to a third party or used by the school after membership ceases. Until such time it may be freely used within the member school.</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cs typeface="Arial" pitchFamily="34" charset="0"/>
              </a:rPr>
              <a:t>All opinions and contributions are those of the authors. The contents of this resource are not connected with nor endorsed by any other company, organisation or institution.</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TextBox 5"/>
          <p:cNvSpPr txBox="1"/>
          <p:nvPr/>
        </p:nvSpPr>
        <p:spPr>
          <a:xfrm>
            <a:off x="989384" y="6319423"/>
            <a:ext cx="7272808" cy="400110"/>
          </a:xfrm>
          <a:prstGeom prst="rect">
            <a:avLst/>
          </a:prstGeom>
          <a:noFill/>
        </p:spPr>
        <p:txBody>
          <a:bodyPr wrap="square" rtlCol="0">
            <a:spAutoFit/>
          </a:bodyPr>
          <a:lstStyle/>
          <a:p>
            <a:r>
              <a:rPr lang="en-US" sz="1000" u="sng" dirty="0">
                <a:hlinkClick r:id="rId3"/>
              </a:rPr>
              <a:t>www.pixl.org.uk</a:t>
            </a:r>
            <a:r>
              <a:rPr lang="en-US" sz="1000" dirty="0"/>
              <a:t>					The PiXL Club Ltd, Company number 07321607</a:t>
            </a:r>
            <a:endParaRPr lang="en-GB" sz="1000" dirty="0"/>
          </a:p>
          <a:p>
            <a:endParaRPr lang="en-GB" sz="1000" dirty="0"/>
          </a:p>
        </p:txBody>
      </p:sp>
      <p:sp>
        <p:nvSpPr>
          <p:cNvPr id="7" name="TextBox 6"/>
          <p:cNvSpPr txBox="1"/>
          <p:nvPr/>
        </p:nvSpPr>
        <p:spPr>
          <a:xfrm>
            <a:off x="2663784" y="6676329"/>
            <a:ext cx="3816424" cy="246221"/>
          </a:xfrm>
          <a:prstGeom prst="rect">
            <a:avLst/>
          </a:prstGeom>
          <a:noFill/>
        </p:spPr>
        <p:txBody>
          <a:bodyPr wrap="square" rtlCol="0">
            <a:spAutoFit/>
          </a:bodyPr>
          <a:lstStyle/>
          <a:p>
            <a:pPr algn="ctr"/>
            <a:r>
              <a:rPr lang="en-GB" sz="1000" dirty="0"/>
              <a:t>© Copyright The PiXL Club Ltd, 2016</a:t>
            </a:r>
          </a:p>
        </p:txBody>
      </p:sp>
      <p:sp>
        <p:nvSpPr>
          <p:cNvPr id="10" name="Rectangle 9"/>
          <p:cNvSpPr/>
          <p:nvPr/>
        </p:nvSpPr>
        <p:spPr>
          <a:xfrm>
            <a:off x="2125936" y="5898733"/>
            <a:ext cx="5441602" cy="338554"/>
          </a:xfrm>
          <a:prstGeom prst="rect">
            <a:avLst/>
          </a:prstGeom>
        </p:spPr>
        <p:txBody>
          <a:bodyPr wrap="square">
            <a:spAutoFit/>
          </a:bodyPr>
          <a:lstStyle/>
          <a:p>
            <a:r>
              <a:rPr lang="en-US" sz="1600" b="1" dirty="0"/>
              <a:t>Commissioned by The PiXL Club Ltd. </a:t>
            </a:r>
            <a:r>
              <a:rPr lang="en-US" sz="1600" b="1" dirty="0" smtClean="0"/>
              <a:t>November 2016</a:t>
            </a:r>
            <a:endParaRPr lang="en-US" sz="1600" b="1" dirty="0"/>
          </a:p>
        </p:txBody>
      </p:sp>
      <p:sp>
        <p:nvSpPr>
          <p:cNvPr id="12" name="Rectangle 11"/>
          <p:cNvSpPr/>
          <p:nvPr/>
        </p:nvSpPr>
        <p:spPr>
          <a:xfrm>
            <a:off x="312431" y="2401001"/>
            <a:ext cx="8490249" cy="20762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800" b="1" dirty="0" smtClean="0"/>
              <a:t>This document contains:</a:t>
            </a:r>
          </a:p>
          <a:p>
            <a:pPr marL="457200" indent="-457200">
              <a:buFont typeface="Arial" panose="020B0604020202020204" pitchFamily="34" charset="0"/>
              <a:buChar char="•"/>
            </a:pPr>
            <a:r>
              <a:rPr lang="en-US" sz="2400" b="1" dirty="0" smtClean="0"/>
              <a:t>Links to YouTube clips showing the practical procedure</a:t>
            </a:r>
          </a:p>
          <a:p>
            <a:pPr marL="457200" indent="-457200">
              <a:buFont typeface="Arial" panose="020B0604020202020204" pitchFamily="34" charset="0"/>
              <a:buChar char="•"/>
            </a:pPr>
            <a:r>
              <a:rPr lang="en-US" sz="2400" b="1" dirty="0" smtClean="0"/>
              <a:t>Information from examination boards AQA, OCR, </a:t>
            </a:r>
            <a:r>
              <a:rPr lang="en-US" sz="2400" b="1" dirty="0" err="1" smtClean="0"/>
              <a:t>Edexcel</a:t>
            </a:r>
            <a:endParaRPr lang="en-US" sz="2400" b="1" dirty="0" smtClean="0"/>
          </a:p>
          <a:p>
            <a:pPr marL="457200" indent="-457200">
              <a:buFont typeface="Arial" panose="020B0604020202020204" pitchFamily="34" charset="0"/>
              <a:buChar char="•"/>
            </a:pPr>
            <a:r>
              <a:rPr lang="en-US" sz="2400" b="1" dirty="0" smtClean="0"/>
              <a:t>Potential examination questions and answers</a:t>
            </a:r>
            <a:endParaRPr lang="en-US" sz="2400" b="1" dirty="0"/>
          </a:p>
        </p:txBody>
      </p:sp>
    </p:spTree>
    <p:extLst>
      <p:ext uri="{BB962C8B-B14F-4D97-AF65-F5344CB8AC3E}">
        <p14:creationId xmlns:p14="http://schemas.microsoft.com/office/powerpoint/2010/main" val="1160486008"/>
      </p:ext>
    </p:extLst>
  </p:cSld>
  <p:clrMapOvr>
    <a:masterClrMapping/>
  </p:clrMapOvr>
  <mc:AlternateContent xmlns:mc="http://schemas.openxmlformats.org/markup-compatibility/2006" xmlns:p14="http://schemas.microsoft.com/office/powerpoint/2010/main">
    <mc:Choice Requires="p14">
      <p:transition spd="slow" p14:dur="2000" advTm="8659"/>
    </mc:Choice>
    <mc:Fallback xmlns="">
      <p:transition xmlns:p14="http://schemas.microsoft.com/office/powerpoint/2010/main" spd="slow" advTm="865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2951" y="-66897"/>
            <a:ext cx="8458200" cy="749300"/>
          </a:xfrm>
        </p:spPr>
        <p:txBody>
          <a:bodyPr/>
          <a:lstStyle/>
          <a:p>
            <a:r>
              <a:rPr lang="en-GB" b="1" dirty="0" smtClean="0">
                <a:solidFill>
                  <a:schemeClr val="accent6">
                    <a:lumMod val="75000"/>
                  </a:schemeClr>
                </a:solidFill>
                <a:latin typeface="+mn-lt"/>
              </a:rPr>
              <a:t>Practical procedure: </a:t>
            </a:r>
            <a:r>
              <a:rPr lang="en-GB" dirty="0" smtClean="0">
                <a:solidFill>
                  <a:schemeClr val="accent6">
                    <a:lumMod val="75000"/>
                  </a:schemeClr>
                </a:solidFill>
                <a:latin typeface="+mn-lt"/>
              </a:rPr>
              <a:t>Food tests</a:t>
            </a:r>
            <a:endParaRPr lang="en-GB" dirty="0">
              <a:solidFill>
                <a:schemeClr val="accent6">
                  <a:lumMod val="75000"/>
                </a:schemeClr>
              </a:solidFill>
              <a:latin typeface="+mn-lt"/>
            </a:endParaRPr>
          </a:p>
        </p:txBody>
      </p:sp>
      <p:sp>
        <p:nvSpPr>
          <p:cNvPr id="9" name="Flowchart: Process 8">
            <a:hlinkClick r:id="rId3"/>
          </p:cNvPr>
          <p:cNvSpPr/>
          <p:nvPr/>
        </p:nvSpPr>
        <p:spPr>
          <a:xfrm>
            <a:off x="1270265" y="3798069"/>
            <a:ext cx="1942757" cy="840259"/>
          </a:xfrm>
          <a:prstGeom prst="flowChartProcess">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b="1" dirty="0" smtClean="0">
                <a:solidFill>
                  <a:schemeClr val="tx1"/>
                </a:solidFill>
              </a:rPr>
              <a:t>Video 1</a:t>
            </a:r>
            <a:endParaRPr lang="en-GB" sz="2400" b="1" dirty="0">
              <a:solidFill>
                <a:schemeClr val="tx1"/>
              </a:solidFill>
            </a:endParaRPr>
          </a:p>
        </p:txBody>
      </p:sp>
      <p:sp>
        <p:nvSpPr>
          <p:cNvPr id="10" name="Flowchart: Process 9">
            <a:hlinkClick r:id="rId4"/>
          </p:cNvPr>
          <p:cNvSpPr/>
          <p:nvPr/>
        </p:nvSpPr>
        <p:spPr>
          <a:xfrm>
            <a:off x="5736757" y="3798068"/>
            <a:ext cx="1942757" cy="840259"/>
          </a:xfrm>
          <a:prstGeom prst="flowChartProcess">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b="1" dirty="0" smtClean="0">
                <a:solidFill>
                  <a:schemeClr val="tx1"/>
                </a:solidFill>
              </a:rPr>
              <a:t>Video 2</a:t>
            </a:r>
            <a:endParaRPr lang="en-GB" sz="2400" b="1" dirty="0">
              <a:solidFill>
                <a:schemeClr val="tx1"/>
              </a:solidFill>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1643" y="1272990"/>
            <a:ext cx="4147405" cy="1796255"/>
          </a:xfrm>
          <a:prstGeom prst="rect">
            <a:avLst/>
          </a:prstGeom>
        </p:spPr>
      </p:pic>
    </p:spTree>
    <p:extLst>
      <p:ext uri="{BB962C8B-B14F-4D97-AF65-F5344CB8AC3E}">
        <p14:creationId xmlns:p14="http://schemas.microsoft.com/office/powerpoint/2010/main" val="17709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12962" y="23627"/>
            <a:ext cx="8458200" cy="749300"/>
          </a:xfrm>
        </p:spPr>
        <p:txBody>
          <a:bodyPr/>
          <a:lstStyle/>
          <a:p>
            <a:r>
              <a:rPr lang="en-GB" b="1" dirty="0" smtClean="0">
                <a:solidFill>
                  <a:schemeClr val="accent6">
                    <a:lumMod val="75000"/>
                  </a:schemeClr>
                </a:solidFill>
                <a:latin typeface="+mn-lt"/>
              </a:rPr>
              <a:t>Possible examination style questions</a:t>
            </a:r>
            <a:endParaRPr lang="en-GB" b="1" dirty="0">
              <a:solidFill>
                <a:schemeClr val="accent6">
                  <a:lumMod val="75000"/>
                </a:schemeClr>
              </a:solidFill>
              <a:latin typeface="+mn-lt"/>
            </a:endParaRPr>
          </a:p>
        </p:txBody>
      </p:sp>
      <p:sp>
        <p:nvSpPr>
          <p:cNvPr id="4" name="Content Placeholder 3"/>
          <p:cNvSpPr>
            <a:spLocks noGrp="1"/>
          </p:cNvSpPr>
          <p:nvPr>
            <p:ph idx="1"/>
          </p:nvPr>
        </p:nvSpPr>
        <p:spPr>
          <a:xfrm>
            <a:off x="198437" y="772927"/>
            <a:ext cx="8802688" cy="5585011"/>
          </a:xfrm>
        </p:spPr>
        <p:txBody>
          <a:bodyPr>
            <a:noAutofit/>
          </a:bodyPr>
          <a:lstStyle/>
          <a:p>
            <a:pPr marL="0" indent="0">
              <a:buNone/>
            </a:pPr>
            <a:r>
              <a:rPr lang="en-GB" sz="2800" dirty="0" smtClean="0">
                <a:latin typeface="+mn-lt"/>
              </a:rPr>
              <a:t>A student was provided with 2 beakers, X and Y. </a:t>
            </a:r>
          </a:p>
          <a:p>
            <a:pPr marL="0" indent="0">
              <a:buNone/>
            </a:pPr>
            <a:r>
              <a:rPr lang="en-GB" sz="2800" dirty="0" smtClean="0">
                <a:latin typeface="+mn-lt"/>
              </a:rPr>
              <a:t>They contained either: Starch, protein, glucose or lipid.</a:t>
            </a:r>
            <a:endParaRPr lang="en-GB" sz="2400" dirty="0" smtClean="0">
              <a:latin typeface="+mn-lt"/>
            </a:endParaRPr>
          </a:p>
          <a:p>
            <a:pPr marL="0" indent="0">
              <a:buNone/>
            </a:pPr>
            <a:r>
              <a:rPr lang="en-GB" sz="2800" dirty="0" smtClean="0">
                <a:latin typeface="+mn-lt"/>
              </a:rPr>
              <a:t>The student tested both solutions with Benedict’s reagent.</a:t>
            </a:r>
          </a:p>
          <a:p>
            <a:pPr marL="457200" indent="-457200">
              <a:buAutoNum type="arabicPeriod"/>
            </a:pPr>
            <a:r>
              <a:rPr lang="en-GB" sz="2800" dirty="0" smtClean="0">
                <a:latin typeface="+mn-lt"/>
              </a:rPr>
              <a:t>Describe how to carry out the Benedict’s test.</a:t>
            </a:r>
          </a:p>
          <a:p>
            <a:pPr marL="457200" indent="-457200">
              <a:buAutoNum type="arabicPeriod"/>
            </a:pPr>
            <a:r>
              <a:rPr lang="en-GB" sz="2800" dirty="0" smtClean="0">
                <a:latin typeface="+mn-lt"/>
              </a:rPr>
              <a:t>Look at the results obtained from the Benedict’s test. Explain what these results tell you about beakers X and Y.</a:t>
            </a:r>
          </a:p>
          <a:p>
            <a:pPr marL="0" indent="0">
              <a:buNone/>
            </a:pPr>
            <a:endParaRPr lang="en-GB" sz="2800" dirty="0">
              <a:latin typeface="+mn-lt"/>
            </a:endParaRPr>
          </a:p>
          <a:p>
            <a:pPr marL="0" indent="0">
              <a:buNone/>
            </a:pPr>
            <a:endParaRPr lang="en-GB" sz="2800" dirty="0" smtClean="0">
              <a:latin typeface="+mn-lt"/>
            </a:endParaRPr>
          </a:p>
          <a:p>
            <a:pPr marL="514350" indent="-514350">
              <a:buFont typeface="+mj-lt"/>
              <a:buAutoNum type="arabicPeriod" startAt="3"/>
            </a:pPr>
            <a:r>
              <a:rPr lang="en-GB" sz="2800" dirty="0" smtClean="0">
                <a:latin typeface="+mn-lt"/>
              </a:rPr>
              <a:t>Explain how the student would test the solutions to see if either contained starch</a:t>
            </a:r>
            <a:r>
              <a:rPr lang="en-GB" sz="2800" dirty="0">
                <a:latin typeface="+mn-lt"/>
              </a:rPr>
              <a:t>.</a:t>
            </a:r>
            <a:endParaRPr lang="en-GB" sz="2800" dirty="0" smtClean="0">
              <a:latin typeface="+mn-lt"/>
            </a:endParaRPr>
          </a:p>
          <a:p>
            <a:pPr marL="0" indent="0">
              <a:buNone/>
            </a:pPr>
            <a:endParaRPr lang="en-GB" sz="2000" dirty="0" smtClean="0">
              <a:latin typeface="+mn-lt"/>
            </a:endParaRPr>
          </a:p>
          <a:p>
            <a:pPr marL="0" indent="0">
              <a:buNone/>
            </a:pPr>
            <a:endParaRPr lang="en-GB" sz="2000" dirty="0">
              <a:latin typeface="+mn-lt"/>
            </a:endParaRPr>
          </a:p>
          <a:p>
            <a:pPr marL="0" indent="0">
              <a:buNone/>
            </a:pPr>
            <a:endParaRPr lang="en-GB" sz="2000" dirty="0" smtClean="0">
              <a:latin typeface="+mn-lt"/>
            </a:endParaRPr>
          </a:p>
          <a:p>
            <a:pPr marL="0" indent="0">
              <a:buNone/>
            </a:pPr>
            <a:endParaRPr lang="en-GB" sz="20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1174422966"/>
              </p:ext>
            </p:extLst>
          </p:nvPr>
        </p:nvGraphicFramePr>
        <p:xfrm>
          <a:off x="1551781" y="3948813"/>
          <a:ext cx="6096000" cy="1188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GB" sz="2000" dirty="0" smtClean="0">
                          <a:solidFill>
                            <a:schemeClr val="tx1"/>
                          </a:solidFill>
                        </a:rPr>
                        <a:t>Beaker</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smtClean="0">
                          <a:solidFill>
                            <a:schemeClr val="tx1"/>
                          </a:solidFill>
                        </a:rPr>
                        <a:t>Result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2000" dirty="0" smtClean="0">
                          <a:solidFill>
                            <a:schemeClr val="tx1"/>
                          </a:solidFill>
                        </a:rPr>
                        <a:t>X</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smtClean="0">
                          <a:solidFill>
                            <a:schemeClr val="tx1"/>
                          </a:solidFill>
                        </a:rPr>
                        <a:t>Blue</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2000" dirty="0" smtClean="0">
                          <a:solidFill>
                            <a:schemeClr val="tx1"/>
                          </a:solidFill>
                        </a:rPr>
                        <a:t>Y</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smtClean="0">
                          <a:solidFill>
                            <a:schemeClr val="tx1"/>
                          </a:solidFill>
                        </a:rPr>
                        <a:t>Brick Red</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1696328580"/>
      </p:ext>
    </p:extLst>
  </p:cSld>
  <p:clrMapOvr>
    <a:masterClrMapping/>
  </p:clrMapOvr>
  <mc:AlternateContent xmlns:mc="http://schemas.openxmlformats.org/markup-compatibility/2006" xmlns:p14="http://schemas.microsoft.com/office/powerpoint/2010/main">
    <mc:Choice Requires="p14">
      <p:transition spd="slow" p14:dur="2000" advTm="28998"/>
    </mc:Choice>
    <mc:Fallback xmlns="">
      <p:transition xmlns:p14="http://schemas.microsoft.com/office/powerpoint/2010/main" spd="slow" advTm="2899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536" y="0"/>
            <a:ext cx="5589203" cy="749300"/>
          </a:xfrm>
        </p:spPr>
        <p:txBody>
          <a:bodyPr>
            <a:normAutofit fontScale="90000"/>
          </a:bodyPr>
          <a:lstStyle/>
          <a:p>
            <a:pPr algn="ctr"/>
            <a:r>
              <a:rPr lang="en-GB" b="1" dirty="0">
                <a:solidFill>
                  <a:schemeClr val="accent6">
                    <a:lumMod val="75000"/>
                  </a:schemeClr>
                </a:solidFill>
                <a:latin typeface="+mn-lt"/>
              </a:rPr>
              <a:t>Possible examination </a:t>
            </a:r>
            <a:r>
              <a:rPr lang="en-GB" b="1">
                <a:solidFill>
                  <a:schemeClr val="accent6">
                    <a:lumMod val="75000"/>
                  </a:schemeClr>
                </a:solidFill>
                <a:latin typeface="+mn-lt"/>
              </a:rPr>
              <a:t>style </a:t>
            </a:r>
            <a:r>
              <a:rPr lang="en-GB" b="1" smtClean="0">
                <a:solidFill>
                  <a:schemeClr val="accent6">
                    <a:lumMod val="75000"/>
                  </a:schemeClr>
                </a:solidFill>
                <a:latin typeface="+mn-lt"/>
              </a:rPr>
              <a:t>questions</a:t>
            </a:r>
            <a:br>
              <a:rPr lang="en-GB" b="1" smtClean="0">
                <a:solidFill>
                  <a:schemeClr val="accent6">
                    <a:lumMod val="75000"/>
                  </a:schemeClr>
                </a:solidFill>
                <a:latin typeface="+mn-lt"/>
              </a:rPr>
            </a:br>
            <a:r>
              <a:rPr lang="en-GB" b="1" smtClean="0">
                <a:solidFill>
                  <a:schemeClr val="accent6">
                    <a:lumMod val="75000"/>
                  </a:schemeClr>
                </a:solidFill>
                <a:latin typeface="+mn-lt"/>
              </a:rPr>
              <a:t> </a:t>
            </a:r>
            <a:r>
              <a:rPr lang="en-GB" b="1" dirty="0" smtClean="0">
                <a:solidFill>
                  <a:schemeClr val="accent6">
                    <a:lumMod val="75000"/>
                  </a:schemeClr>
                </a:solidFill>
                <a:latin typeface="+mn-lt"/>
              </a:rPr>
              <a:t>answers</a:t>
            </a:r>
            <a:endParaRPr lang="en-GB" b="1" dirty="0">
              <a:solidFill>
                <a:schemeClr val="accent6">
                  <a:lumMod val="75000"/>
                </a:schemeClr>
              </a:solidFill>
              <a:latin typeface="+mn-lt"/>
            </a:endParaRPr>
          </a:p>
        </p:txBody>
      </p:sp>
      <p:sp>
        <p:nvSpPr>
          <p:cNvPr id="5" name="Content Placeholder 4"/>
          <p:cNvSpPr>
            <a:spLocks noGrp="1"/>
          </p:cNvSpPr>
          <p:nvPr>
            <p:ph idx="1"/>
          </p:nvPr>
        </p:nvSpPr>
        <p:spPr>
          <a:xfrm>
            <a:off x="119879" y="2775011"/>
            <a:ext cx="8597014" cy="4165600"/>
          </a:xfrm>
        </p:spPr>
        <p:txBody>
          <a:bodyPr>
            <a:normAutofit/>
          </a:bodyPr>
          <a:lstStyle/>
          <a:p>
            <a:pPr marL="0" indent="0">
              <a:buNone/>
            </a:pPr>
            <a:r>
              <a:rPr lang="en-GB" sz="3200" b="1" dirty="0" smtClean="0">
                <a:solidFill>
                  <a:srgbClr val="00B050"/>
                </a:solidFill>
                <a:latin typeface="+mn-lt"/>
              </a:rPr>
              <a:t>ANS:   </a:t>
            </a:r>
          </a:p>
          <a:p>
            <a:r>
              <a:rPr lang="en-GB" sz="2800" b="1" dirty="0" smtClean="0">
                <a:solidFill>
                  <a:srgbClr val="00B050"/>
                </a:solidFill>
                <a:latin typeface="+mn-lt"/>
              </a:rPr>
              <a:t>Add Benedict's reagent to a </a:t>
            </a:r>
            <a:r>
              <a:rPr lang="en-GB" sz="2800" b="1" u="sng" dirty="0" smtClean="0">
                <a:solidFill>
                  <a:srgbClr val="00B050"/>
                </a:solidFill>
                <a:latin typeface="+mn-lt"/>
              </a:rPr>
              <a:t>sample</a:t>
            </a:r>
            <a:r>
              <a:rPr lang="en-GB" sz="2800" b="1" dirty="0" smtClean="0">
                <a:solidFill>
                  <a:srgbClr val="00B050"/>
                </a:solidFill>
                <a:latin typeface="+mn-lt"/>
              </a:rPr>
              <a:t> of the solution</a:t>
            </a:r>
          </a:p>
          <a:p>
            <a:r>
              <a:rPr lang="en-GB" sz="2800" b="1" dirty="0" smtClean="0">
                <a:solidFill>
                  <a:srgbClr val="00B050"/>
                </a:solidFill>
                <a:latin typeface="+mn-lt"/>
              </a:rPr>
              <a:t>Place in hot </a:t>
            </a:r>
            <a:r>
              <a:rPr lang="en-GB" sz="2800" b="1" u="sng" dirty="0" err="1" smtClean="0">
                <a:solidFill>
                  <a:srgbClr val="00B050"/>
                </a:solidFill>
                <a:latin typeface="+mn-lt"/>
              </a:rPr>
              <a:t>waterbath</a:t>
            </a:r>
            <a:r>
              <a:rPr lang="en-GB" sz="2800" b="1" dirty="0" smtClean="0">
                <a:solidFill>
                  <a:srgbClr val="00B050"/>
                </a:solidFill>
                <a:latin typeface="+mn-lt"/>
              </a:rPr>
              <a:t> for about </a:t>
            </a:r>
            <a:r>
              <a:rPr lang="en-GB" sz="2800" b="1" u="sng" dirty="0" smtClean="0">
                <a:solidFill>
                  <a:srgbClr val="00B050"/>
                </a:solidFill>
                <a:latin typeface="+mn-lt"/>
              </a:rPr>
              <a:t>5 minutes</a:t>
            </a:r>
          </a:p>
          <a:p>
            <a:r>
              <a:rPr lang="en-GB" sz="2800" b="1" dirty="0" smtClean="0">
                <a:solidFill>
                  <a:srgbClr val="00B050"/>
                </a:solidFill>
                <a:latin typeface="+mn-lt"/>
              </a:rPr>
              <a:t>Note </a:t>
            </a:r>
            <a:r>
              <a:rPr lang="en-GB" sz="2800" b="1" u="sng" dirty="0" smtClean="0">
                <a:solidFill>
                  <a:srgbClr val="00B050"/>
                </a:solidFill>
                <a:latin typeface="+mn-lt"/>
              </a:rPr>
              <a:t>colour change</a:t>
            </a:r>
          </a:p>
          <a:p>
            <a:r>
              <a:rPr lang="en-GB" sz="2800" b="1" dirty="0" smtClean="0">
                <a:solidFill>
                  <a:srgbClr val="00B050"/>
                </a:solidFill>
                <a:latin typeface="+mn-lt"/>
              </a:rPr>
              <a:t>Green, yellow, orange, brick red </a:t>
            </a:r>
          </a:p>
          <a:p>
            <a:r>
              <a:rPr lang="en-GB" sz="2800" b="1" dirty="0" smtClean="0">
                <a:solidFill>
                  <a:srgbClr val="00B050"/>
                </a:solidFill>
                <a:latin typeface="+mn-lt"/>
              </a:rPr>
              <a:t>Increasing levels of glucose linked to colour change</a:t>
            </a:r>
          </a:p>
          <a:p>
            <a:pPr marL="0" indent="0" algn="ctr">
              <a:buNone/>
            </a:pPr>
            <a:endParaRPr lang="en-GB" sz="3600" b="1" dirty="0" smtClean="0">
              <a:solidFill>
                <a:srgbClr val="00B050"/>
              </a:solidFill>
              <a:latin typeface="+mn-lt"/>
            </a:endParaRPr>
          </a:p>
          <a:p>
            <a:pPr marL="0" indent="0">
              <a:buNone/>
            </a:pPr>
            <a:endParaRPr lang="en-GB" sz="2400" dirty="0" smtClean="0">
              <a:latin typeface="+mn-lt"/>
            </a:endParaRPr>
          </a:p>
        </p:txBody>
      </p:sp>
      <p:sp>
        <p:nvSpPr>
          <p:cNvPr id="3" name="Rectangle 2"/>
          <p:cNvSpPr/>
          <p:nvPr/>
        </p:nvSpPr>
        <p:spPr>
          <a:xfrm>
            <a:off x="131378" y="959129"/>
            <a:ext cx="8976266" cy="954107"/>
          </a:xfrm>
          <a:prstGeom prst="rect">
            <a:avLst/>
          </a:prstGeom>
        </p:spPr>
        <p:txBody>
          <a:bodyPr wrap="square">
            <a:spAutoFit/>
          </a:bodyPr>
          <a:lstStyle/>
          <a:p>
            <a:pPr marL="457200" indent="-457200">
              <a:buFontTx/>
              <a:buAutoNum type="arabicPeriod"/>
            </a:pPr>
            <a:r>
              <a:rPr lang="en-GB" sz="2800" dirty="0"/>
              <a:t>Describe how to carry out the Benedict’s test</a:t>
            </a:r>
            <a:r>
              <a:rPr lang="en-GB" sz="2800" dirty="0" smtClean="0"/>
              <a:t>.</a:t>
            </a:r>
            <a:endParaRPr lang="en-GB" sz="2800" dirty="0"/>
          </a:p>
          <a:p>
            <a:endParaRPr lang="en-GB" sz="2800" dirty="0" smtClean="0"/>
          </a:p>
        </p:txBody>
      </p:sp>
    </p:spTree>
    <p:extLst>
      <p:ext uri="{BB962C8B-B14F-4D97-AF65-F5344CB8AC3E}">
        <p14:creationId xmlns:p14="http://schemas.microsoft.com/office/powerpoint/2010/main" val="122908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5738" y="3264195"/>
            <a:ext cx="8766876" cy="3165180"/>
          </a:xfrm>
        </p:spPr>
        <p:txBody>
          <a:bodyPr>
            <a:normAutofit/>
          </a:bodyPr>
          <a:lstStyle/>
          <a:p>
            <a:pPr marL="0" indent="0">
              <a:buNone/>
            </a:pPr>
            <a:r>
              <a:rPr lang="en-GB" sz="2800" b="1" dirty="0" smtClean="0">
                <a:solidFill>
                  <a:srgbClr val="00B050"/>
                </a:solidFill>
                <a:latin typeface="+mn-lt"/>
              </a:rPr>
              <a:t>ANS: </a:t>
            </a:r>
          </a:p>
          <a:p>
            <a:r>
              <a:rPr lang="en-GB" sz="2800" dirty="0" smtClean="0">
                <a:latin typeface="+mn-lt"/>
              </a:rPr>
              <a:t>Beaker X does not contain glucose</a:t>
            </a:r>
          </a:p>
          <a:p>
            <a:r>
              <a:rPr lang="en-GB" sz="2800" dirty="0" smtClean="0">
                <a:latin typeface="+mn-lt"/>
              </a:rPr>
              <a:t>Beaker Y contains large amounts of glucose</a:t>
            </a:r>
          </a:p>
        </p:txBody>
      </p:sp>
      <p:sp>
        <p:nvSpPr>
          <p:cNvPr id="7" name="Title 1"/>
          <p:cNvSpPr txBox="1">
            <a:spLocks/>
          </p:cNvSpPr>
          <p:nvPr/>
        </p:nvSpPr>
        <p:spPr>
          <a:xfrm>
            <a:off x="2014536" y="0"/>
            <a:ext cx="5589203" cy="749300"/>
          </a:xfrm>
          <a:prstGeom prst="rect">
            <a:avLst/>
          </a:prstGeom>
        </p:spPr>
        <p:txBody>
          <a:bodyPr vert="horz" lIns="91440" tIns="45720" rIns="91440" bIns="45720" rtlCol="0" anchor="ctr">
            <a:normAutofit fontScale="90000" lnSpcReduction="10000"/>
          </a:bodyPr>
          <a:lstStyle>
            <a:lvl1pPr algn="l" defTabSz="257175" rtl="0" eaLnBrk="1" latinLnBrk="0" hangingPunct="1">
              <a:spcBef>
                <a:spcPct val="0"/>
              </a:spcBef>
              <a:buNone/>
              <a:defRPr sz="2475" kern="1200">
                <a:solidFill>
                  <a:schemeClr val="tx1"/>
                </a:solidFill>
                <a:latin typeface="Lato Medium"/>
                <a:ea typeface="+mj-ea"/>
                <a:cs typeface="Lato Medium"/>
              </a:defRPr>
            </a:lvl1pPr>
          </a:lstStyle>
          <a:p>
            <a:pPr algn="ctr"/>
            <a:r>
              <a:rPr lang="en-GB" b="1" smtClean="0">
                <a:solidFill>
                  <a:schemeClr val="accent6">
                    <a:lumMod val="75000"/>
                  </a:schemeClr>
                </a:solidFill>
                <a:latin typeface="+mn-lt"/>
              </a:rPr>
              <a:t>Possible examination style questions</a:t>
            </a:r>
            <a:br>
              <a:rPr lang="en-GB" b="1" smtClean="0">
                <a:solidFill>
                  <a:schemeClr val="accent6">
                    <a:lumMod val="75000"/>
                  </a:schemeClr>
                </a:solidFill>
                <a:latin typeface="+mn-lt"/>
              </a:rPr>
            </a:br>
            <a:r>
              <a:rPr lang="en-GB" b="1" smtClean="0">
                <a:solidFill>
                  <a:schemeClr val="accent6">
                    <a:lumMod val="75000"/>
                  </a:schemeClr>
                </a:solidFill>
                <a:latin typeface="+mn-lt"/>
              </a:rPr>
              <a:t> answers</a:t>
            </a:r>
            <a:endParaRPr lang="en-GB" b="1" dirty="0">
              <a:solidFill>
                <a:schemeClr val="accent6">
                  <a:lumMod val="75000"/>
                </a:schemeClr>
              </a:solidFill>
              <a:latin typeface="+mn-lt"/>
            </a:endParaRPr>
          </a:p>
        </p:txBody>
      </p:sp>
      <p:sp>
        <p:nvSpPr>
          <p:cNvPr id="8" name="Rectangle 7"/>
          <p:cNvSpPr/>
          <p:nvPr/>
        </p:nvSpPr>
        <p:spPr>
          <a:xfrm>
            <a:off x="12700" y="964396"/>
            <a:ext cx="8939914" cy="954107"/>
          </a:xfrm>
          <a:prstGeom prst="rect">
            <a:avLst/>
          </a:prstGeom>
        </p:spPr>
        <p:txBody>
          <a:bodyPr wrap="square">
            <a:spAutoFit/>
          </a:bodyPr>
          <a:lstStyle/>
          <a:p>
            <a:r>
              <a:rPr lang="en-GB" sz="2800" dirty="0" smtClean="0"/>
              <a:t>2. </a:t>
            </a:r>
            <a:r>
              <a:rPr lang="en-GB" sz="2800" dirty="0"/>
              <a:t>Look at the results obtained from the Benedict’s test. Explain what these results tell you about beakers X and Y.</a:t>
            </a:r>
          </a:p>
        </p:txBody>
      </p:sp>
      <p:graphicFrame>
        <p:nvGraphicFramePr>
          <p:cNvPr id="6" name="Table 5"/>
          <p:cNvGraphicFramePr>
            <a:graphicFrameLocks noGrp="1"/>
          </p:cNvGraphicFramePr>
          <p:nvPr>
            <p:extLst>
              <p:ext uri="{D42A27DB-BD31-4B8C-83A1-F6EECF244321}">
                <p14:modId xmlns:p14="http://schemas.microsoft.com/office/powerpoint/2010/main" val="3460760382"/>
              </p:ext>
            </p:extLst>
          </p:nvPr>
        </p:nvGraphicFramePr>
        <p:xfrm>
          <a:off x="1434657" y="1996989"/>
          <a:ext cx="6096000" cy="1188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GB" sz="2000" dirty="0" smtClean="0">
                          <a:solidFill>
                            <a:schemeClr val="tx1"/>
                          </a:solidFill>
                        </a:rPr>
                        <a:t>Beaker</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smtClean="0">
                          <a:solidFill>
                            <a:schemeClr val="tx1"/>
                          </a:solidFill>
                        </a:rPr>
                        <a:t>Result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2000" dirty="0" smtClean="0">
                          <a:solidFill>
                            <a:schemeClr val="tx1"/>
                          </a:solidFill>
                        </a:rPr>
                        <a:t>X</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smtClean="0">
                          <a:solidFill>
                            <a:schemeClr val="tx1"/>
                          </a:solidFill>
                        </a:rPr>
                        <a:t>Blue</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sz="2000" dirty="0" smtClean="0">
                          <a:solidFill>
                            <a:schemeClr val="tx1"/>
                          </a:solidFill>
                        </a:rPr>
                        <a:t>Y</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smtClean="0">
                          <a:solidFill>
                            <a:schemeClr val="tx1"/>
                          </a:solidFill>
                        </a:rPr>
                        <a:t>Brick Red</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5074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4150" y="2133600"/>
            <a:ext cx="8597014" cy="4165600"/>
          </a:xfrm>
        </p:spPr>
        <p:txBody>
          <a:bodyPr>
            <a:normAutofit/>
          </a:bodyPr>
          <a:lstStyle/>
          <a:p>
            <a:pPr marL="0" indent="0">
              <a:buNone/>
            </a:pPr>
            <a:r>
              <a:rPr lang="en-GB" sz="3200" b="1" dirty="0" smtClean="0">
                <a:solidFill>
                  <a:srgbClr val="00B050"/>
                </a:solidFill>
                <a:latin typeface="+mn-lt"/>
              </a:rPr>
              <a:t>ANS:</a:t>
            </a:r>
          </a:p>
          <a:p>
            <a:r>
              <a:rPr lang="en-GB" sz="3200" b="1" dirty="0" smtClean="0">
                <a:solidFill>
                  <a:srgbClr val="00B050"/>
                </a:solidFill>
                <a:latin typeface="+mn-lt"/>
              </a:rPr>
              <a:t>Add iodine</a:t>
            </a:r>
          </a:p>
          <a:p>
            <a:r>
              <a:rPr lang="en-GB" sz="3200" b="1" dirty="0" smtClean="0">
                <a:solidFill>
                  <a:srgbClr val="00B050"/>
                </a:solidFill>
                <a:latin typeface="+mn-lt"/>
              </a:rPr>
              <a:t>Blue/ black – starch is present</a:t>
            </a:r>
          </a:p>
          <a:p>
            <a:r>
              <a:rPr lang="en-GB" sz="3200" b="1" dirty="0" smtClean="0">
                <a:solidFill>
                  <a:srgbClr val="00B050"/>
                </a:solidFill>
                <a:latin typeface="+mn-lt"/>
              </a:rPr>
              <a:t>Orange/ brown – no starch present</a:t>
            </a:r>
          </a:p>
        </p:txBody>
      </p:sp>
      <p:sp>
        <p:nvSpPr>
          <p:cNvPr id="3" name="Rectangle 2"/>
          <p:cNvSpPr/>
          <p:nvPr/>
        </p:nvSpPr>
        <p:spPr>
          <a:xfrm>
            <a:off x="12700" y="857160"/>
            <a:ext cx="8939914" cy="1397306"/>
          </a:xfrm>
          <a:prstGeom prst="rect">
            <a:avLst/>
          </a:prstGeom>
        </p:spPr>
        <p:txBody>
          <a:bodyPr wrap="square">
            <a:spAutoFit/>
          </a:bodyPr>
          <a:lstStyle/>
          <a:p>
            <a:pPr marL="514350" indent="-514350">
              <a:buFont typeface="+mj-lt"/>
              <a:buAutoNum type="arabicPeriod" startAt="3"/>
            </a:pPr>
            <a:r>
              <a:rPr lang="en-GB" sz="2800" dirty="0"/>
              <a:t>Explain how the student would test the solutions to see if either contained starch.</a:t>
            </a:r>
          </a:p>
          <a:p>
            <a:pPr marL="342900" marR="0" lvl="0" indent="-342900" defTabSz="257175" eaLnBrk="1" fontAlgn="auto" latinLnBrk="0" hangingPunct="1">
              <a:lnSpc>
                <a:spcPct val="100000"/>
              </a:lnSpc>
              <a:spcBef>
                <a:spcPct val="20000"/>
              </a:spcBef>
              <a:spcAft>
                <a:spcPts val="0"/>
              </a:spcAft>
              <a:buClrTx/>
              <a:buSzTx/>
              <a:buFont typeface="+mj-lt"/>
              <a:buNone/>
              <a:tabLst/>
              <a:defRPr/>
            </a:pPr>
            <a:endParaRPr lang="en-GB" sz="2400" dirty="0">
              <a:solidFill>
                <a:prstClr val="black"/>
              </a:solidFill>
              <a:latin typeface="News Gothic MT"/>
              <a:cs typeface="News Gothic MT"/>
            </a:endParaRPr>
          </a:p>
        </p:txBody>
      </p:sp>
      <p:sp>
        <p:nvSpPr>
          <p:cNvPr id="7" name="Title 1"/>
          <p:cNvSpPr txBox="1">
            <a:spLocks/>
          </p:cNvSpPr>
          <p:nvPr/>
        </p:nvSpPr>
        <p:spPr>
          <a:xfrm>
            <a:off x="2014536" y="0"/>
            <a:ext cx="5589203" cy="749300"/>
          </a:xfrm>
          <a:prstGeom prst="rect">
            <a:avLst/>
          </a:prstGeom>
        </p:spPr>
        <p:txBody>
          <a:bodyPr vert="horz" lIns="91440" tIns="45720" rIns="91440" bIns="45720" rtlCol="0" anchor="ctr">
            <a:normAutofit fontScale="90000" lnSpcReduction="10000"/>
          </a:bodyPr>
          <a:lstStyle>
            <a:lvl1pPr algn="l" defTabSz="257175" rtl="0" eaLnBrk="1" latinLnBrk="0" hangingPunct="1">
              <a:spcBef>
                <a:spcPct val="0"/>
              </a:spcBef>
              <a:buNone/>
              <a:defRPr sz="2475" kern="1200">
                <a:solidFill>
                  <a:schemeClr val="tx1"/>
                </a:solidFill>
                <a:latin typeface="Lato Medium"/>
                <a:ea typeface="+mj-ea"/>
                <a:cs typeface="Lato Medium"/>
              </a:defRPr>
            </a:lvl1pPr>
          </a:lstStyle>
          <a:p>
            <a:pPr algn="ctr"/>
            <a:r>
              <a:rPr lang="en-GB" b="1" smtClean="0">
                <a:solidFill>
                  <a:schemeClr val="accent6">
                    <a:lumMod val="75000"/>
                  </a:schemeClr>
                </a:solidFill>
                <a:latin typeface="+mn-lt"/>
              </a:rPr>
              <a:t>Possible examination style questions</a:t>
            </a:r>
            <a:br>
              <a:rPr lang="en-GB" b="1" smtClean="0">
                <a:solidFill>
                  <a:schemeClr val="accent6">
                    <a:lumMod val="75000"/>
                  </a:schemeClr>
                </a:solidFill>
                <a:latin typeface="+mn-lt"/>
              </a:rPr>
            </a:br>
            <a:r>
              <a:rPr lang="en-GB" b="1" smtClean="0">
                <a:solidFill>
                  <a:schemeClr val="accent6">
                    <a:lumMod val="75000"/>
                  </a:schemeClr>
                </a:solidFill>
                <a:latin typeface="+mn-lt"/>
              </a:rPr>
              <a:t> answers</a:t>
            </a:r>
            <a:endParaRPr lang="en-GB" b="1" dirty="0">
              <a:solidFill>
                <a:schemeClr val="accent6">
                  <a:lumMod val="75000"/>
                </a:schemeClr>
              </a:solidFill>
              <a:latin typeface="+mn-lt"/>
            </a:endParaRPr>
          </a:p>
        </p:txBody>
      </p:sp>
    </p:spTree>
    <p:extLst>
      <p:ext uri="{BB962C8B-B14F-4D97-AF65-F5344CB8AC3E}">
        <p14:creationId xmlns:p14="http://schemas.microsoft.com/office/powerpoint/2010/main" val="34290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3100" y="0"/>
            <a:ext cx="2744788" cy="749300"/>
          </a:xfrm>
        </p:spPr>
        <p:txBody>
          <a:bodyPr>
            <a:normAutofit/>
          </a:bodyPr>
          <a:lstStyle/>
          <a:p>
            <a:r>
              <a:rPr lang="en-GB" sz="2800" b="1" dirty="0" smtClean="0">
                <a:solidFill>
                  <a:schemeClr val="accent6">
                    <a:lumMod val="75000"/>
                  </a:schemeClr>
                </a:solidFill>
                <a:latin typeface="+mj-lt"/>
              </a:rPr>
              <a:t>Key questions:</a:t>
            </a:r>
            <a:endParaRPr lang="en-GB" sz="2800" b="1" dirty="0">
              <a:solidFill>
                <a:schemeClr val="accent6">
                  <a:lumMod val="75000"/>
                </a:schemeClr>
              </a:solidFill>
              <a:latin typeface="+mj-lt"/>
            </a:endParaRPr>
          </a:p>
        </p:txBody>
      </p:sp>
      <p:sp>
        <p:nvSpPr>
          <p:cNvPr id="3" name="Content Placeholder 2"/>
          <p:cNvSpPr>
            <a:spLocks noGrp="1"/>
          </p:cNvSpPr>
          <p:nvPr>
            <p:ph idx="1"/>
          </p:nvPr>
        </p:nvSpPr>
        <p:spPr>
          <a:xfrm>
            <a:off x="160638" y="749300"/>
            <a:ext cx="8983362" cy="5612443"/>
          </a:xfrm>
        </p:spPr>
        <p:txBody>
          <a:bodyPr>
            <a:noAutofit/>
          </a:bodyPr>
          <a:lstStyle/>
          <a:p>
            <a:r>
              <a:rPr lang="en-GB" sz="2000" dirty="0" smtClean="0"/>
              <a:t>Why </a:t>
            </a:r>
            <a:r>
              <a:rPr lang="en-GB" sz="2000" dirty="0"/>
              <a:t>should all the food tests be done on each food sample?</a:t>
            </a:r>
          </a:p>
          <a:p>
            <a:r>
              <a:rPr lang="en-GB" sz="2000" dirty="0" smtClean="0"/>
              <a:t>What </a:t>
            </a:r>
            <a:r>
              <a:rPr lang="en-GB" sz="2000" dirty="0"/>
              <a:t>effect could cross contamination have on the observed results?</a:t>
            </a:r>
          </a:p>
          <a:p>
            <a:r>
              <a:rPr lang="en-GB" sz="2000" dirty="0" smtClean="0"/>
              <a:t>How </a:t>
            </a:r>
            <a:r>
              <a:rPr lang="en-GB" sz="2000" dirty="0"/>
              <a:t>can cross contamination of samples be avoided?</a:t>
            </a:r>
          </a:p>
          <a:p>
            <a:r>
              <a:rPr lang="en-GB" sz="2000" dirty="0" smtClean="0"/>
              <a:t>What </a:t>
            </a:r>
            <a:r>
              <a:rPr lang="en-GB" sz="2000" dirty="0"/>
              <a:t>safety hazards will be encountered during the practical work?</a:t>
            </a:r>
          </a:p>
          <a:p>
            <a:r>
              <a:rPr lang="en-GB" sz="2000" dirty="0" smtClean="0"/>
              <a:t>How </a:t>
            </a:r>
            <a:r>
              <a:rPr lang="en-GB" sz="2000" dirty="0"/>
              <a:t>can safety hazards be minimised or prevented?</a:t>
            </a:r>
          </a:p>
          <a:p>
            <a:r>
              <a:rPr lang="en-GB" sz="2000" dirty="0" smtClean="0"/>
              <a:t>What </a:t>
            </a:r>
            <a:r>
              <a:rPr lang="en-GB" sz="2000" dirty="0"/>
              <a:t>is the best way to present results that are qualitative?</a:t>
            </a:r>
          </a:p>
          <a:p>
            <a:r>
              <a:rPr lang="en-GB" sz="2000" dirty="0" smtClean="0"/>
              <a:t>How </a:t>
            </a:r>
            <a:r>
              <a:rPr lang="en-GB" sz="2000" dirty="0"/>
              <a:t>could qualitative food tests be modified to produce semi-quantitative </a:t>
            </a:r>
            <a:r>
              <a:rPr lang="en-GB" sz="2000" dirty="0" smtClean="0"/>
              <a:t>or quantitative </a:t>
            </a:r>
            <a:r>
              <a:rPr lang="en-GB" sz="2000" dirty="0"/>
              <a:t>data?</a:t>
            </a:r>
          </a:p>
          <a:p>
            <a:r>
              <a:rPr lang="en-GB" sz="2000" dirty="0" smtClean="0"/>
              <a:t>Why </a:t>
            </a:r>
            <a:r>
              <a:rPr lang="en-GB" sz="2000" dirty="0"/>
              <a:t>might the result for reducing sugars be negative in a food whose </a:t>
            </a:r>
            <a:r>
              <a:rPr lang="en-GB" sz="2000" dirty="0" smtClean="0"/>
              <a:t>food label</a:t>
            </a:r>
            <a:r>
              <a:rPr lang="en-GB" sz="2000" dirty="0"/>
              <a:t> </a:t>
            </a:r>
            <a:r>
              <a:rPr lang="en-GB" sz="2000" dirty="0" smtClean="0"/>
              <a:t>shows </a:t>
            </a:r>
            <a:r>
              <a:rPr lang="en-GB" sz="2000" dirty="0"/>
              <a:t>it contains sugar?</a:t>
            </a:r>
          </a:p>
          <a:p>
            <a:r>
              <a:rPr lang="en-GB" sz="2000" dirty="0" smtClean="0"/>
              <a:t>What </a:t>
            </a:r>
            <a:r>
              <a:rPr lang="en-GB" sz="2000" dirty="0"/>
              <a:t>are the roles of each food group in the body?</a:t>
            </a:r>
          </a:p>
          <a:p>
            <a:r>
              <a:rPr lang="en-GB" sz="2000" dirty="0" smtClean="0"/>
              <a:t>How </a:t>
            </a:r>
            <a:r>
              <a:rPr lang="en-GB" sz="2000" dirty="0"/>
              <a:t>do the results for each food test link to its potential role as part of a </a:t>
            </a:r>
            <a:r>
              <a:rPr lang="en-GB" sz="2000" dirty="0" smtClean="0"/>
              <a:t>balanced diet?</a:t>
            </a:r>
            <a:endParaRPr lang="en-GB" sz="2000" dirty="0"/>
          </a:p>
        </p:txBody>
      </p:sp>
      <p:sp>
        <p:nvSpPr>
          <p:cNvPr id="4" name="TextBox 3"/>
          <p:cNvSpPr txBox="1"/>
          <p:nvPr/>
        </p:nvSpPr>
        <p:spPr>
          <a:xfrm>
            <a:off x="174131" y="6253163"/>
            <a:ext cx="8822725" cy="261610"/>
          </a:xfrm>
          <a:prstGeom prst="rect">
            <a:avLst/>
          </a:prstGeom>
          <a:noFill/>
        </p:spPr>
        <p:txBody>
          <a:bodyPr wrap="square" rtlCol="0">
            <a:spAutoFit/>
          </a:bodyPr>
          <a:lstStyle/>
          <a:p>
            <a:r>
              <a:rPr lang="en-GB" sz="1100" dirty="0">
                <a:hlinkClick r:id="rId2"/>
              </a:rPr>
              <a:t>http://</a:t>
            </a:r>
            <a:r>
              <a:rPr lang="en-GB" sz="1100" dirty="0" smtClean="0">
                <a:hlinkClick r:id="rId2"/>
              </a:rPr>
              <a:t>qualifications.pearson.com/content/dam/pdf/GCSE/Science/2016/teaching-and-learning-materials/GCSE-9-1-Sciences-core-practical-guide.pdf</a:t>
            </a:r>
            <a:r>
              <a:rPr lang="en-GB" sz="1100" dirty="0" smtClean="0"/>
              <a:t> </a:t>
            </a:r>
            <a:endParaRPr lang="en-GB" sz="1100" dirty="0"/>
          </a:p>
        </p:txBody>
      </p:sp>
    </p:spTree>
    <p:extLst>
      <p:ext uri="{BB962C8B-B14F-4D97-AF65-F5344CB8AC3E}">
        <p14:creationId xmlns:p14="http://schemas.microsoft.com/office/powerpoint/2010/main" val="388778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3|3|1.7"/>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DTT Therapy AQA CORE P1 topic 1 P1.1.3 &amp; P1.1.4</Template>
  <TotalTime>4515</TotalTime>
  <Words>2782</Words>
  <Application>Microsoft Office PowerPoint</Application>
  <PresentationFormat>On-screen Show (4:3)</PresentationFormat>
  <Paragraphs>73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Lato Medium</vt:lpstr>
      <vt:lpstr>News Gothic MT</vt:lpstr>
      <vt:lpstr>1_Office Theme</vt:lpstr>
      <vt:lpstr>PowerPoint Presentation</vt:lpstr>
      <vt:lpstr>Practical procedure: Food tests</vt:lpstr>
      <vt:lpstr>Possible examination style questions</vt:lpstr>
      <vt:lpstr>Possible examination style questions  answers</vt:lpstr>
      <vt:lpstr>PowerPoint Presentation</vt:lpstr>
      <vt:lpstr>PowerPoint Presentation</vt:lpstr>
      <vt:lpstr>Key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Fleck</dc:creator>
  <cp:lastModifiedBy>Sharon</cp:lastModifiedBy>
  <cp:revision>116</cp:revision>
  <dcterms:created xsi:type="dcterms:W3CDTF">2016-02-27T20:26:54Z</dcterms:created>
  <dcterms:modified xsi:type="dcterms:W3CDTF">2020-12-14T10:36:00Z</dcterms:modified>
</cp:coreProperties>
</file>