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46" d="100"/>
          <a:sy n="46" d="100"/>
        </p:scale>
        <p:origin x="21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072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011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01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095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579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58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002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448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897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207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86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2DBBB-BE6E-4D73-8C23-E9B0FB9C1812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873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98386BE-1856-4AF8-9C71-53BC6A5A29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416" y="306093"/>
            <a:ext cx="6530141" cy="319550"/>
          </a:xfrm>
        </p:spPr>
        <p:txBody>
          <a:bodyPr>
            <a:normAutofit/>
          </a:bodyPr>
          <a:lstStyle/>
          <a:p>
            <a:r>
              <a:rPr lang="en-GB" sz="1400" b="1" u="sng" dirty="0"/>
              <a:t>An introduction to alkalis.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196F607-6C8C-449D-9C6A-1BF6717830A5}"/>
              </a:ext>
            </a:extLst>
          </p:cNvPr>
          <p:cNvSpPr txBox="1">
            <a:spLocks/>
          </p:cNvSpPr>
          <p:nvPr/>
        </p:nvSpPr>
        <p:spPr>
          <a:xfrm>
            <a:off x="158416" y="158348"/>
            <a:ext cx="722897" cy="295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/>
              <a:t>Name: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CD67E2D-93D9-4ED0-987A-30CF74829D2E}"/>
              </a:ext>
            </a:extLst>
          </p:cNvPr>
          <p:cNvSpPr txBox="1"/>
          <p:nvPr/>
        </p:nvSpPr>
        <p:spPr>
          <a:xfrm>
            <a:off x="343712" y="625645"/>
            <a:ext cx="6159548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200" b="1" dirty="0"/>
              <a:t>Q1. Recognising alkalis.</a:t>
            </a:r>
          </a:p>
          <a:p>
            <a:pPr marL="228600" indent="-228600">
              <a:lnSpc>
                <a:spcPct val="150000"/>
              </a:lnSpc>
              <a:buAutoNum type="alphaLcParenR"/>
            </a:pPr>
            <a:r>
              <a:rPr lang="en-GB" sz="1200" dirty="0"/>
              <a:t>How do we recognise alkalis by name?</a:t>
            </a:r>
            <a:br>
              <a:rPr lang="en-GB" sz="1200" dirty="0"/>
            </a:br>
            <a:r>
              <a:rPr lang="en-GB" sz="1200" dirty="0"/>
              <a:t>___________________________________________________________________________</a:t>
            </a:r>
          </a:p>
          <a:p>
            <a:pPr marL="228600" indent="-228600">
              <a:lnSpc>
                <a:spcPct val="150000"/>
              </a:lnSpc>
              <a:buAutoNum type="alphaLcParenR"/>
            </a:pPr>
            <a:r>
              <a:rPr lang="en-GB" sz="1200" dirty="0"/>
              <a:t>How do we recognise alkalis by their formulae?</a:t>
            </a:r>
            <a:br>
              <a:rPr lang="en-GB" sz="1200" dirty="0"/>
            </a:br>
            <a:r>
              <a:rPr lang="en-GB" sz="1200" dirty="0"/>
              <a:t>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br>
              <a:rPr lang="en-GB" sz="1200" b="1" dirty="0"/>
            </a:br>
            <a:r>
              <a:rPr lang="en-GB" sz="1200" b="1" dirty="0"/>
              <a:t>Q2. Alkalis in solution</a:t>
            </a:r>
          </a:p>
          <a:p>
            <a:pPr marL="228600" indent="-228600">
              <a:lnSpc>
                <a:spcPct val="150000"/>
              </a:lnSpc>
              <a:buAutoNum type="alphaLcParenR"/>
            </a:pPr>
            <a:r>
              <a:rPr lang="en-GB" sz="1200" dirty="0"/>
              <a:t>How are alkalis different to insoluble bases?</a:t>
            </a:r>
            <a:br>
              <a:rPr lang="en-GB" sz="1200" dirty="0"/>
            </a:br>
            <a:r>
              <a:rPr lang="en-GB" sz="1200" dirty="0"/>
              <a:t>___________________________________________________________________________</a:t>
            </a:r>
          </a:p>
          <a:p>
            <a:pPr marL="228600" indent="-228600">
              <a:lnSpc>
                <a:spcPct val="150000"/>
              </a:lnSpc>
              <a:buAutoNum type="alphaLcParenR"/>
            </a:pPr>
            <a:r>
              <a:rPr lang="en-GB" sz="1200" dirty="0"/>
              <a:t>What process do alkalis undergo when dissolved in water?</a:t>
            </a:r>
            <a:br>
              <a:rPr lang="en-GB" sz="1200" dirty="0"/>
            </a:br>
            <a:r>
              <a:rPr lang="en-GB" sz="1200" dirty="0"/>
              <a:t>___________________________________________________________________________</a:t>
            </a:r>
          </a:p>
          <a:p>
            <a:pPr marL="228600" indent="-228600">
              <a:lnSpc>
                <a:spcPct val="150000"/>
              </a:lnSpc>
              <a:buAutoNum type="alphaLcParenR"/>
            </a:pPr>
            <a:r>
              <a:rPr lang="en-GB" sz="1200" dirty="0"/>
              <a:t>Which ion makes alkalis alkaline?</a:t>
            </a:r>
            <a:br>
              <a:rPr lang="en-GB" sz="1200" dirty="0"/>
            </a:br>
            <a:r>
              <a:rPr lang="en-GB" sz="1200" dirty="0"/>
              <a:t>___________________________________________________________________________</a:t>
            </a:r>
            <a:br>
              <a:rPr lang="en-GB" sz="1200" dirty="0"/>
            </a:br>
            <a:endParaRPr lang="en-GB" sz="1200" dirty="0"/>
          </a:p>
          <a:p>
            <a:pPr>
              <a:lnSpc>
                <a:spcPct val="150000"/>
              </a:lnSpc>
            </a:pPr>
            <a:r>
              <a:rPr lang="en-GB" sz="1200" b="1" dirty="0"/>
              <a:t>Q3. Alkalis and pH</a:t>
            </a:r>
          </a:p>
          <a:p>
            <a:pPr marL="228600" indent="-228600">
              <a:lnSpc>
                <a:spcPct val="150000"/>
              </a:lnSpc>
              <a:buAutoNum type="alphaLcParenR"/>
            </a:pPr>
            <a:r>
              <a:rPr lang="en-GB" sz="1200" dirty="0"/>
              <a:t>What is pH a measure of?</a:t>
            </a:r>
            <a:br>
              <a:rPr lang="en-GB" sz="1200" dirty="0"/>
            </a:br>
            <a:r>
              <a:rPr lang="en-GB" sz="1200" dirty="0"/>
              <a:t>___________________________________________________________________________</a:t>
            </a:r>
          </a:p>
          <a:p>
            <a:pPr marL="228600" indent="-228600">
              <a:lnSpc>
                <a:spcPct val="150000"/>
              </a:lnSpc>
              <a:buAutoNum type="alphaLcParenR"/>
            </a:pPr>
            <a:r>
              <a:rPr lang="en-GB" sz="1200" dirty="0"/>
              <a:t>Where on the pH scale would we find alkalis?</a:t>
            </a:r>
            <a:br>
              <a:rPr lang="en-GB" sz="1200" dirty="0"/>
            </a:br>
            <a:r>
              <a:rPr lang="en-GB" sz="1200" dirty="0"/>
              <a:t>___________________________________________________________________________</a:t>
            </a:r>
          </a:p>
          <a:p>
            <a:pPr marL="228600" indent="-228600">
              <a:lnSpc>
                <a:spcPct val="150000"/>
              </a:lnSpc>
              <a:buAutoNum type="alphaLcParenR"/>
            </a:pPr>
            <a:r>
              <a:rPr lang="en-GB" sz="1200" dirty="0"/>
              <a:t>What pH would a strongly alkaline solution have and why?</a:t>
            </a:r>
            <a:br>
              <a:rPr lang="en-GB" sz="1200" dirty="0"/>
            </a:br>
            <a:r>
              <a:rPr lang="en-GB" sz="1200" dirty="0"/>
              <a:t>___________________________________________________________________________</a:t>
            </a:r>
          </a:p>
          <a:p>
            <a:pPr marL="228600" indent="-228600">
              <a:lnSpc>
                <a:spcPct val="150000"/>
              </a:lnSpc>
              <a:buAutoNum type="alphaLcParenR"/>
            </a:pPr>
            <a:r>
              <a:rPr lang="en-GB" sz="1200" dirty="0"/>
              <a:t>What pH would a weakly alkaline have and why?</a:t>
            </a:r>
            <a:br>
              <a:rPr lang="en-GB" sz="1200" dirty="0"/>
            </a:br>
            <a:r>
              <a:rPr lang="en-GB" sz="1200" dirty="0"/>
              <a:t>___________________________________________________________________________</a:t>
            </a:r>
          </a:p>
          <a:p>
            <a:pPr marL="228600" indent="-228600">
              <a:lnSpc>
                <a:spcPct val="150000"/>
              </a:lnSpc>
              <a:buAutoNum type="alphaLcParenR"/>
            </a:pPr>
            <a:r>
              <a:rPr lang="en-GB" sz="1200" dirty="0"/>
              <a:t>What can we use to test the pH of a solution?</a:t>
            </a:r>
            <a:br>
              <a:rPr lang="en-GB" sz="1200" dirty="0"/>
            </a:br>
            <a:r>
              <a:rPr lang="en-GB" sz="1200" dirty="0"/>
              <a:t>___________________________________________________________________________</a:t>
            </a:r>
          </a:p>
          <a:p>
            <a:pPr marL="228600" indent="-228600">
              <a:lnSpc>
                <a:spcPct val="150000"/>
              </a:lnSpc>
              <a:buAutoNum type="alphaLcParenR"/>
            </a:pPr>
            <a:r>
              <a:rPr lang="en-GB" sz="1200" dirty="0"/>
              <a:t>What result would a strongly alkaline solution give with this test?</a:t>
            </a:r>
            <a:br>
              <a:rPr lang="en-GB" sz="1200" dirty="0"/>
            </a:br>
            <a:r>
              <a:rPr lang="en-GB" sz="1200" dirty="0"/>
              <a:t>___________________________________________________________________________</a:t>
            </a:r>
          </a:p>
          <a:p>
            <a:pPr marL="228600" indent="-228600">
              <a:lnSpc>
                <a:spcPct val="150000"/>
              </a:lnSpc>
              <a:buAutoNum type="alphaLcParenR"/>
            </a:pPr>
            <a:r>
              <a:rPr lang="en-GB" sz="1200" dirty="0"/>
              <a:t>What result would a weakly alkaline solution give with this test?</a:t>
            </a:r>
            <a:br>
              <a:rPr lang="en-GB" sz="1200" dirty="0"/>
            </a:br>
            <a:r>
              <a:rPr lang="en-GB" sz="1200" dirty="0"/>
              <a:t>___________________________________________________________________________</a:t>
            </a:r>
          </a:p>
          <a:p>
            <a:pPr marL="228600" indent="-228600">
              <a:lnSpc>
                <a:spcPct val="150000"/>
              </a:lnSpc>
              <a:buAutoNum type="alphaLcParenR"/>
            </a:pPr>
            <a:r>
              <a:rPr lang="en-GB" sz="1200" dirty="0"/>
              <a:t>Where on the pH scale is neutral and what colour does it give with your test?</a:t>
            </a:r>
            <a:br>
              <a:rPr lang="en-GB" sz="1200" dirty="0"/>
            </a:br>
            <a:r>
              <a:rPr lang="en-GB" sz="1200" dirty="0"/>
              <a:t>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063844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</TotalTime>
  <Words>182</Words>
  <Application>Microsoft Office PowerPoint</Application>
  <PresentationFormat>A4 Paper (210x297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TullL</dc:creator>
  <cp:lastModifiedBy>A Rumbles</cp:lastModifiedBy>
  <cp:revision>24</cp:revision>
  <dcterms:created xsi:type="dcterms:W3CDTF">2017-08-21T10:21:07Z</dcterms:created>
  <dcterms:modified xsi:type="dcterms:W3CDTF">2021-01-04T20:50:52Z</dcterms:modified>
</cp:coreProperties>
</file>