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>
      <p:cViewPr varScale="1">
        <p:scale>
          <a:sx n="54" d="100"/>
          <a:sy n="54" d="100"/>
        </p:scale>
        <p:origin x="197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2DBBB-BE6E-4D73-8C23-E9B0FB9C1812}" type="datetimeFigureOut">
              <a:rPr lang="en-GB" smtClean="0"/>
              <a:t>06/01/2021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463F5-AE00-4CFA-ABDC-30FEF681D7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50725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2DBBB-BE6E-4D73-8C23-E9B0FB9C1812}" type="datetimeFigureOut">
              <a:rPr lang="en-GB" smtClean="0"/>
              <a:t>06/01/2021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463F5-AE00-4CFA-ABDC-30FEF681D7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10116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2DBBB-BE6E-4D73-8C23-E9B0FB9C1812}" type="datetimeFigureOut">
              <a:rPr lang="en-GB" smtClean="0"/>
              <a:t>06/01/2021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463F5-AE00-4CFA-ABDC-30FEF681D7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60194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2DBBB-BE6E-4D73-8C23-E9B0FB9C1812}" type="datetimeFigureOut">
              <a:rPr lang="en-GB" smtClean="0"/>
              <a:t>06/01/2021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463F5-AE00-4CFA-ABDC-30FEF681D7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50954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2DBBB-BE6E-4D73-8C23-E9B0FB9C1812}" type="datetimeFigureOut">
              <a:rPr lang="en-GB" smtClean="0"/>
              <a:t>06/01/2021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463F5-AE00-4CFA-ABDC-30FEF681D7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45792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2DBBB-BE6E-4D73-8C23-E9B0FB9C1812}" type="datetimeFigureOut">
              <a:rPr lang="en-GB" smtClean="0"/>
              <a:t>06/01/2021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463F5-AE00-4CFA-ABDC-30FEF681D7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0588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2DBBB-BE6E-4D73-8C23-E9B0FB9C1812}" type="datetimeFigureOut">
              <a:rPr lang="en-GB" smtClean="0"/>
              <a:t>06/01/2021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463F5-AE00-4CFA-ABDC-30FEF681D7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30024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2DBBB-BE6E-4D73-8C23-E9B0FB9C1812}" type="datetimeFigureOut">
              <a:rPr lang="en-GB" smtClean="0"/>
              <a:t>06/01/2021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463F5-AE00-4CFA-ABDC-30FEF681D7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24486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2DBBB-BE6E-4D73-8C23-E9B0FB9C1812}" type="datetimeFigureOut">
              <a:rPr lang="en-GB" smtClean="0"/>
              <a:t>06/01/2021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463F5-AE00-4CFA-ABDC-30FEF681D7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98974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2DBBB-BE6E-4D73-8C23-E9B0FB9C1812}" type="datetimeFigureOut">
              <a:rPr lang="en-GB" smtClean="0"/>
              <a:t>06/01/2021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463F5-AE00-4CFA-ABDC-30FEF681D7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22071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2DBBB-BE6E-4D73-8C23-E9B0FB9C1812}" type="datetimeFigureOut">
              <a:rPr lang="en-GB" smtClean="0"/>
              <a:t>06/01/2021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463F5-AE00-4CFA-ABDC-30FEF681D7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4869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82DBBB-BE6E-4D73-8C23-E9B0FB9C1812}" type="datetimeFigureOut">
              <a:rPr lang="en-GB" smtClean="0"/>
              <a:t>06/01/2021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D463F5-AE00-4CFA-ABDC-30FEF681D7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88737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698386BE-1856-4AF8-9C71-53BC6A5A29D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8416" y="306093"/>
            <a:ext cx="6530141" cy="319550"/>
          </a:xfrm>
        </p:spPr>
        <p:txBody>
          <a:bodyPr>
            <a:normAutofit/>
          </a:bodyPr>
          <a:lstStyle/>
          <a:p>
            <a:r>
              <a:rPr lang="en-GB" sz="1400" b="1" u="sng" dirty="0"/>
              <a:t>An introduction to alkalis.</a:t>
            </a: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C196F607-6C8C-449D-9C6A-1BF6717830A5}"/>
              </a:ext>
            </a:extLst>
          </p:cNvPr>
          <p:cNvSpPr txBox="1">
            <a:spLocks/>
          </p:cNvSpPr>
          <p:nvPr/>
        </p:nvSpPr>
        <p:spPr>
          <a:xfrm>
            <a:off x="158416" y="158348"/>
            <a:ext cx="722897" cy="2954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200" dirty="0"/>
              <a:t>Name: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CD67E2D-93D9-4ED0-987A-30CF74829D2E}"/>
              </a:ext>
            </a:extLst>
          </p:cNvPr>
          <p:cNvSpPr txBox="1"/>
          <p:nvPr/>
        </p:nvSpPr>
        <p:spPr>
          <a:xfrm>
            <a:off x="343712" y="625645"/>
            <a:ext cx="6159548" cy="89562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GB" sz="1200" b="1" dirty="0"/>
              <a:t>Q1. Recognising alkalis.</a:t>
            </a:r>
          </a:p>
          <a:p>
            <a:pPr marL="228600" indent="-228600">
              <a:lnSpc>
                <a:spcPct val="150000"/>
              </a:lnSpc>
              <a:buAutoNum type="alphaLcParenR"/>
            </a:pPr>
            <a:r>
              <a:rPr lang="en-GB" sz="1200" dirty="0"/>
              <a:t>How do we recognise alkalis by name?</a:t>
            </a:r>
            <a:br>
              <a:rPr lang="en-GB" sz="1200" dirty="0"/>
            </a:br>
            <a:r>
              <a:rPr lang="en-GB" sz="1200" dirty="0"/>
              <a:t>___________________________________________________________________________</a:t>
            </a:r>
          </a:p>
          <a:p>
            <a:pPr marL="228600" indent="-228600">
              <a:lnSpc>
                <a:spcPct val="150000"/>
              </a:lnSpc>
              <a:buAutoNum type="alphaLcParenR"/>
            </a:pPr>
            <a:r>
              <a:rPr lang="en-GB" sz="1200" dirty="0"/>
              <a:t>How do we recognise alkalis by their formulae?</a:t>
            </a:r>
            <a:br>
              <a:rPr lang="en-GB" sz="1200" dirty="0"/>
            </a:br>
            <a:r>
              <a:rPr lang="en-GB" sz="1200" dirty="0"/>
              <a:t>___________________________________________________________________________</a:t>
            </a:r>
          </a:p>
          <a:p>
            <a:pPr>
              <a:lnSpc>
                <a:spcPct val="150000"/>
              </a:lnSpc>
            </a:pPr>
            <a:br>
              <a:rPr lang="en-GB" sz="1200" b="1" dirty="0"/>
            </a:br>
            <a:r>
              <a:rPr lang="en-GB" sz="1200" b="1" dirty="0"/>
              <a:t>Q2. Alkalis in solution</a:t>
            </a:r>
          </a:p>
          <a:p>
            <a:pPr marL="228600" indent="-228600">
              <a:lnSpc>
                <a:spcPct val="150000"/>
              </a:lnSpc>
              <a:buAutoNum type="alphaLcParenR"/>
            </a:pPr>
            <a:r>
              <a:rPr lang="en-GB" sz="1200" dirty="0"/>
              <a:t>How are alkalis different to insoluble bases?</a:t>
            </a:r>
            <a:br>
              <a:rPr lang="en-GB" sz="1200" dirty="0"/>
            </a:br>
            <a:r>
              <a:rPr lang="en-GB" sz="1200" dirty="0"/>
              <a:t>___________________________________________________________________________</a:t>
            </a:r>
          </a:p>
          <a:p>
            <a:pPr marL="228600" indent="-228600">
              <a:lnSpc>
                <a:spcPct val="150000"/>
              </a:lnSpc>
              <a:buAutoNum type="alphaLcParenR"/>
            </a:pPr>
            <a:r>
              <a:rPr lang="en-GB" sz="1200" dirty="0"/>
              <a:t>What process do alkalis undergo when dissolved in water?</a:t>
            </a:r>
            <a:br>
              <a:rPr lang="en-GB" sz="1200" dirty="0"/>
            </a:br>
            <a:r>
              <a:rPr lang="en-GB" sz="1200" dirty="0"/>
              <a:t>___________________________________________________________________________</a:t>
            </a:r>
          </a:p>
          <a:p>
            <a:pPr marL="228600" indent="-228600">
              <a:lnSpc>
                <a:spcPct val="150000"/>
              </a:lnSpc>
              <a:buAutoNum type="alphaLcParenR"/>
            </a:pPr>
            <a:r>
              <a:rPr lang="en-GB" sz="1200" dirty="0"/>
              <a:t>Which ion makes alkalis alkaline?</a:t>
            </a:r>
            <a:br>
              <a:rPr lang="en-GB" sz="1200" dirty="0"/>
            </a:br>
            <a:r>
              <a:rPr lang="en-GB" sz="1200" dirty="0"/>
              <a:t>___________________________________________________________________________</a:t>
            </a:r>
            <a:br>
              <a:rPr lang="en-GB" sz="1200" dirty="0"/>
            </a:br>
            <a:endParaRPr lang="en-GB" sz="1200" dirty="0"/>
          </a:p>
          <a:p>
            <a:pPr>
              <a:lnSpc>
                <a:spcPct val="150000"/>
              </a:lnSpc>
            </a:pPr>
            <a:r>
              <a:rPr lang="en-GB" sz="1200" b="1" dirty="0"/>
              <a:t>Q3. Alkalis and pH</a:t>
            </a:r>
          </a:p>
          <a:p>
            <a:pPr marL="228600" indent="-228600">
              <a:lnSpc>
                <a:spcPct val="150000"/>
              </a:lnSpc>
              <a:buAutoNum type="alphaLcParenR"/>
            </a:pPr>
            <a:r>
              <a:rPr lang="en-GB" sz="1200" dirty="0"/>
              <a:t>What is pH a measure of?</a:t>
            </a:r>
            <a:br>
              <a:rPr lang="en-GB" sz="1200" dirty="0"/>
            </a:br>
            <a:r>
              <a:rPr lang="en-GB" sz="1200" dirty="0"/>
              <a:t>___________________________________________________________________________</a:t>
            </a:r>
          </a:p>
          <a:p>
            <a:pPr marL="228600" indent="-228600">
              <a:lnSpc>
                <a:spcPct val="150000"/>
              </a:lnSpc>
              <a:buAutoNum type="alphaLcParenR"/>
            </a:pPr>
            <a:r>
              <a:rPr lang="en-GB" sz="1200" dirty="0"/>
              <a:t>Where on the pH scale would we find alkalis?</a:t>
            </a:r>
            <a:br>
              <a:rPr lang="en-GB" sz="1200" dirty="0"/>
            </a:br>
            <a:r>
              <a:rPr lang="en-GB" sz="1200" dirty="0"/>
              <a:t>___________________________________________________________________________</a:t>
            </a:r>
          </a:p>
          <a:p>
            <a:pPr marL="228600" indent="-228600">
              <a:lnSpc>
                <a:spcPct val="150000"/>
              </a:lnSpc>
              <a:buAutoNum type="alphaLcParenR"/>
            </a:pPr>
            <a:r>
              <a:rPr lang="en-GB" sz="1200" dirty="0"/>
              <a:t>What pH would a strongly alkaline solution have and why?</a:t>
            </a:r>
            <a:br>
              <a:rPr lang="en-GB" sz="1200" dirty="0"/>
            </a:br>
            <a:r>
              <a:rPr lang="en-GB" sz="1200" dirty="0"/>
              <a:t>___________________________________________________________________________</a:t>
            </a:r>
          </a:p>
          <a:p>
            <a:pPr marL="228600" indent="-228600">
              <a:lnSpc>
                <a:spcPct val="150000"/>
              </a:lnSpc>
              <a:buAutoNum type="alphaLcParenR"/>
            </a:pPr>
            <a:r>
              <a:rPr lang="en-GB" sz="1200" dirty="0"/>
              <a:t>What pH would a weakly alkaline have and why?</a:t>
            </a:r>
            <a:br>
              <a:rPr lang="en-GB" sz="1200" dirty="0"/>
            </a:br>
            <a:r>
              <a:rPr lang="en-GB" sz="1200" dirty="0"/>
              <a:t>___________________________________________________________________________</a:t>
            </a:r>
          </a:p>
          <a:p>
            <a:pPr marL="228600" indent="-228600">
              <a:lnSpc>
                <a:spcPct val="150000"/>
              </a:lnSpc>
              <a:buAutoNum type="alphaLcParenR"/>
            </a:pPr>
            <a:r>
              <a:rPr lang="en-GB" sz="1200" dirty="0"/>
              <a:t>What can we use to test the pH of a solution?</a:t>
            </a:r>
            <a:br>
              <a:rPr lang="en-GB" sz="1200" dirty="0"/>
            </a:br>
            <a:r>
              <a:rPr lang="en-GB" sz="1200" dirty="0"/>
              <a:t>___________________________________________________________________________</a:t>
            </a:r>
          </a:p>
          <a:p>
            <a:pPr marL="228600" indent="-228600">
              <a:lnSpc>
                <a:spcPct val="150000"/>
              </a:lnSpc>
              <a:buAutoNum type="alphaLcParenR"/>
            </a:pPr>
            <a:r>
              <a:rPr lang="en-GB" sz="1200" dirty="0"/>
              <a:t>What result would a strongly alkaline solution give with this test?</a:t>
            </a:r>
            <a:br>
              <a:rPr lang="en-GB" sz="1200" dirty="0"/>
            </a:br>
            <a:r>
              <a:rPr lang="en-GB" sz="1200" dirty="0"/>
              <a:t>___________________________________________________________________________</a:t>
            </a:r>
          </a:p>
          <a:p>
            <a:pPr marL="228600" indent="-228600">
              <a:lnSpc>
                <a:spcPct val="150000"/>
              </a:lnSpc>
              <a:buAutoNum type="alphaLcParenR"/>
            </a:pPr>
            <a:r>
              <a:rPr lang="en-GB" sz="1200" dirty="0"/>
              <a:t>What result would a weakly alkaline solution give with this test?</a:t>
            </a:r>
            <a:br>
              <a:rPr lang="en-GB" sz="1200" dirty="0"/>
            </a:br>
            <a:r>
              <a:rPr lang="en-GB" sz="1200" dirty="0"/>
              <a:t>___________________________________________________________________________</a:t>
            </a:r>
          </a:p>
          <a:p>
            <a:pPr marL="228600" indent="-228600">
              <a:lnSpc>
                <a:spcPct val="150000"/>
              </a:lnSpc>
              <a:buAutoNum type="alphaLcParenR"/>
            </a:pPr>
            <a:r>
              <a:rPr lang="en-GB" sz="1200" dirty="0"/>
              <a:t>Where on the pH scale is neutral and what colour does it give with your test?</a:t>
            </a:r>
            <a:br>
              <a:rPr lang="en-GB" sz="1200" dirty="0"/>
            </a:br>
            <a:r>
              <a:rPr lang="en-GB" sz="1200" dirty="0"/>
              <a:t>___________________________________________________________________________</a:t>
            </a:r>
          </a:p>
          <a:p>
            <a:pPr>
              <a:lnSpc>
                <a:spcPct val="150000"/>
              </a:lnSpc>
            </a:pP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30638440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205</TotalTime>
  <Words>182</Words>
  <Application>Microsoft Office PowerPoint</Application>
  <PresentationFormat>A4 Paper (210x297 mm)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TullL</dc:creator>
  <cp:lastModifiedBy>B Waite</cp:lastModifiedBy>
  <cp:revision>25</cp:revision>
  <dcterms:created xsi:type="dcterms:W3CDTF">2017-08-21T10:21:07Z</dcterms:created>
  <dcterms:modified xsi:type="dcterms:W3CDTF">2021-01-06T10:09:41Z</dcterms:modified>
</cp:coreProperties>
</file>