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9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07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01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01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095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579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58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00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44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89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20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8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2DBBB-BE6E-4D73-8C23-E9B0FB9C181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87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D814A8-7A64-40D2-BC5B-D7E37BFAE2BC}"/>
              </a:ext>
            </a:extLst>
          </p:cNvPr>
          <p:cNvSpPr/>
          <p:nvPr/>
        </p:nvSpPr>
        <p:spPr>
          <a:xfrm>
            <a:off x="143284" y="507865"/>
            <a:ext cx="6546273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200" b="1" dirty="0"/>
              <a:t>Q1. Common Acids</a:t>
            </a:r>
          </a:p>
          <a:p>
            <a:pPr marL="228600" indent="-228600">
              <a:lnSpc>
                <a:spcPct val="150000"/>
              </a:lnSpc>
              <a:buAutoNum type="alphaLcParenR"/>
            </a:pPr>
            <a:r>
              <a:rPr lang="en-GB" sz="1200" dirty="0"/>
              <a:t>Name three acids and write their formulae.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dirty="0"/>
              <a:t>  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dirty="0"/>
              <a:t>  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dirty="0"/>
              <a:t>  </a:t>
            </a:r>
          </a:p>
          <a:p>
            <a:pPr>
              <a:lnSpc>
                <a:spcPct val="150000"/>
              </a:lnSpc>
            </a:pPr>
            <a:br>
              <a:rPr lang="en-GB" sz="1200" b="1" dirty="0"/>
            </a:br>
            <a:r>
              <a:rPr lang="en-GB" sz="1200" b="1" dirty="0"/>
              <a:t>Q2. Acids in solution.</a:t>
            </a:r>
          </a:p>
          <a:p>
            <a:pPr marL="228600" indent="-228600">
              <a:lnSpc>
                <a:spcPct val="150000"/>
              </a:lnSpc>
              <a:buAutoNum type="alphaLcParenR"/>
            </a:pPr>
            <a:r>
              <a:rPr lang="en-GB" sz="1200" dirty="0"/>
              <a:t>What process do acids undergo when dissolved in water?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AutoNum type="alphaLcParenR"/>
            </a:pPr>
            <a:r>
              <a:rPr lang="en-GB" sz="1200" dirty="0"/>
              <a:t>Which ion makes acids acidic. 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br>
              <a:rPr lang="en-GB" sz="1200" b="1" dirty="0"/>
            </a:br>
            <a:r>
              <a:rPr lang="en-GB" sz="1200" b="1" dirty="0"/>
              <a:t>Q3. Acids and pH.</a:t>
            </a:r>
          </a:p>
          <a:p>
            <a:pPr marL="228600" indent="-228600">
              <a:lnSpc>
                <a:spcPct val="150000"/>
              </a:lnSpc>
              <a:buFontTx/>
              <a:buAutoNum type="alphaLcParenR"/>
            </a:pPr>
            <a:r>
              <a:rPr lang="en-GB" sz="1200" dirty="0"/>
              <a:t>Where on the pH scale would we find acids?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FontTx/>
              <a:buAutoNum type="alphaLcParenR"/>
            </a:pPr>
            <a:r>
              <a:rPr lang="en-GB" sz="1200" dirty="0"/>
              <a:t>What pH would a strongly acidic solution have and why?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FontTx/>
              <a:buAutoNum type="alphaLcParenR"/>
            </a:pPr>
            <a:r>
              <a:rPr lang="en-GB" sz="1200" dirty="0"/>
              <a:t>What pH would a weakly acidic solution have and why?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FontTx/>
              <a:buAutoNum type="alphaLcParenR"/>
            </a:pPr>
            <a:r>
              <a:rPr lang="en-GB" sz="1200" dirty="0"/>
              <a:t>What result would a strongly acidic solution give with universal indicator.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FontTx/>
              <a:buAutoNum type="alphaLcParenR"/>
            </a:pPr>
            <a:r>
              <a:rPr lang="en-GB" sz="1200" dirty="0"/>
              <a:t>What result would a weakly acidic solution give with universal indicator?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br>
              <a:rPr lang="en-GB" sz="1200" b="1" dirty="0"/>
            </a:br>
            <a:r>
              <a:rPr lang="en-GB" sz="1200" b="1" dirty="0"/>
              <a:t>Q4. Neutralisation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n-GB" sz="1200" dirty="0"/>
              <a:t>Complete the paragraph:</a:t>
            </a:r>
            <a:br>
              <a:rPr lang="en-GB" sz="1200" dirty="0"/>
            </a:br>
            <a:r>
              <a:rPr lang="en-GB" sz="1200" dirty="0"/>
              <a:t>   In solution, acids ________ to produce ____ ions, and alkalis _________ to produce ____ ions. During neutralisation the ______ ions from the ________ react with the ______ ions from the _________ to produce _________. </a:t>
            </a:r>
          </a:p>
          <a:p>
            <a:pPr marL="342900" indent="-342900">
              <a:lnSpc>
                <a:spcPct val="150000"/>
              </a:lnSpc>
              <a:buFontTx/>
              <a:buAutoNum type="alphaLcParenR"/>
            </a:pPr>
            <a:r>
              <a:rPr lang="en-GB" sz="1200" dirty="0"/>
              <a:t>Write the ionic equation for neutralisation.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_______________________________________________________________________________</a:t>
            </a:r>
          </a:p>
          <a:p>
            <a:pPr marL="342900" indent="-342900">
              <a:lnSpc>
                <a:spcPct val="150000"/>
              </a:lnSpc>
              <a:buFontTx/>
              <a:buAutoNum type="alphaLcParenR"/>
            </a:pPr>
            <a:r>
              <a:rPr lang="en-GB" sz="1200" dirty="0"/>
              <a:t>What pH will the resultant solution have and how could you prove this?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_______________________________________________________________________________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82349E8-8634-4F25-8884-A7DCE0BB6420}"/>
              </a:ext>
            </a:extLst>
          </p:cNvPr>
          <p:cNvSpPr txBox="1">
            <a:spLocks/>
          </p:cNvSpPr>
          <p:nvPr/>
        </p:nvSpPr>
        <p:spPr>
          <a:xfrm>
            <a:off x="158416" y="306093"/>
            <a:ext cx="6530141" cy="319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400" b="1" u="sng" dirty="0"/>
              <a:t>Acids and Neutralisation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EBCB33C-4622-4089-8E7F-0F5F319DE251}"/>
              </a:ext>
            </a:extLst>
          </p:cNvPr>
          <p:cNvSpPr txBox="1">
            <a:spLocks/>
          </p:cNvSpPr>
          <p:nvPr/>
        </p:nvSpPr>
        <p:spPr>
          <a:xfrm>
            <a:off x="158416" y="158348"/>
            <a:ext cx="722897" cy="295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/>
              <a:t>Name:</a:t>
            </a:r>
          </a:p>
        </p:txBody>
      </p:sp>
    </p:spTree>
    <p:extLst>
      <p:ext uri="{BB962C8B-B14F-4D97-AF65-F5344CB8AC3E}">
        <p14:creationId xmlns:p14="http://schemas.microsoft.com/office/powerpoint/2010/main" val="3871110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1D93064-6910-448A-A962-E25B92AAEB52}"/>
              </a:ext>
            </a:extLst>
          </p:cNvPr>
          <p:cNvSpPr/>
          <p:nvPr/>
        </p:nvSpPr>
        <p:spPr>
          <a:xfrm>
            <a:off x="270709" y="308959"/>
            <a:ext cx="6238375" cy="578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200" b="1" dirty="0"/>
              <a:t>Q5. Equations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n-GB" sz="1200" dirty="0"/>
              <a:t>Complete the word equations:</a:t>
            </a:r>
          </a:p>
          <a:p>
            <a:pPr marL="400050" indent="-400050">
              <a:lnSpc>
                <a:spcPct val="150000"/>
              </a:lnSpc>
              <a:buAutoNum type="romanLcParenR"/>
            </a:pPr>
            <a:r>
              <a:rPr lang="en-GB" sz="1200" dirty="0"/>
              <a:t>Acid + alkali </a:t>
            </a:r>
            <a:r>
              <a:rPr lang="en-GB" sz="1200" dirty="0">
                <a:sym typeface="Wingdings" panose="05000000000000000000" pitchFamily="2" charset="2"/>
              </a:rPr>
              <a:t> ____________ ______ + ____________</a:t>
            </a:r>
          </a:p>
          <a:p>
            <a:pPr marL="400050" indent="-400050">
              <a:lnSpc>
                <a:spcPct val="150000"/>
              </a:lnSpc>
              <a:buAutoNum type="romanLcParenR"/>
            </a:pPr>
            <a:r>
              <a:rPr lang="en-GB" sz="1200" dirty="0">
                <a:sym typeface="Wingdings" panose="05000000000000000000" pitchFamily="2" charset="2"/>
              </a:rPr>
              <a:t>Hydrochloric acid + sodium hydroxide  ________ __________ + ___________</a:t>
            </a:r>
          </a:p>
          <a:p>
            <a:pPr marL="400050" indent="-400050">
              <a:lnSpc>
                <a:spcPct val="150000"/>
              </a:lnSpc>
              <a:buAutoNum type="romanLcParenR"/>
            </a:pPr>
            <a:r>
              <a:rPr lang="en-GB" sz="1200" dirty="0">
                <a:sym typeface="Wingdings" panose="05000000000000000000" pitchFamily="2" charset="2"/>
              </a:rPr>
              <a:t>Sulfuric acid + calcium hydroxide  __________ ___________ + ____________</a:t>
            </a:r>
          </a:p>
          <a:p>
            <a:pPr marL="400050" indent="-400050">
              <a:lnSpc>
                <a:spcPct val="150000"/>
              </a:lnSpc>
              <a:buAutoNum type="romanLcParenR"/>
            </a:pPr>
            <a:r>
              <a:rPr lang="en-GB" sz="1200" dirty="0">
                <a:sym typeface="Wingdings" panose="05000000000000000000" pitchFamily="2" charset="2"/>
              </a:rPr>
              <a:t>Nitric acid + magnesium hydroxide  __________ __________ + ____________</a:t>
            </a:r>
          </a:p>
          <a:p>
            <a:pPr marL="400050" indent="-400050">
              <a:lnSpc>
                <a:spcPct val="150000"/>
              </a:lnSpc>
              <a:buAutoNum type="romanLcParenR"/>
            </a:pPr>
            <a:endParaRPr lang="en-GB" sz="1200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sym typeface="Wingdings" panose="05000000000000000000" pitchFamily="2" charset="2"/>
              </a:rPr>
              <a:t>b) Use the symbol equations to write word equations:</a:t>
            </a:r>
          </a:p>
          <a:p>
            <a:pPr marL="400050" indent="-400050" algn="ctr">
              <a:lnSpc>
                <a:spcPct val="150000"/>
              </a:lnSpc>
              <a:buAutoNum type="romanLcParenR"/>
            </a:pPr>
            <a:r>
              <a:rPr lang="en-GB" sz="1200" dirty="0">
                <a:sym typeface="Wingdings" panose="05000000000000000000" pitchFamily="2" charset="2"/>
              </a:rPr>
              <a:t>H</a:t>
            </a:r>
            <a:r>
              <a:rPr lang="en-GB" sz="1200" baseline="-25000" dirty="0">
                <a:sym typeface="Wingdings" panose="05000000000000000000" pitchFamily="2" charset="2"/>
              </a:rPr>
              <a:t>2</a:t>
            </a:r>
            <a:r>
              <a:rPr lang="en-GB" sz="1200" dirty="0">
                <a:sym typeface="Wingdings" panose="05000000000000000000" pitchFamily="2" charset="2"/>
              </a:rPr>
              <a:t>SO</a:t>
            </a:r>
            <a:r>
              <a:rPr lang="en-GB" sz="1200" baseline="-25000" dirty="0">
                <a:sym typeface="Wingdings" panose="05000000000000000000" pitchFamily="2" charset="2"/>
              </a:rPr>
              <a:t>4</a:t>
            </a:r>
            <a:r>
              <a:rPr lang="en-GB" sz="1200" dirty="0">
                <a:sym typeface="Wingdings" panose="05000000000000000000" pitchFamily="2" charset="2"/>
              </a:rPr>
              <a:t> </a:t>
            </a:r>
            <a:r>
              <a:rPr lang="en-GB" sz="1200" baseline="-25000" dirty="0">
                <a:sym typeface="Wingdings" panose="05000000000000000000" pitchFamily="2" charset="2"/>
              </a:rPr>
              <a:t>(</a:t>
            </a:r>
            <a:r>
              <a:rPr lang="en-GB" sz="1200" baseline="-25000" dirty="0" err="1">
                <a:sym typeface="Wingdings" panose="05000000000000000000" pitchFamily="2" charset="2"/>
              </a:rPr>
              <a:t>aq</a:t>
            </a:r>
            <a:r>
              <a:rPr lang="en-GB" sz="1200" baseline="-25000" dirty="0">
                <a:sym typeface="Wingdings" panose="05000000000000000000" pitchFamily="2" charset="2"/>
              </a:rPr>
              <a:t>)</a:t>
            </a:r>
            <a:r>
              <a:rPr lang="en-GB" sz="1200" dirty="0">
                <a:sym typeface="Wingdings" panose="05000000000000000000" pitchFamily="2" charset="2"/>
              </a:rPr>
              <a:t> + Mg(OH)</a:t>
            </a:r>
            <a:r>
              <a:rPr lang="en-GB" sz="1200" baseline="-25000" dirty="0">
                <a:sym typeface="Wingdings" panose="05000000000000000000" pitchFamily="2" charset="2"/>
              </a:rPr>
              <a:t>2</a:t>
            </a:r>
            <a:r>
              <a:rPr lang="en-GB" sz="1200" dirty="0">
                <a:sym typeface="Wingdings" panose="05000000000000000000" pitchFamily="2" charset="2"/>
              </a:rPr>
              <a:t> </a:t>
            </a:r>
            <a:r>
              <a:rPr lang="en-GB" sz="1200" baseline="-25000" dirty="0">
                <a:sym typeface="Wingdings" panose="05000000000000000000" pitchFamily="2" charset="2"/>
              </a:rPr>
              <a:t>(</a:t>
            </a:r>
            <a:r>
              <a:rPr lang="en-GB" sz="1200" baseline="-25000" dirty="0" err="1">
                <a:sym typeface="Wingdings" panose="05000000000000000000" pitchFamily="2" charset="2"/>
              </a:rPr>
              <a:t>aq</a:t>
            </a:r>
            <a:r>
              <a:rPr lang="en-GB" sz="1200" baseline="-25000" dirty="0">
                <a:sym typeface="Wingdings" panose="05000000000000000000" pitchFamily="2" charset="2"/>
              </a:rPr>
              <a:t>)</a:t>
            </a:r>
            <a:r>
              <a:rPr lang="en-GB" sz="1200" dirty="0">
                <a:sym typeface="Wingdings" panose="05000000000000000000" pitchFamily="2" charset="2"/>
              </a:rPr>
              <a:t>  MgSO</a:t>
            </a:r>
            <a:r>
              <a:rPr lang="en-GB" sz="1200" baseline="-25000" dirty="0">
                <a:sym typeface="Wingdings" panose="05000000000000000000" pitchFamily="2" charset="2"/>
              </a:rPr>
              <a:t>4</a:t>
            </a:r>
            <a:r>
              <a:rPr lang="en-GB" sz="1200" dirty="0">
                <a:sym typeface="Wingdings" panose="05000000000000000000" pitchFamily="2" charset="2"/>
              </a:rPr>
              <a:t> </a:t>
            </a:r>
            <a:r>
              <a:rPr lang="en-GB" sz="1200" baseline="-25000" dirty="0">
                <a:sym typeface="Wingdings" panose="05000000000000000000" pitchFamily="2" charset="2"/>
              </a:rPr>
              <a:t>(</a:t>
            </a:r>
            <a:r>
              <a:rPr lang="en-GB" sz="1200" baseline="-25000" dirty="0" err="1">
                <a:sym typeface="Wingdings" panose="05000000000000000000" pitchFamily="2" charset="2"/>
              </a:rPr>
              <a:t>aq</a:t>
            </a:r>
            <a:r>
              <a:rPr lang="en-GB" sz="1200" baseline="-25000" dirty="0">
                <a:sym typeface="Wingdings" panose="05000000000000000000" pitchFamily="2" charset="2"/>
              </a:rPr>
              <a:t>)</a:t>
            </a:r>
            <a:r>
              <a:rPr lang="en-GB" sz="1200" dirty="0">
                <a:sym typeface="Wingdings" panose="05000000000000000000" pitchFamily="2" charset="2"/>
              </a:rPr>
              <a:t> + H</a:t>
            </a:r>
            <a:r>
              <a:rPr lang="en-GB" sz="1200" baseline="-25000" dirty="0">
                <a:sym typeface="Wingdings" panose="05000000000000000000" pitchFamily="2" charset="2"/>
              </a:rPr>
              <a:t>2</a:t>
            </a:r>
            <a:r>
              <a:rPr lang="en-GB" sz="1200" dirty="0">
                <a:sym typeface="Wingdings" panose="05000000000000000000" pitchFamily="2" charset="2"/>
              </a:rPr>
              <a:t>O </a:t>
            </a:r>
            <a:r>
              <a:rPr lang="en-GB" sz="1200" baseline="-25000" dirty="0">
                <a:sym typeface="Wingdings" panose="05000000000000000000" pitchFamily="2" charset="2"/>
              </a:rPr>
              <a:t>(l)</a:t>
            </a:r>
            <a:br>
              <a:rPr lang="en-GB" sz="1200" baseline="-25000" dirty="0">
                <a:sym typeface="Wingdings" panose="05000000000000000000" pitchFamily="2" charset="2"/>
              </a:rPr>
            </a:br>
            <a:br>
              <a:rPr lang="en-GB" sz="1200" baseline="-25000" dirty="0">
                <a:sym typeface="Wingdings" panose="05000000000000000000" pitchFamily="2" charset="2"/>
              </a:rPr>
            </a:br>
            <a:r>
              <a:rPr lang="en-GB" sz="1200" dirty="0">
                <a:sym typeface="Wingdings" panose="05000000000000000000" pitchFamily="2" charset="2"/>
              </a:rPr>
              <a:t>_________________ + ________________  _________________ + ______________</a:t>
            </a:r>
            <a:br>
              <a:rPr lang="en-GB" sz="1200" dirty="0">
                <a:sym typeface="Wingdings" panose="05000000000000000000" pitchFamily="2" charset="2"/>
              </a:rPr>
            </a:br>
            <a:endParaRPr lang="en-GB" sz="1200" dirty="0">
              <a:sym typeface="Wingdings" panose="05000000000000000000" pitchFamily="2" charset="2"/>
            </a:endParaRPr>
          </a:p>
          <a:p>
            <a:pPr marL="400050" indent="-400050" algn="ctr">
              <a:lnSpc>
                <a:spcPct val="150000"/>
              </a:lnSpc>
              <a:buFontTx/>
              <a:buAutoNum type="romanLcParenR"/>
            </a:pPr>
            <a:r>
              <a:rPr lang="en-GB" sz="1200" dirty="0">
                <a:sym typeface="Wingdings" panose="05000000000000000000" pitchFamily="2" charset="2"/>
              </a:rPr>
              <a:t>HNO</a:t>
            </a:r>
            <a:r>
              <a:rPr lang="en-GB" sz="1200" baseline="-25000" dirty="0">
                <a:sym typeface="Wingdings" panose="05000000000000000000" pitchFamily="2" charset="2"/>
              </a:rPr>
              <a:t>3</a:t>
            </a:r>
            <a:r>
              <a:rPr lang="en-GB" sz="1200" dirty="0">
                <a:sym typeface="Wingdings" panose="05000000000000000000" pitchFamily="2" charset="2"/>
              </a:rPr>
              <a:t> </a:t>
            </a:r>
            <a:r>
              <a:rPr lang="en-GB" sz="1200" baseline="-25000" dirty="0">
                <a:sym typeface="Wingdings" panose="05000000000000000000" pitchFamily="2" charset="2"/>
              </a:rPr>
              <a:t>(</a:t>
            </a:r>
            <a:r>
              <a:rPr lang="en-GB" sz="1200" baseline="-25000" dirty="0" err="1">
                <a:sym typeface="Wingdings" panose="05000000000000000000" pitchFamily="2" charset="2"/>
              </a:rPr>
              <a:t>aq</a:t>
            </a:r>
            <a:r>
              <a:rPr lang="en-GB" sz="1200" baseline="-25000" dirty="0">
                <a:sym typeface="Wingdings" panose="05000000000000000000" pitchFamily="2" charset="2"/>
              </a:rPr>
              <a:t>)</a:t>
            </a:r>
            <a:r>
              <a:rPr lang="en-GB" sz="1200" dirty="0">
                <a:sym typeface="Wingdings" panose="05000000000000000000" pitchFamily="2" charset="2"/>
              </a:rPr>
              <a:t> + </a:t>
            </a:r>
            <a:r>
              <a:rPr lang="en-GB" sz="1200" dirty="0" err="1">
                <a:sym typeface="Wingdings" panose="05000000000000000000" pitchFamily="2" charset="2"/>
              </a:rPr>
              <a:t>NaOH</a:t>
            </a:r>
            <a:r>
              <a:rPr lang="en-GB" sz="1200" dirty="0">
                <a:sym typeface="Wingdings" panose="05000000000000000000" pitchFamily="2" charset="2"/>
              </a:rPr>
              <a:t> </a:t>
            </a:r>
            <a:r>
              <a:rPr lang="en-GB" sz="1200" baseline="-25000" dirty="0">
                <a:sym typeface="Wingdings" panose="05000000000000000000" pitchFamily="2" charset="2"/>
              </a:rPr>
              <a:t>(</a:t>
            </a:r>
            <a:r>
              <a:rPr lang="en-GB" sz="1200" baseline="-25000" dirty="0" err="1">
                <a:sym typeface="Wingdings" panose="05000000000000000000" pitchFamily="2" charset="2"/>
              </a:rPr>
              <a:t>aq</a:t>
            </a:r>
            <a:r>
              <a:rPr lang="en-GB" sz="1200" baseline="-25000" dirty="0">
                <a:sym typeface="Wingdings" panose="05000000000000000000" pitchFamily="2" charset="2"/>
              </a:rPr>
              <a:t>)</a:t>
            </a:r>
            <a:r>
              <a:rPr lang="en-GB" sz="1200" dirty="0">
                <a:sym typeface="Wingdings" panose="05000000000000000000" pitchFamily="2" charset="2"/>
              </a:rPr>
              <a:t>  NaNO</a:t>
            </a:r>
            <a:r>
              <a:rPr lang="en-GB" sz="1200" baseline="-25000" dirty="0">
                <a:sym typeface="Wingdings" panose="05000000000000000000" pitchFamily="2" charset="2"/>
              </a:rPr>
              <a:t>3</a:t>
            </a:r>
            <a:r>
              <a:rPr lang="en-GB" sz="1200" dirty="0">
                <a:sym typeface="Wingdings" panose="05000000000000000000" pitchFamily="2" charset="2"/>
              </a:rPr>
              <a:t> </a:t>
            </a:r>
            <a:r>
              <a:rPr lang="en-GB" sz="1200" baseline="-25000" dirty="0">
                <a:sym typeface="Wingdings" panose="05000000000000000000" pitchFamily="2" charset="2"/>
              </a:rPr>
              <a:t>(</a:t>
            </a:r>
            <a:r>
              <a:rPr lang="en-GB" sz="1200" baseline="-25000" dirty="0" err="1">
                <a:sym typeface="Wingdings" panose="05000000000000000000" pitchFamily="2" charset="2"/>
              </a:rPr>
              <a:t>aq</a:t>
            </a:r>
            <a:r>
              <a:rPr lang="en-GB" sz="1200" baseline="-25000" dirty="0">
                <a:sym typeface="Wingdings" panose="05000000000000000000" pitchFamily="2" charset="2"/>
              </a:rPr>
              <a:t>)</a:t>
            </a:r>
            <a:r>
              <a:rPr lang="en-GB" sz="1200" dirty="0">
                <a:sym typeface="Wingdings" panose="05000000000000000000" pitchFamily="2" charset="2"/>
              </a:rPr>
              <a:t> + H</a:t>
            </a:r>
            <a:r>
              <a:rPr lang="en-GB" sz="1200" baseline="-25000" dirty="0">
                <a:sym typeface="Wingdings" panose="05000000000000000000" pitchFamily="2" charset="2"/>
              </a:rPr>
              <a:t>2</a:t>
            </a:r>
            <a:r>
              <a:rPr lang="en-GB" sz="1200" dirty="0">
                <a:sym typeface="Wingdings" panose="05000000000000000000" pitchFamily="2" charset="2"/>
              </a:rPr>
              <a:t>O </a:t>
            </a:r>
            <a:r>
              <a:rPr lang="en-GB" sz="1200" baseline="-25000" dirty="0">
                <a:sym typeface="Wingdings" panose="05000000000000000000" pitchFamily="2" charset="2"/>
              </a:rPr>
              <a:t>(l)</a:t>
            </a:r>
            <a:br>
              <a:rPr lang="en-GB" sz="1200" baseline="-25000" dirty="0">
                <a:sym typeface="Wingdings" panose="05000000000000000000" pitchFamily="2" charset="2"/>
              </a:rPr>
            </a:br>
            <a:br>
              <a:rPr lang="en-GB" sz="1200" baseline="-25000" dirty="0">
                <a:sym typeface="Wingdings" panose="05000000000000000000" pitchFamily="2" charset="2"/>
              </a:rPr>
            </a:br>
            <a:r>
              <a:rPr lang="en-GB" sz="1200" dirty="0">
                <a:sym typeface="Wingdings" panose="05000000000000000000" pitchFamily="2" charset="2"/>
              </a:rPr>
              <a:t>_________________ + ________________  _________________ + ______________</a:t>
            </a:r>
            <a:br>
              <a:rPr lang="en-GB" sz="1200" dirty="0">
                <a:sym typeface="Wingdings" panose="05000000000000000000" pitchFamily="2" charset="2"/>
              </a:rPr>
            </a:br>
            <a:endParaRPr lang="en-GB" sz="1200" baseline="-25000" dirty="0">
              <a:sym typeface="Wingdings" panose="05000000000000000000" pitchFamily="2" charset="2"/>
            </a:endParaRPr>
          </a:p>
          <a:p>
            <a:pPr marL="400050" indent="-400050" algn="ctr">
              <a:lnSpc>
                <a:spcPct val="150000"/>
              </a:lnSpc>
              <a:buFontTx/>
              <a:buAutoNum type="romanLcParenR"/>
            </a:pPr>
            <a:r>
              <a:rPr lang="en-GB" sz="1200" dirty="0">
                <a:sym typeface="Wingdings" panose="05000000000000000000" pitchFamily="2" charset="2"/>
              </a:rPr>
              <a:t>2 HCl </a:t>
            </a:r>
            <a:r>
              <a:rPr lang="en-GB" sz="1200" baseline="-25000" dirty="0">
                <a:sym typeface="Wingdings" panose="05000000000000000000" pitchFamily="2" charset="2"/>
              </a:rPr>
              <a:t>(</a:t>
            </a:r>
            <a:r>
              <a:rPr lang="en-GB" sz="1200" baseline="-25000" dirty="0" err="1">
                <a:sym typeface="Wingdings" panose="05000000000000000000" pitchFamily="2" charset="2"/>
              </a:rPr>
              <a:t>aq</a:t>
            </a:r>
            <a:r>
              <a:rPr lang="en-GB" sz="1200" baseline="-25000" dirty="0">
                <a:sym typeface="Wingdings" panose="05000000000000000000" pitchFamily="2" charset="2"/>
              </a:rPr>
              <a:t>)</a:t>
            </a:r>
            <a:r>
              <a:rPr lang="en-GB" sz="1200" dirty="0">
                <a:sym typeface="Wingdings" panose="05000000000000000000" pitchFamily="2" charset="2"/>
              </a:rPr>
              <a:t> + NH</a:t>
            </a:r>
            <a:r>
              <a:rPr lang="en-GB" sz="1200" baseline="-25000" dirty="0">
                <a:sym typeface="Wingdings" panose="05000000000000000000" pitchFamily="2" charset="2"/>
              </a:rPr>
              <a:t>4</a:t>
            </a:r>
            <a:r>
              <a:rPr lang="en-GB" sz="1200" dirty="0">
                <a:sym typeface="Wingdings" panose="05000000000000000000" pitchFamily="2" charset="2"/>
              </a:rPr>
              <a:t>OH </a:t>
            </a:r>
            <a:r>
              <a:rPr lang="en-GB" sz="1200" baseline="-25000" dirty="0">
                <a:sym typeface="Wingdings" panose="05000000000000000000" pitchFamily="2" charset="2"/>
              </a:rPr>
              <a:t>(</a:t>
            </a:r>
            <a:r>
              <a:rPr lang="en-GB" sz="1200" baseline="-25000" dirty="0" err="1">
                <a:sym typeface="Wingdings" panose="05000000000000000000" pitchFamily="2" charset="2"/>
              </a:rPr>
              <a:t>aq</a:t>
            </a:r>
            <a:r>
              <a:rPr lang="en-GB" sz="1200" baseline="-25000" dirty="0">
                <a:sym typeface="Wingdings" panose="05000000000000000000" pitchFamily="2" charset="2"/>
              </a:rPr>
              <a:t>)</a:t>
            </a:r>
            <a:r>
              <a:rPr lang="en-GB" sz="1200" dirty="0">
                <a:sym typeface="Wingdings" panose="05000000000000000000" pitchFamily="2" charset="2"/>
              </a:rPr>
              <a:t>  NH</a:t>
            </a:r>
            <a:r>
              <a:rPr lang="en-GB" sz="1200" baseline="-25000" dirty="0">
                <a:sym typeface="Wingdings" panose="05000000000000000000" pitchFamily="2" charset="2"/>
              </a:rPr>
              <a:t>4</a:t>
            </a:r>
            <a:r>
              <a:rPr lang="en-GB" sz="1200" dirty="0">
                <a:sym typeface="Wingdings" panose="05000000000000000000" pitchFamily="2" charset="2"/>
              </a:rPr>
              <a:t>Cl </a:t>
            </a:r>
            <a:r>
              <a:rPr lang="en-GB" sz="1200" baseline="-25000" dirty="0">
                <a:sym typeface="Wingdings" panose="05000000000000000000" pitchFamily="2" charset="2"/>
              </a:rPr>
              <a:t>(</a:t>
            </a:r>
            <a:r>
              <a:rPr lang="en-GB" sz="1200" baseline="-25000" dirty="0" err="1">
                <a:sym typeface="Wingdings" panose="05000000000000000000" pitchFamily="2" charset="2"/>
              </a:rPr>
              <a:t>aq</a:t>
            </a:r>
            <a:r>
              <a:rPr lang="en-GB" sz="1200" baseline="-25000" dirty="0">
                <a:sym typeface="Wingdings" panose="05000000000000000000" pitchFamily="2" charset="2"/>
              </a:rPr>
              <a:t>)</a:t>
            </a:r>
            <a:r>
              <a:rPr lang="en-GB" sz="1200" dirty="0">
                <a:sym typeface="Wingdings" panose="05000000000000000000" pitchFamily="2" charset="2"/>
              </a:rPr>
              <a:t> + H</a:t>
            </a:r>
            <a:r>
              <a:rPr lang="en-GB" sz="1200" baseline="-25000" dirty="0">
                <a:sym typeface="Wingdings" panose="05000000000000000000" pitchFamily="2" charset="2"/>
              </a:rPr>
              <a:t>2</a:t>
            </a:r>
            <a:r>
              <a:rPr lang="en-GB" sz="1200" dirty="0">
                <a:sym typeface="Wingdings" panose="05000000000000000000" pitchFamily="2" charset="2"/>
              </a:rPr>
              <a:t>O </a:t>
            </a:r>
            <a:r>
              <a:rPr lang="en-GB" sz="1200" baseline="-25000" dirty="0">
                <a:sym typeface="Wingdings" panose="05000000000000000000" pitchFamily="2" charset="2"/>
              </a:rPr>
              <a:t>(l)</a:t>
            </a:r>
            <a:br>
              <a:rPr lang="en-GB" sz="1200" baseline="-25000" dirty="0">
                <a:sym typeface="Wingdings" panose="05000000000000000000" pitchFamily="2" charset="2"/>
              </a:rPr>
            </a:br>
            <a:br>
              <a:rPr lang="en-GB" sz="1200" baseline="-25000" dirty="0">
                <a:sym typeface="Wingdings" panose="05000000000000000000" pitchFamily="2" charset="2"/>
              </a:rPr>
            </a:br>
            <a:r>
              <a:rPr lang="en-GB" sz="1200" dirty="0">
                <a:sym typeface="Wingdings" panose="05000000000000000000" pitchFamily="2" charset="2"/>
              </a:rPr>
              <a:t>_________________ + ________________  _________________ + ______________</a:t>
            </a:r>
            <a:endParaRPr lang="en-GB" sz="1200" baseline="-25000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endParaRPr lang="en-GB" sz="1200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br>
              <a:rPr lang="en-GB" sz="1200" dirty="0">
                <a:sym typeface="Wingdings" panose="05000000000000000000" pitchFamily="2" charset="2"/>
              </a:rPr>
            </a:b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698115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</TotalTime>
  <Words>341</Words>
  <Application>Microsoft Office PowerPoint</Application>
  <PresentationFormat>A4 Paper (210x297 mm)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TullL</dc:creator>
  <cp:lastModifiedBy>B Waite</cp:lastModifiedBy>
  <cp:revision>25</cp:revision>
  <dcterms:created xsi:type="dcterms:W3CDTF">2017-08-21T10:21:07Z</dcterms:created>
  <dcterms:modified xsi:type="dcterms:W3CDTF">2021-01-06T09:56:29Z</dcterms:modified>
</cp:coreProperties>
</file>