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0" d="100"/>
          <a:sy n="90" d="100"/>
        </p:scale>
        <p:origin x="27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1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9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7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0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0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7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8386BE-1856-4AF8-9C71-53BC6A5A2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6" y="306092"/>
            <a:ext cx="6530141" cy="1158397"/>
          </a:xfrm>
        </p:spPr>
        <p:txBody>
          <a:bodyPr>
            <a:normAutofit/>
          </a:bodyPr>
          <a:lstStyle/>
          <a:p>
            <a:r>
              <a:rPr lang="en-GB" sz="1200" b="1" u="sng" dirty="0"/>
              <a:t>Storyboard method: </a:t>
            </a:r>
            <a:br>
              <a:rPr lang="en-GB" sz="1200" b="1" u="sng" dirty="0"/>
            </a:br>
            <a:r>
              <a:rPr lang="en-GB" sz="1200" b="1" u="sng" dirty="0"/>
              <a:t>Preparing a solid form of a soluble salt from the reaction between an acid and an insoluble base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196F607-6C8C-449D-9C6A-1BF6717830A5}"/>
              </a:ext>
            </a:extLst>
          </p:cNvPr>
          <p:cNvSpPr txBox="1">
            <a:spLocks/>
          </p:cNvSpPr>
          <p:nvPr/>
        </p:nvSpPr>
        <p:spPr>
          <a:xfrm>
            <a:off x="158416" y="158348"/>
            <a:ext cx="722897" cy="295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Name: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889DF5-B120-414E-8DCA-834136539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83886"/>
              </p:ext>
            </p:extLst>
          </p:nvPr>
        </p:nvGraphicFramePr>
        <p:xfrm>
          <a:off x="409073" y="885290"/>
          <a:ext cx="6027821" cy="528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703">
                  <a:extLst>
                    <a:ext uri="{9D8B030D-6E8A-4147-A177-3AD203B41FA5}">
                      <a16:colId xmlns:a16="http://schemas.microsoft.com/office/drawing/2014/main" val="3130884447"/>
                    </a:ext>
                  </a:extLst>
                </a:gridCol>
                <a:gridCol w="4933118">
                  <a:extLst>
                    <a:ext uri="{9D8B030D-6E8A-4147-A177-3AD203B41FA5}">
                      <a16:colId xmlns:a16="http://schemas.microsoft.com/office/drawing/2014/main" val="437753748"/>
                    </a:ext>
                  </a:extLst>
                </a:gridCol>
              </a:tblGrid>
              <a:tr h="21572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474132"/>
                  </a:ext>
                </a:extLst>
              </a:tr>
              <a:tr h="712424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34672"/>
                  </a:ext>
                </a:extLst>
              </a:tr>
              <a:tr h="712424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916368"/>
                  </a:ext>
                </a:extLst>
              </a:tr>
              <a:tr h="712424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278961"/>
                  </a:ext>
                </a:extLst>
              </a:tr>
              <a:tr h="712424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295529"/>
                  </a:ext>
                </a:extLst>
              </a:tr>
              <a:tr h="71242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098047"/>
                  </a:ext>
                </a:extLst>
              </a:tr>
              <a:tr h="712424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567600"/>
                  </a:ext>
                </a:extLst>
              </a:tr>
              <a:tr h="712424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5495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CD67E2D-93D9-4ED0-987A-30CF74829D2E}"/>
              </a:ext>
            </a:extLst>
          </p:cNvPr>
          <p:cNvSpPr txBox="1"/>
          <p:nvPr/>
        </p:nvSpPr>
        <p:spPr>
          <a:xfrm>
            <a:off x="343209" y="6192680"/>
            <a:ext cx="6159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/>
              <a:t>Follow up questions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200" dirty="0"/>
              <a:t>Why did we keep adding more insoluble base until no more would dissolve?</a:t>
            </a:r>
            <a:br>
              <a:rPr lang="en-GB" sz="1200" dirty="0"/>
            </a:br>
            <a:r>
              <a:rPr lang="en-GB" sz="12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200" dirty="0"/>
              <a:t>How did we remove the excess insoluble base?</a:t>
            </a:r>
            <a:br>
              <a:rPr lang="en-GB" sz="1200" dirty="0"/>
            </a:br>
            <a:r>
              <a:rPr lang="en-GB" sz="12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200" dirty="0"/>
              <a:t>Describe the process of crystallisation and explain what it is used for.</a:t>
            </a:r>
            <a:br>
              <a:rPr lang="en-GB" sz="1200" dirty="0"/>
            </a:br>
            <a:r>
              <a:rPr lang="en-GB" sz="12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95405D-39CB-4A6A-9EFF-778D020E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74" t="-1534" r="71877" b="49526"/>
          <a:stretch/>
        </p:blipFill>
        <p:spPr>
          <a:xfrm>
            <a:off x="555798" y="1187239"/>
            <a:ext cx="743145" cy="6835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91A1CD-9012-486E-88EB-F44D63FB6E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60" t="4273" r="38929" b="48954"/>
          <a:stretch/>
        </p:blipFill>
        <p:spPr>
          <a:xfrm>
            <a:off x="504928" y="1917425"/>
            <a:ext cx="844884" cy="6525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21CF13-53F5-4700-91DB-4589AC6C9E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75" t="-672" r="-86" b="48409"/>
          <a:stretch/>
        </p:blipFill>
        <p:spPr>
          <a:xfrm>
            <a:off x="538715" y="2616682"/>
            <a:ext cx="777311" cy="6708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49DFFD-37D4-43DA-BA0F-AD2213B6B1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068" t="48578" r="83937" b="-841"/>
          <a:stretch/>
        </p:blipFill>
        <p:spPr>
          <a:xfrm>
            <a:off x="703246" y="3362084"/>
            <a:ext cx="448249" cy="6488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5F5042-C0B0-417C-AE16-2F47826626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40" t="59245" r="60805" b="5783"/>
          <a:stretch/>
        </p:blipFill>
        <p:spPr>
          <a:xfrm>
            <a:off x="514216" y="4045850"/>
            <a:ext cx="826308" cy="65207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BF9BB2-BCAF-401B-9FCA-E9BB52F030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14" t="51226" r="33022" b="-1892"/>
          <a:stretch/>
        </p:blipFill>
        <p:spPr>
          <a:xfrm>
            <a:off x="604507" y="4763384"/>
            <a:ext cx="645727" cy="6942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C03767-396D-4FFB-9577-694EF01C0C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590" t="58481" r="-1754" b="4171"/>
          <a:stretch/>
        </p:blipFill>
        <p:spPr>
          <a:xfrm>
            <a:off x="450686" y="5480919"/>
            <a:ext cx="953369" cy="55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4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24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TullL</dc:creator>
  <cp:lastModifiedBy>TullL</cp:lastModifiedBy>
  <cp:revision>20</cp:revision>
  <dcterms:created xsi:type="dcterms:W3CDTF">2017-08-21T10:21:07Z</dcterms:created>
  <dcterms:modified xsi:type="dcterms:W3CDTF">2017-08-23T09:51:02Z</dcterms:modified>
</cp:coreProperties>
</file>