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7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1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9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0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4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9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0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DBBB-BE6E-4D73-8C23-E9B0FB9C1812}" type="datetimeFigureOut">
              <a:rPr lang="en-GB" smtClean="0"/>
              <a:t>23/08/2017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63F5-AE00-4CFA-ABDC-30FEF681D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8386BE-1856-4AF8-9C71-53BC6A5A2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313" y="306092"/>
            <a:ext cx="5143500" cy="295488"/>
          </a:xfrm>
        </p:spPr>
        <p:txBody>
          <a:bodyPr>
            <a:normAutofit lnSpcReduction="10000"/>
          </a:bodyPr>
          <a:lstStyle/>
          <a:p>
            <a:r>
              <a:rPr lang="en-GB" sz="1600" b="1" u="sng" dirty="0"/>
              <a:t>Neutralisation of acids with insoluble bases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196F607-6C8C-449D-9C6A-1BF6717830A5}"/>
              </a:ext>
            </a:extLst>
          </p:cNvPr>
          <p:cNvSpPr txBox="1">
            <a:spLocks/>
          </p:cNvSpPr>
          <p:nvPr/>
        </p:nvSpPr>
        <p:spPr>
          <a:xfrm>
            <a:off x="158416" y="158348"/>
            <a:ext cx="722897" cy="295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Name: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04EE8-24FC-478C-ADD3-0F82F29787CE}"/>
              </a:ext>
            </a:extLst>
          </p:cNvPr>
          <p:cNvSpPr txBox="1"/>
          <p:nvPr/>
        </p:nvSpPr>
        <p:spPr>
          <a:xfrm>
            <a:off x="230608" y="653068"/>
            <a:ext cx="63497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>
                <a:sym typeface="Wingdings" panose="05000000000000000000" pitchFamily="2" charset="2"/>
              </a:rPr>
              <a:t>A _______________ is a compound that will ____________________ an acid in a _______________________ reaction.</a:t>
            </a: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There are two main types of ___________. Those that are _____________ in water are called ________________. Those that are _______________ in water are called ______________ _________. </a:t>
            </a:r>
            <a:br>
              <a:rPr lang="en-GB" sz="1400" dirty="0">
                <a:sym typeface="Wingdings" panose="05000000000000000000" pitchFamily="2" charset="2"/>
              </a:rPr>
            </a:b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Insoluble bases can be divided into two further types: </a:t>
            </a: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Metal _________________ and Metal ___________________. </a:t>
            </a:r>
            <a:br>
              <a:rPr lang="en-GB" sz="1400" dirty="0">
                <a:sym typeface="Wingdings" panose="05000000000000000000" pitchFamily="2" charset="2"/>
              </a:rPr>
            </a:b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Metal __________________ neutralise acids to produce a _____________ _______ + ____________.</a:t>
            </a:r>
            <a:br>
              <a:rPr lang="en-GB" sz="1400" dirty="0">
                <a:sym typeface="Wingdings" panose="05000000000000000000" pitchFamily="2" charset="2"/>
              </a:rPr>
            </a:b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Metal ______________________ neutralise acids to produce a ____________ __________ + ______________ + _________________.</a:t>
            </a:r>
            <a:br>
              <a:rPr lang="en-GB" sz="1400" dirty="0">
                <a:sym typeface="Wingdings" panose="05000000000000000000" pitchFamily="2" charset="2"/>
              </a:rPr>
            </a:br>
            <a:br>
              <a:rPr lang="en-GB" sz="1400" dirty="0">
                <a:sym typeface="Wingdings" panose="05000000000000000000" pitchFamily="2" charset="2"/>
              </a:rPr>
            </a:br>
            <a:r>
              <a:rPr lang="en-GB" sz="1400" dirty="0">
                <a:sym typeface="Wingdings" panose="05000000000000000000" pitchFamily="2" charset="2"/>
              </a:rPr>
              <a:t>An insoluble base will ________________ as it reacts with the acid, until all of the acid has been _______________.</a:t>
            </a:r>
          </a:p>
          <a:p>
            <a:pPr marL="342900" indent="-342900">
              <a:buAutoNum type="arabicPeriod"/>
            </a:pPr>
            <a:endParaRPr lang="en-GB" sz="1400" dirty="0">
              <a:sym typeface="Wingdings" panose="05000000000000000000" pitchFamily="2" charset="2"/>
            </a:endParaRPr>
          </a:p>
          <a:p>
            <a:pPr algn="ctr"/>
            <a:r>
              <a:rPr lang="en-GB" sz="1400" b="1" dirty="0">
                <a:sym typeface="Wingdings" panose="05000000000000000000" pitchFamily="2" charset="2"/>
              </a:rPr>
              <a:t>Keywords</a:t>
            </a:r>
          </a:p>
          <a:p>
            <a:pPr algn="ctr"/>
            <a:r>
              <a:rPr lang="en-GB" sz="1400" dirty="0">
                <a:sym typeface="Wingdings" panose="05000000000000000000" pitchFamily="2" charset="2"/>
              </a:rPr>
              <a:t>Base, neutralised, neutralise, dissolve,  neutralisation, carbon dioxide, base, water, soluble, alkalis, oxides, soluble salt, water, insoluble base, carbonates, soluble salt, oxides, insoluble, carbonates,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9586D-ED46-4AA2-B66B-086CB0783283}"/>
              </a:ext>
            </a:extLst>
          </p:cNvPr>
          <p:cNvSpPr txBox="1"/>
          <p:nvPr/>
        </p:nvSpPr>
        <p:spPr>
          <a:xfrm>
            <a:off x="230608" y="5527980"/>
            <a:ext cx="64219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ym typeface="Wingdings" panose="05000000000000000000" pitchFamily="2" charset="2"/>
              </a:rPr>
              <a:t>2. Complete the word equations</a:t>
            </a:r>
            <a:br>
              <a:rPr lang="en-GB" sz="1400" b="1" dirty="0">
                <a:sym typeface="Wingdings" panose="05000000000000000000" pitchFamily="2" charset="2"/>
              </a:rPr>
            </a:br>
            <a:endParaRPr lang="en-GB" sz="1400" b="1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a) Copper oxide + Sulfuric acid  __________________ + ___________________</a:t>
            </a:r>
          </a:p>
          <a:p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b) Calcium oxide + hydrochloric acid  ________________ + _________________</a:t>
            </a:r>
          </a:p>
          <a:p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c) Magnesium carbonate + nitric acid  ____________ + ___________ + 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2BC8E0-279D-4CF3-A0A7-5A5ABB3D86F8}"/>
              </a:ext>
            </a:extLst>
          </p:cNvPr>
          <p:cNvSpPr txBox="1"/>
          <p:nvPr/>
        </p:nvSpPr>
        <p:spPr>
          <a:xfrm>
            <a:off x="230607" y="7364164"/>
            <a:ext cx="64219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ym typeface="Wingdings" panose="05000000000000000000" pitchFamily="2" charset="2"/>
              </a:rPr>
              <a:t>3. Turn the symbol equations into word equations</a:t>
            </a:r>
            <a:br>
              <a:rPr lang="en-GB" sz="1400" b="1" dirty="0">
                <a:sym typeface="Wingdings" panose="05000000000000000000" pitchFamily="2" charset="2"/>
              </a:rPr>
            </a:br>
            <a:endParaRPr lang="en-GB" sz="1400" b="1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a)        MgO</a:t>
            </a:r>
            <a:r>
              <a:rPr lang="en-GB" sz="1400" baseline="-25000" dirty="0">
                <a:sym typeface="Wingdings" panose="05000000000000000000" pitchFamily="2" charset="2"/>
              </a:rPr>
              <a:t>(s)</a:t>
            </a:r>
            <a:r>
              <a:rPr lang="en-GB" sz="1400" dirty="0">
                <a:sym typeface="Wingdings" panose="05000000000000000000" pitchFamily="2" charset="2"/>
              </a:rPr>
              <a:t>         +            2 HCl</a:t>
            </a:r>
            <a:r>
              <a:rPr lang="en-GB" sz="1400" baseline="-25000" dirty="0">
                <a:sym typeface="Wingdings" panose="05000000000000000000" pitchFamily="2" charset="2"/>
              </a:rPr>
              <a:t>(aq)</a:t>
            </a:r>
            <a:r>
              <a:rPr lang="en-GB" sz="1400" dirty="0">
                <a:sym typeface="Wingdings" panose="05000000000000000000" pitchFamily="2" charset="2"/>
              </a:rPr>
              <a:t>                         MgCl</a:t>
            </a:r>
            <a:r>
              <a:rPr lang="en-GB" sz="1400" baseline="-25000" dirty="0">
                <a:sym typeface="Wingdings" panose="05000000000000000000" pitchFamily="2" charset="2"/>
              </a:rPr>
              <a:t>2 (aq)                </a:t>
            </a:r>
            <a:r>
              <a:rPr lang="en-GB" sz="1400" dirty="0">
                <a:sym typeface="Wingdings" panose="05000000000000000000" pitchFamily="2" charset="2"/>
              </a:rPr>
              <a:t> +           H</a:t>
            </a:r>
            <a:r>
              <a:rPr lang="en-GB" sz="1400" baseline="-25000" dirty="0">
                <a:sym typeface="Wingdings" panose="05000000000000000000" pitchFamily="2" charset="2"/>
              </a:rPr>
              <a:t>2</a:t>
            </a:r>
            <a:r>
              <a:rPr lang="en-GB" sz="1400" dirty="0">
                <a:sym typeface="Wingdings" panose="05000000000000000000" pitchFamily="2" charset="2"/>
              </a:rPr>
              <a:t>O</a:t>
            </a:r>
            <a:r>
              <a:rPr lang="en-GB" sz="1400" baseline="-25000" dirty="0">
                <a:sym typeface="Wingdings" panose="05000000000000000000" pitchFamily="2" charset="2"/>
              </a:rPr>
              <a:t> (l)</a:t>
            </a:r>
            <a:br>
              <a:rPr lang="en-GB" sz="1400" baseline="-25000" dirty="0">
                <a:sym typeface="Wingdings" panose="05000000000000000000" pitchFamily="2" charset="2"/>
              </a:rPr>
            </a:br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______________ + _______________  ___________________ + ______________</a:t>
            </a:r>
            <a:br>
              <a:rPr lang="en-GB" sz="1400" dirty="0">
                <a:sym typeface="Wingdings" panose="05000000000000000000" pitchFamily="2" charset="2"/>
              </a:rPr>
            </a:br>
            <a:endParaRPr lang="en-GB" sz="1400" dirty="0">
              <a:sym typeface="Wingdings" panose="05000000000000000000" pitchFamily="2" charset="2"/>
            </a:endParaRPr>
          </a:p>
          <a:p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b)        CuO</a:t>
            </a:r>
            <a:r>
              <a:rPr lang="en-GB" sz="1400" baseline="-25000" dirty="0">
                <a:sym typeface="Wingdings" panose="05000000000000000000" pitchFamily="2" charset="2"/>
              </a:rPr>
              <a:t>(s)</a:t>
            </a:r>
            <a:r>
              <a:rPr lang="en-GB" sz="1400" dirty="0">
                <a:sym typeface="Wingdings" panose="05000000000000000000" pitchFamily="2" charset="2"/>
              </a:rPr>
              <a:t>         +            H</a:t>
            </a:r>
            <a:r>
              <a:rPr lang="en-GB" sz="1400" baseline="-25000" dirty="0">
                <a:sym typeface="Wingdings" panose="05000000000000000000" pitchFamily="2" charset="2"/>
              </a:rPr>
              <a:t>2</a:t>
            </a:r>
            <a:r>
              <a:rPr lang="en-GB" sz="1400" dirty="0">
                <a:sym typeface="Wingdings" panose="05000000000000000000" pitchFamily="2" charset="2"/>
              </a:rPr>
              <a:t>SO</a:t>
            </a:r>
            <a:r>
              <a:rPr lang="en-GB" sz="1400" baseline="-25000" dirty="0">
                <a:sym typeface="Wingdings" panose="05000000000000000000" pitchFamily="2" charset="2"/>
              </a:rPr>
              <a:t>4</a:t>
            </a:r>
            <a:r>
              <a:rPr lang="en-GB" sz="1400" dirty="0">
                <a:sym typeface="Wingdings" panose="05000000000000000000" pitchFamily="2" charset="2"/>
              </a:rPr>
              <a:t> </a:t>
            </a:r>
            <a:r>
              <a:rPr lang="en-GB" sz="1400" baseline="-25000" dirty="0">
                <a:sym typeface="Wingdings" panose="05000000000000000000" pitchFamily="2" charset="2"/>
              </a:rPr>
              <a:t>(aq)</a:t>
            </a:r>
            <a:r>
              <a:rPr lang="en-GB" sz="1400" dirty="0">
                <a:sym typeface="Wingdings" panose="05000000000000000000" pitchFamily="2" charset="2"/>
              </a:rPr>
              <a:t>                         CuSO</a:t>
            </a:r>
            <a:r>
              <a:rPr lang="en-GB" sz="1400" baseline="-25000" dirty="0">
                <a:sym typeface="Wingdings" panose="05000000000000000000" pitchFamily="2" charset="2"/>
              </a:rPr>
              <a:t>4 (aq)                </a:t>
            </a:r>
            <a:r>
              <a:rPr lang="en-GB" sz="1400" dirty="0">
                <a:sym typeface="Wingdings" panose="05000000000000000000" pitchFamily="2" charset="2"/>
              </a:rPr>
              <a:t>+           H</a:t>
            </a:r>
            <a:r>
              <a:rPr lang="en-GB" sz="1400" baseline="-25000" dirty="0">
                <a:sym typeface="Wingdings" panose="05000000000000000000" pitchFamily="2" charset="2"/>
              </a:rPr>
              <a:t>2</a:t>
            </a:r>
            <a:r>
              <a:rPr lang="en-GB" sz="1400" dirty="0">
                <a:sym typeface="Wingdings" panose="05000000000000000000" pitchFamily="2" charset="2"/>
              </a:rPr>
              <a:t>O</a:t>
            </a:r>
            <a:r>
              <a:rPr lang="en-GB" sz="1400" baseline="-25000" dirty="0">
                <a:sym typeface="Wingdings" panose="05000000000000000000" pitchFamily="2" charset="2"/>
              </a:rPr>
              <a:t> (l)</a:t>
            </a:r>
            <a:br>
              <a:rPr lang="en-GB" sz="1400" baseline="-25000" dirty="0">
                <a:sym typeface="Wingdings" panose="05000000000000000000" pitchFamily="2" charset="2"/>
              </a:rPr>
            </a:br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>
                <a:sym typeface="Wingdings" panose="05000000000000000000" pitchFamily="2" charset="2"/>
              </a:rPr>
              <a:t>______________ + _______________  ___________________ + ______________</a:t>
            </a:r>
          </a:p>
          <a:p>
            <a:endParaRPr lang="en-GB" sz="1400" dirty="0">
              <a:sym typeface="Wingdings" panose="05000000000000000000" pitchFamily="2" charset="2"/>
            </a:endParaRPr>
          </a:p>
          <a:p>
            <a:endParaRPr lang="en-GB" sz="1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269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38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TullL</dc:creator>
  <cp:lastModifiedBy>TullL</cp:lastModifiedBy>
  <cp:revision>20</cp:revision>
  <dcterms:created xsi:type="dcterms:W3CDTF">2017-08-21T10:21:07Z</dcterms:created>
  <dcterms:modified xsi:type="dcterms:W3CDTF">2017-08-23T09:52:00Z</dcterms:modified>
</cp:coreProperties>
</file>