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2.xml" ContentType="application/vnd.ms-office.inkAction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3.xml" ContentType="application/vnd.ms-office.inkAction+xml"/>
  <Override PartName="/ppt/tags/tag5.xml" ContentType="application/vnd.openxmlformats-officedocument.presentationml.tags+xml"/>
  <Override PartName="/ppt/ink/inkAction4.xml" ContentType="application/vnd.ms-office.inkAction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ink/inkAction5.xml" ContentType="application/vnd.ms-office.inkAction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ink/inkAction6.xml" ContentType="application/vnd.ms-office.inkAction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ink/inkAction7.xml" ContentType="application/vnd.ms-office.inkAction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94" r:id="rId3"/>
    <p:sldMasterId id="2147483706" r:id="rId4"/>
  </p:sldMasterIdLst>
  <p:notesMasterIdLst>
    <p:notesMasterId r:id="rId44"/>
  </p:notesMasterIdLst>
  <p:sldIdLst>
    <p:sldId id="446" r:id="rId5"/>
    <p:sldId id="283" r:id="rId6"/>
    <p:sldId id="281" r:id="rId7"/>
    <p:sldId id="313" r:id="rId8"/>
    <p:sldId id="312" r:id="rId9"/>
    <p:sldId id="388" r:id="rId10"/>
    <p:sldId id="447" r:id="rId11"/>
    <p:sldId id="448" r:id="rId12"/>
    <p:sldId id="422" r:id="rId13"/>
    <p:sldId id="389" r:id="rId14"/>
    <p:sldId id="400" r:id="rId15"/>
    <p:sldId id="415" r:id="rId16"/>
    <p:sldId id="406" r:id="rId17"/>
    <p:sldId id="407" r:id="rId18"/>
    <p:sldId id="402" r:id="rId19"/>
    <p:sldId id="416" r:id="rId20"/>
    <p:sldId id="410" r:id="rId21"/>
    <p:sldId id="411" r:id="rId22"/>
    <p:sldId id="404" r:id="rId23"/>
    <p:sldId id="417" r:id="rId24"/>
    <p:sldId id="296" r:id="rId25"/>
    <p:sldId id="412" r:id="rId26"/>
    <p:sldId id="449" r:id="rId27"/>
    <p:sldId id="285" r:id="rId28"/>
    <p:sldId id="353" r:id="rId29"/>
    <p:sldId id="423" r:id="rId30"/>
    <p:sldId id="286" r:id="rId31"/>
    <p:sldId id="316" r:id="rId32"/>
    <p:sldId id="434" r:id="rId33"/>
    <p:sldId id="435" r:id="rId34"/>
    <p:sldId id="436" r:id="rId35"/>
    <p:sldId id="444" r:id="rId36"/>
    <p:sldId id="438" r:id="rId37"/>
    <p:sldId id="334" r:id="rId38"/>
    <p:sldId id="419" r:id="rId39"/>
    <p:sldId id="420" r:id="rId40"/>
    <p:sldId id="421" r:id="rId41"/>
    <p:sldId id="445" r:id="rId42"/>
    <p:sldId id="424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icrosoft Office User" initials="Office [7]" lastIdx="1" clrIdx="6">
    <p:extLst/>
  </p:cmAuthor>
  <p:cmAuthor id="1" name="Microsoft Office User" initials="Office" lastIdx="5" clrIdx="0">
    <p:extLst/>
  </p:cmAuthor>
  <p:cmAuthor id="8" name="Microsoft Office User" initials="Office [8]" lastIdx="1" clrIdx="7">
    <p:extLst/>
  </p:cmAuthor>
  <p:cmAuthor id="2" name="Microsoft Office User" initials="Office [2]" lastIdx="1" clrIdx="1">
    <p:extLst/>
  </p:cmAuthor>
  <p:cmAuthor id="9" name="Microsoft Office User" initials="Office [9]" lastIdx="1" clrIdx="8">
    <p:extLst/>
  </p:cmAuthor>
  <p:cmAuthor id="3" name="Microsoft Office User" initials="Office [3]" lastIdx="1" clrIdx="2">
    <p:extLst/>
  </p:cmAuthor>
  <p:cmAuthor id="10" name="Vicki Pugh" initials="VP" lastIdx="19" clrIdx="9">
    <p:extLst>
      <p:ext uri="{19B8F6BF-5375-455C-9EA6-DF929625EA0E}">
        <p15:presenceInfo xmlns:p15="http://schemas.microsoft.com/office/powerpoint/2012/main" userId="fb86ba5f6b825535" providerId="Windows Live"/>
      </p:ext>
    </p:extLst>
  </p:cmAuthor>
  <p:cmAuthor id="4" name="Microsoft Office User" initials="Office [4]" lastIdx="1" clrIdx="3">
    <p:extLst/>
  </p:cmAuthor>
  <p:cmAuthor id="5" name="Microsoft Office User" initials="Office [5]" lastIdx="1" clrIdx="4">
    <p:extLst/>
  </p:cmAuthor>
  <p:cmAuthor id="6" name="Microsoft Office User" initials="Office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4F"/>
    <a:srgbClr val="00642D"/>
    <a:srgbClr val="FF9900"/>
    <a:srgbClr val="F59C6B"/>
    <a:srgbClr val="00421E"/>
    <a:srgbClr val="8509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17" autoAdjust="0"/>
    <p:restoredTop sz="83174" autoAdjust="0"/>
  </p:normalViewPr>
  <p:slideViewPr>
    <p:cSldViewPr>
      <p:cViewPr varScale="1">
        <p:scale>
          <a:sx n="89" d="100"/>
          <a:sy n="89" d="100"/>
        </p:scale>
        <p:origin x="74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195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78598" units="1/cm"/>
          <inkml:channelProperty channel="T" name="resolution" value="1" units="1/dev"/>
        </inkml:channelProperties>
      </inkml:inkSource>
      <inkml:timestamp xml:id="ts0" timeString="2021-01-05T16:26:22.26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0498">
    <iact:property name="dataType"/>
    <iact:actionData xml:id="d0">
      <inkml:trace xmlns:inkml="http://www.w3.org/2003/InkML" xml:id="stk0" contextRef="#ctx0" brushRef="#br0">2653 7180 0,'0'23'16,"0"1"16,0 0-17,24 23-6,47-23 1,24-1-4,0 1 2,0-24 0,-24 24 0,71-1 2,-24-23-5,-23 24 4,0-24-2,-24 24 2,-24-24 0,1 0-3,-1 24 3,24-24-2,-23 0 2,46 0 1,25 0-4,23 0 2,-24 0-1,96 0 2,-25 0 1,48 0-4,-47 0 2,-1 0-1,-47 0 2,1 0 0,-49 0-3,-23 0 3,1 0-2,22 0 1,1 0 2,47-24-3,-71 24 1,24 0-1,-24 0 2,24 0 0,-48 0-2,24 0 1,0-24 0,1 24-1,22 0 4,25 0-6,23 0 4,24 0-2,-24 0 2,0 0 1,0 0-4,1 0 2,22 0 0,-22 0 0,-1 0 2,24-24-4,-24 24 2,-24 0 0,-23-23 0,-24-1 2,-24 0-4,25 1 3,-1-1-3,-24 0 3,24 1 0,-24-1-2,25-23 2,-25 47-3,-23-48 2,23 24 3,0-23 3,-47 0 2,0 23-1,0-23-6,0 23-2,0-23 2,0-1 1,0 1-4,0-1 2,-23-23-1,23 0 3,-48 24-1,25 23-3,-1-47 3,0 47-3,24 1 13,-47-48-13,23 71 2,24-24-1,-24-24 2,1 48 1,-1-23-4,24-25 2,-24 25-1,1-25 2,-1 25 0,0-25-2,24 25 2,-47-1-3,47 0 3,-24 0 1,1 1-5,-1-1 4,0 0-2,-23-23 2,47 23 0,-48-23-2,1 23 1,23-23-1,-23-1 3,-1 1-2,1 23-1,0-23 1,-24 23-1,47 1 3,-71-25-2,48 24-1,-24 1 2,-48-1-2,24 0 2,1 24-1,-25 0-1,48-23 2,24 23-3,-24-24 3,0 24 7,23-24-8,1 24-1,-24 0 2,23 0 0,1 0-2,23-23 1,-23 23-1,-24-24 2,23 24 0,-23-24-2,-23 24 1,-1 0 0,0 0 0,-47-23 1,-24-25-3,47 48 3,1 0-1,0-24 0,-25 1 1,49-1-2,-1 24 1,-24-24 0,25 1 0,22 23 1,-46-24-3,47 0 3,-95 1-1,95 23 0,-24 0 1,-23-24-2,47 24 0,-24 0 1,48 0 1,-48 0 0,24 0-2,-24 0 1,0 0-1,0 0 2,-23 0 0,-24 0-3,47 0 4,24 0-4,-24 0 3,0 0 0,24 0-2,0 0 1,-24 0 0,1 0 0,-1 0 1,-47 24-2,71-24 1,-1 23 0,-22 25 1,23-25-1,0-23-1,23 24 2,1 23-3,-1-47 3,25 24 0,-25 0-3,25-24 3,-25 24-1,24-1 0,1-23 1,-1 48-3,0-25 3,1 1-2,-25 0 3,25-1-2,23 1-1,-24 23 0,0-23 2,1 24 0,23-25-1,-48 25-1,48-25 2,-24-23-3,24 48 2,0-25 2,-23 1-4,-1 0 2,24 23 1,0-23 0,-24 0-1,24 23-1,-23 0 2,23-23-2,-24 23 1,24 1 1,0-24-3,0 47 2,-24-24 0,24-23 2,-23 47-1,23-48-3,0 1 2,0 24-1,0-1 2,0 0 0,0-23-2,0 0 1,0 47-1,0-47 2,0-1 1,0 1-4,0 23 2,0-23-1,0 0 2,0 23 0,0 0-3,0 1 10,0-1-7,0-23 0,0 0-2,0-1 2,0 48-3,0-47 4,23 0-2,-23-1-2,0 25 3,0-24-2,0-1 2,24 1 0,0 0-3,-24-1 3,0 1 7,23 0 16,25-24 0,-25 0-24,25 23 0,-24-23 2,-1 0-4,1 0 2,0 0 0,23 0 0,0 0 8,-23 0-8,0 0-1,-1 0 2,1 0 1,0 0-4</inkml:trace>
    </iact:actionData>
  </iact:action>
  <iact:action type="remove" startTime="33762">
    <iact:property name="style" value="instant"/>
    <iact:actionData xml:id="d1" ref="#d0"/>
  </iact:action>
  <iact:action type="add" startTime="33699">
    <iact:property name="dataType" value="strokeEraser"/>
    <iact:actionData xml:id="d2">
      <inkml:trace xmlns:inkml="http://www.w3.org/2003/InkML" xml:id="stk1" contextRef="#ctx0" brushRef="#br1">5402 10236 0,'0'24'65,"-23"23"-58,-1-23 1,24-1 8,-24-23 16,-47-23-17,0-120-7,24 1 1,-1 24-2,-70-95 2,47 47-2,0 0 2,47 24-1,-24-24-1,25 0 2,23 95-2,0 0 2,0 47-2,0 0 18,0 48 31,0 23-48,0 48 0,47-71-1,-23 23 2,47 24-1,24 1-1,47-1 2,47-24-2,48 0 1,24-23 0,47-24 0,0 0 1,-47 0-2,-24 0 1,0-24 1,-72-47-2,-93 24 1,-1 23 0,-48-23 0,1 47 1</inkml:trace>
    </iact:actionData>
  </iact:action>
  <iact:action type="add" startTime="39250">
    <iact:property name="dataType"/>
    <iact:actionData xml:id="d3">
      <inkml:trace xmlns:inkml="http://www.w3.org/2003/InkML" xml:id="stk2" contextRef="#ctx0" brushRef="#br2">12368 9881 0,'24'0'111,"-1"0"-102,1 0-1,23 0 0,1 0-1,-1 0 10,-23 0-10,0 0 2,-1 0-1,25 0 0,-25 0 1,1 0-2,23 0 1,-23 0 0,0 0-1,0 0 3,-1 0-4,1 0 3,0 0-2,23 0 11,-23 0-3,23 0-8,-23 0 2,-1 0 0,1 0-3,0 0 2,0 0 0,-1 0 9,1 0-1,0 0-9,-1 0 2,48 0-1,-23 0-1,-1 0 2,-23 0-2,0 0 2,-1 0 0,1 0 6,0 0-8,-1 0 10,25 0-2,-25 0-5,25 0 5,-24 0 0,-1 0 1,1 0-7,0 23-1,-1-23 8,25 24-9,-1-24 17,-23 0-8,-1 0 1,25 0-9,-24 0 0,-1 0-1,1 0 10,0 0-9,-1 0 0,1 0 0,23 0 8,1 0 1,-24 0-11,-1 0 2,1 0 0,0 0 1,23 0-2,-23 0 2,-1 0-1,1 0-1,23 0 2,1 0 7,-24 0-8,-1 0 0,1 0 0,23 0-1,-23 0 2,23 0 0,-23 0-3,23-24 3,-23 24-2,0 0 1,47 0 1,-47 0 7,23-23-9,-23 23 2,-1 0-1,25 0-1,-25-24 2,1 24-2,0 0 2,23 0-1,-23 0 0,23 0 0,-23 0 0,0-24-1,-1 24 2,25 0-2,-24 0 10,23 0-10,0 0 2,-23 0-2,0 0 2,23 0-1,-23 0 0,-1-23 0,25 23 0,-1 0 0,-23 0 1,0 0-3,23 0 3,-23 0-2,-1 0 2,1 0-2,23 0 2,-23 0-1,0 0-1,23 0 2,-23 0 6,23 0-6,-23 0-2,23-24 10,-23 24-10,0 0 2,-1 0-2,25 0 2,-1 0 0,-23 0 6,0 0-7,-1 0 0,1 0 0,0 0 0,-1 0 0,1 0-1,0 0 2,0 0 0,-1 0-3,1 0 3,0 0-2,-1 0 2,1 0 0,0 0 6,23 0-8,-23 0 1,-1 0 2,1 0-4,0 0 3,0 0-1,-1 0 0,1 0 7,0 0-7,23 0 0,-23 0 2,-1 0-1,1 0-4,0 0 4,23 0-2,-23 0 2,0 0 0,-1 0-2,1 0 1,23 0 0,1 0 0,-1 0 2,-23 0-4,23 0 2,1 0 0,-1 0 0,0 0-1,1 0 10,-1 0-10,-23 0 2,0 0-1,23 0 0,0 0 0,-23 0 0,23 0 0,1 0 2,-1 0-5,-23 0 3,0 0 1,-1 0-1,25 0-1,-1 0 2,-23 0 0,-1 0-2,48 0 1,-23 0-1,-24 0 1,-1 0 1,1 0-2,23 0 2,1 0 1,-1 0 4,1 0-6,-25 0 0,25 0 2,-25 0-5,48 0 4,-47 0-2,0 0 2,23 0 1,-23 0-5,0 0 4,-1 0-2,25 0 2,-25 0-2,1 0 3,0 0-3,23 0 1,0 0 8,-23 0-7,0 0-3,23 0 3,-23 0 9,23 0-11,-23 0 0,0 0 0,-1 0 2,25 0 0,-25 0-3,1 0 3,24 0-2,-25 0 2,1 0 1,23 0-5,1 0 4,-25 0-1,25 0 0,-24 0-1,23 0 2,0 0-1,1 0-1,-25 0 2,1 0 1,23 0-5,-23 0 4,0 0-2,0 0 2,23 0-2,0 0 2,-23 0-1,23 0-1,1 0 2,-25 0 1,25 0 4,-24 0-7,-1 0 2,1 0 0,0 0-3,23 0 4,-23 0-4,-1 0 3,1 24 7,0-24-7,0 23-2,-1-23 1,1 0 2,0 0-5,23 0 5,-23 0 5,-1 0-5,1 0-5,0 0 4,-1 0-2,1 0 2,24 0 1,-25 0-4,25 0 3,-25 0-3,48 0 3,-47 0 1,0 0 5,-1 0-7,25 0-1,-24 0 8,-1 0-6,1 0 7,0 0-6,-1 0-4,25 0 18,-25 0-14,1 0 4,0 0-7,-1 0 2,1 0 6,0 0 2,0 0-9,-1 0 7,1 0-6,0-23-1,-1 23 10,1 0-12,0 0 3,-1 0-3,1 0 12,0 0-12,0 0 2,-1 0 2,1-24-3,0 24 8,-1 0-5,1 0 5,0 0 0,-1 0 10,1 0 22</inkml:trace>
    </iact:actionData>
  </iact:action>
  <iact:action type="add" startTime="45642">
    <iact:property name="dataType"/>
    <iact:actionData xml:id="d4">
      <inkml:trace xmlns:inkml="http://www.w3.org/2003/InkML" xml:id="stk3" contextRef="#ctx0" brushRef="#br2">10354 10757 0,'24'0'24,"-1"0"1,1 0-19,0 0 12,-1 0-4,25 0-4,-24 24-3,23 0 1,0-24-1,1 0 2,-25 0-2,48 0 2,-23 0 0,-1 0-3,1 0 2,23 0 1,-48 0-1,1 0 1,24 0-3,-25 0 3,25 0-2,-25 0 2,1-24 0,23 24-3,-23-24 3,23 1-2,-23-1 11,0 0-11,0 24 1,-1-23-1,1-1 11,0 24-12,-24-48 2,23 25 0,-23-1 1,24 24 0,0-47-3,-24 23 10,0 0-7,0 1 6,0-1-7,0 0 0,0 1 10,0-1-11,0 0 9,0 0-8,0 1 1,0-1 6,0 0 2,0 1-3,0-1-5,23 0-1,-23 1 15,0-1-14,24 0-1,-24 1 9,24-25-10,-24 1 17,0 23-7,0 0-10,0 1 0,0-1 2,0 0 7,0 1 0,0-1 1,0 0-2,0 1 1,0-25 0,-24 1-1,24 23-6,-47 0 0,47 1-3,-48-1 4,48 0-3,-23 24 1,23-23 1,-24 23-3,-23-24 3,-1 0 7,24 24-1,-23 0-6,0-24-1,23 24 0,0-23 1,-23 23 6,23 0 0,1 0-5,-25 0 5,24 0 10,1 0-19,-1 0 3,0 0-2,1 23 11,-1-23-11,0 24 2,1-24 5,-1 24 3,0-24-9,0 0 0,1 24 0,-1-1 7,0 1-6,1-24-2,-1 24 3,-23 23 13,23-47-15,0 0 0,-23 24 0,-1-1-1,25 1 3,-25 0-4,25 0 12,-25 23-11,25-47 8,-1 24-6,0-1 0,1 1-3,-1 0 3,0-1 7,0 1-7,24 0-3,-23-24 3,23 47-1,-24-47 0,24 24 1,0 23-2,-24-23 9,24 0-8,0-1 1,-23 1-2,23 0 8,0-1-6,0 1-1,0 0 8,0-1-9,0 1 1,0 24 2,0-25-4,0 1 3,0 23-2,0-23 1,0 0 1,0-1-2,0 1 3,0 0-3,0-1 1,0 1 0,0 0-1,23 0 10,-23-1 7,0 1-8,0 0 8,24-24 8,0 0 15,-24 23-38,23-23 6,1 0-5,0 0 5,0 0 9,-1 0 0,1 0-17,0 0 10,-1 0 207</inkml:trace>
    </iact:actionData>
  </iact:action>
  <iact:action type="remove" startTime="70273">
    <iact:property name="style" value="instant"/>
    <iact:actionData xml:id="d5" ref="#d4"/>
  </iact:action>
  <iact:action type="add" startTime="70243">
    <iact:property name="dataType" value="strokeEraser"/>
    <iact:actionData xml:id="d6">
      <inkml:trace xmlns:inkml="http://www.w3.org/2003/InkML" xml:id="stk4" contextRef="#ctx0" brushRef="#br1">13032 13648 0,'23'0'16,"1"23"-8,0 25 2,-1-1-4,1 1 2,0 23 0,-24-24 0,24 24-1,-24-47 1,0 0 1,23-1-1,1-94 64,0-47-65,23 47 1,0-48 1,-23 48-1,24 24 0,-25-1 0,-23 1-1,24 23 34</inkml:trace>
    </iact:actionData>
  </iact:action>
  <iact:action type="remove" startTime="71099">
    <iact:property name="style" value="instant"/>
    <iact:actionData xml:id="d7" ref="#d3"/>
  </iact:action>
  <iact:action type="add" startTime="71100">
    <iact:property name="dataType" value="strokeEraser"/>
    <iact:actionData xml:id="d8">
      <inkml:trace xmlns:inkml="http://www.w3.org/2003/InkML" xml:id="stk5" contextRef="#ctx0" brushRef="#br1">15591 12866 0,'0'0'1,"23"47"6,1 1 0,-24-25 0,0 1 1,0 0 41,24-24-26,23 0-7,-23-24-7,0-23-1,70-1-1,-46 1 1,-1-1 1,0 25-2,1-1 1,-24 0 0,-1 24 1,-46 0 152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78598" units="1/cm"/>
          <inkml:channelProperty channel="T" name="resolution" value="1" units="1/dev"/>
        </inkml:channelProperties>
      </inkml:inkSource>
      <inkml:timestamp xml:id="ts0" timeString="2021-01-05T16:52:53.47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19275">
    <iact:property name="dataType"/>
    <iact:actionData xml:id="d0">
      <inkml:trace xmlns:inkml="http://www.w3.org/2003/InkML" xml:id="stk0" contextRef="#ctx0" brushRef="#br0">6231 9928 0,'0'-47'6,"-23"47"18,23-24-15,-24 24 7,24-24-1,-24 24 18,0-23-10,1-1-6,-1 24 6,0 0-15,1-24 8,-25 24-7,1 0 6,0 0-6,-1-23-1,1 23 7,-1 0-6,25 0-1,-1 0-1,0 0 1,-23 0 0,23 0 8,-23 23 1,-1 1-2,25-24 1,-1 0 3,0 47-14,-23-23 4,47 0-1,-24-1-1,1 1 4,-25 23-6,48-23 4,0 0-2,-24 23 2,24-23 6,0 23-6,0-23-1,0 23 8,0 1-8,0-1 7,0-23-7,0 23 3,0-23-6,0 0 4,0-1-2,24 1 2,0 23-1,0 1-1,-24-25 1,23 1 0,-23 0 1,24 0 0,0-1-3,-1 1 2,1 23 1,23-23-2,-47 0 3,48-1-4,-1 1 2,-23 24 0,71-25 0,-72 1 1,1 0-2,47-1 2,-23 1-1,23 23-1,0-47 3,0 24-4,-24 0 3,24-1-1,-23-23 0,-1 0 2,0 0-4,-23 0 2,23 0-1,-23 0 10,0 0-10,0 0 2,23 0-2,-23 0 11,-1-47-4,-23 23-6,24 1 1,-24-1-1,0 0-1,24 1 2,-1-25-1,-23 25-1,0-1 3,0-24-4,0 25 3,0-1-2,0-23 1,0-1 1,0 1 6,0 23-6,0 0-1,0 1 0,0-25-1,0 1 2,0 23-2,0-23 11,0 0-12,0-1 10,0 1-7,0 23-1,0 0-1,-23-23 1,23 23 8,0 1-7,-24-1 7,0 0-9,24 1 10,-23 23-9,23-24-1,-24 0 1,0 0 17,1 24-17,-25 0 0,1-23-1,-1 23 3,1-24-3,23 24 1,-47 0-1,48 0 2,-1 0 6,0 0-6</inkml:trace>
    </iact:actionData>
  </iact:action>
  <iact:action type="add" startTime="21259">
    <iact:property name="dataType"/>
    <iact:actionData xml:id="d1">
      <inkml:trace xmlns:inkml="http://www.w3.org/2003/InkML" xml:id="stk1" contextRef="#ctx0" brushRef="#br0">11918 9525 0,'-24'-23'14,"-23"23"-4,23 0-4,0-24 2,-23 24 0,0 0 1,-1 0-1,24 0-1,-23 0 2,0 0-2,-24 0 2,47 0 0,0 0-3,-23 0 3,-1 0-2,-23 0 1,24 0 8,23 0-7,-23 0-1,23 0 0,1 0 8,-1 0-9,0 24 1,0-24 0,1 23 1,-1 1 6,-23 23 1,23 1 0,0-25-8,24 25 1,0-24-2,-23-1 2,23 1-2,-24 0 2,24-1-2,-24 1 1,24 23 2,0-23 4,-24 23-5,24-23 8,0 24-3,0-25 3,0 1-2,0 0-6,0-1-2,0 25 11,0-25-11,0 25 8,24-25 2,0 1-1,0 0-9,-1-24 1,48 24 2,-23-1-3,-1 1 0,1 0 2,23 23-2,-24-47 2,24 24-2,0 23 2,-23-47-2,23 0 2,-24 0 0,0 0-2,1 24 1,-25-24-1,25 0 1,-1 23 1,-23-23-1,23 0-1,1 0 2,-1 0-1,24 0 1,-23 0-3,-25 0 2,1 0 1,47 0-2,-47 0 10,23 0-9,1 0-1,-25 0 10,48 0-10,-47 0 1,0 0 1,23 0-1,0 0 0,-23 0-1,0 0 1,0 0 0,23 0 1,0 0-1,-23 0-1,0 0 2,47 0-2,-48 0 2,25 0-1,-24 0 0,23 0 0,0 0-1,1 0 2,-25 0-1,1 0-1,23 0 1,1 0 0,-24 0 1,23 0 0,-23 0-3,-1 0 3,25-23-1,-1 23-1,1-48 10,-1 48-9,-23-23-1,-24-1 10,23 0-9,1 24-1,-24-23 2,0-1-1,0 0 0,0 1 0,0-1 1,0 0-3,0 0 2,0 1 1,0-25-2,0 25 1,0-1 1,0-23-1,0-1 0,0 25-1,0-25 1,-24 1 0,1-1 0,-1 25 1,0-25-2,1 25 2,23-1-2,-48-23 1,24 23 9,-23-24-10,23 25 9,1 23-7,-1-48-2,0 48 2,-23-23-1,23-1-1,-23 0 2,23 24-2,-47 0 1,24-23 0,23 23 0,-23 0 1,-1 0-2,24 0 9,1-24-7,-1 24 6,0 0-6,1 0-2,-1 0 2,0 0-1,1 0 8,-1 0 9,0 0-19,1 0 3,-1 0-2,0 0 1,0 0 1,-23 0-2,0 0 2,23 0-1,0 0-1,-23-24 9,23 24 0,1 0 1,-1 0-10,0-24 2,0 24-1,1 0-1,-1 0 1,0 0 0,1 0 0,-1 0 0,0 0 1,1 0-1,-1 0 7,0 0 2</inkml:trace>
    </iact:actionData>
  </iact:action>
  <iact:action type="add" startTime="24578">
    <iact:property name="dataType"/>
    <iact:actionData xml:id="d2">
      <inkml:trace xmlns:inkml="http://www.w3.org/2003/InkML" xml:id="stk2" contextRef="#ctx0" brushRef="#br0">6089 12179 0,'0'-24'7,"-24"24"1,1 0 1,-1-23-2,0 23 1,-23-24 8,0 24 0,-1-24-8,1 24 0,-1 0 1,-23 0-1,24 0 0,23 0-1,0 0 2,-23 0-1,0 0 0,-1 0-1,25 0 1,-25 24 0,25-24 0,-1 24 1,0-24 6,24 23-7,-47-23 9,47 24-1,-48 0-9,48-1 1,-47 1 1,23 0-1,1-1 7,23 25-6,-24-24-1,24-1 0,0 25-1,0-25 1,-24 1 0,24 23 0,0 24 0,0-23 0,0-24 0,0 23 1,0-23-1,0 47-1,0-24 2,24 1 0,-24-25-3,47 48 3,-47-47-1,71 47-1,-47-47 1,23 47 0,25-24 1,46 72-1,-47-72 0,48 24-1,-25-23 2,25-1-1,23 0 0,-71-23 0,24-24 1,-24 24-3,0-1 2,24 1 0,-24-24 1,0 0-2,-24 0 1,1 0 1,-1 0-2,-23 0 2,23-47-2,24 23 1,-47-23 1,23 23-2,1-23 3,-25 23-4,25-24 2,-48 1 1,24 0 7,-1-1-9,-23 25 1,0-1 0,0-23 0,0-1 1,0-23-2,0 24 1,0-24 1,-23 47-2,-1-23 2,-24-25 0,48 49-3,-47-25 2,47 1 1,-24 47-2,1-24 3,-1 1-3,0-1 1,-23-47-1,-1 47 3,48 0-1,-47 24-4,47-23 4,-47 23-2,23-48 2,0 48-2,1-23 1,-1-1 0,0 24 0,1-24 1,-1 1 1,0 23-4,-23-24 9,23 24 9,0 0-15,1-24-1,-1 24 9,0 0-11,1-24 3,-1 1 6,0 23 25</inkml:trace>
    </iact:actionData>
  </iact:action>
  <iact:action type="add" startTime="26978">
    <iact:property name="dataType"/>
    <iact:actionData xml:id="d3">
      <inkml:trace xmlns:inkml="http://www.w3.org/2003/InkML" xml:id="stk3" contextRef="#ctx0" brushRef="#br0">11183 12013 0,'0'0'1,"-23"0"7,-1 0 7,-23 0 1,23 0-6,0 24-5,0-24 3,-23 24 8,23-1 0,1-23-8,-1 24 8,-23-24-6,23 24-3,-24-1 1,25-23 0,-1 24 0,0 0 1,1-24-3,-1 47 2,-23-23 0,47-1 1,-24 25 1,0-48-5,24 24 3,-47 47 0,23-24 10,24 0-11,-24 1 2,24-1-3,0 1 3,0-25 0,0 1-2,0 0 1,0-1 0,0 1-1,0 0 10,0-1-10,0 25 1,0-24 0,0 23 2,0-23-3,24-1 8,-24 25-6,24-48 0,0 47-3,-1-47 3,-23 24-2,48-1 1,-48 1 2,23-24-4,72 48 2,-24-25 1,0-23-1,24 24 2,-24 0-5,0-1 5,0-23-4,0 0 3,0 24 0,1-24-2,-1 0 0,23 24 1,-23-24 1,48 23 1,-48 1-5,0-24 3,-24 0 0,48 0 1,-24 0 0,0 0-3,24 0 3,0 0-2,0 0 1,-24 0 1,24 0-1,-24 0-1,23 0 1,-22 0 1,-1 0 0,0 0-3,0 0 3,0 0-2,-24 0 1,-23 0 1,23 0-1,-23-24-1,23 24 2,1-23-1,-24-1 0,-1 24-1,-23-24 2,24 24-2,0-23 2,-1-1 0,-23 0 5,24-23-4,-24-1 6,0 25-10,0-1 3,0 0-1,0 1 0,0-25 8,-24 1 0,1 23 0,23 1-9,0-1 2,-24 24-1,24-24 0,-24-23 0,1 23 8,23 0-9,-24 24 1,0-23 1,24-1-2,-24 0 2,24 1-2,-23 23 2,23-24 0,-24 0-2,0 0 0,1 1 18,-1-1-18,24 0 2,-24 24-1,24-23 0,-23-1 0,23 0-1,-24 1 2,0-1-2,0 0 10,1 1-10,-1-1 2,0-24-2,1 48 2,23-23 0,-48-1-3,25 0 3,-1 1-1,0-1 9,1 0-11,-1 24 3,0-23-2,0 23 2,-23-24-1,23 0 0,-23 24 7,0-23-7,23-1 1,-23 24-2,-1-24 1,1 0 8,-1 24-7,48-23-2,-47-1 2,23 24-1,-23 0 0,23 0 2,-23-24-4,-1 24 2,25-23-1,-1 23 2,-47 0-1,47 0-1,-23 0 2,-1 0-2,25 0 2,-1 0-1,-23 0-1,23 0 2,-23 0-2,-1 0 1,1 0 3,-1 0-6,1 0 4,0 0-2,-1 0 3,-23 0-2,24 0-2,-24 0 2,-24 0 0,24 0 2,24 0-2,23 0-2,0 0 3,0 0-2,1 0 17,-1 0 0,24-24 17</inkml:trace>
    </iact:actionData>
  </iact:action>
  <iact:action type="add" startTime="39923">
    <iact:property name="dataType"/>
    <iact:actionData xml:id="d4">
      <inkml:trace xmlns:inkml="http://www.w3.org/2003/InkML" xml:id="stk4" contextRef="#ctx0" brushRef="#br0">6563 12795 0,'0'24'30,"-24"23"-21,1-23-1,23 23-1,-24 48 2,-24 23-2,25-46 2,-25 46-1,25-23-1,-25-24 2,1 24-1,23-48-1,1-23 1,-1-1 0,24 1 8,0 0-8,0-48 233</inkml:trace>
    </iact:actionData>
  </iact:action>
  <iact:action type="remove" startTime="41457">
    <iact:property name="style" value="instant"/>
    <iact:actionData xml:id="d5" ref="#d4"/>
  </iact:action>
  <iact:action type="remove" startTime="41482">
    <iact:property name="style" value="instant"/>
    <iact:actionData xml:id="d6" ref="#d2"/>
  </iact:action>
  <iact:action type="remove" startTime="41882">
    <iact:property name="style" value="instant"/>
    <iact:actionData xml:id="d7" ref="#d0"/>
  </iact:action>
  <iact:action type="add" startTime="41451">
    <iact:property name="dataType" value="strokeEraser"/>
    <iact:actionData xml:id="d8">
      <inkml:trace xmlns:inkml="http://www.w3.org/2003/InkML" xml:id="stk5" contextRef="#ctx0" brushRef="#br1">8767 16254 0,'0'0'0,"-24"95"10,0-24-5,1 0 3,-1 48 2,0-25-4,1-23 5,-25 24-7,25-47 4,-1-1 0,0-23 0,24-48 57,24-166-58,94-94 1,24 47 0,1 0 0,-1 71 0,-47-23 0,-1 47 0,-46 71 0,-48 47 0,0 0 48,-166 72-47,-24 23-2,-47 23 1,24 25 0,71-72 0,-24 1 1,24-25-1,23-23-1,96 0 1,-1 0 1,-23-47-2,47-24 2,0-48-2,0-70 1,0-48 0,0-47 0,0 23 0,23-47 1,25-24-2,23 48 4,0 23-4</inkml:trace>
    </iact:actionData>
  </iact:action>
  <iact:action type="remove" startTime="42322">
    <iact:property name="style" value="instant"/>
    <iact:actionData xml:id="d9" ref="#d1"/>
  </iact:action>
  <iact:action type="remove" startTime="42641">
    <iact:property name="style" value="instant"/>
    <iact:actionData xml:id="d10" ref="#d3"/>
  </iact:action>
  <iact:action type="add" startTime="42027">
    <iact:property name="dataType" value="strokeEraser"/>
    <iact:actionData xml:id="d11">
      <inkml:trace xmlns:inkml="http://www.w3.org/2003/InkML" xml:id="stk6" contextRef="#ctx0" brushRef="#br1">8435 12676 0,'0'71'31,"0"-23"-22,0 47-2,0-24 1,0-24 0,0 0 0,0-23 0,0 0 0,24 23 0,-1 1 0,1-25 0,24 48 0,46-47 1,96 71-2,23-71 1,71-1 0,48-23 1,-24 0-2,-23 0 2,-72 0-2,47-47 2,-23-48-2,-47 24 2,94 0-2,-23 0 1,-24-24 0,23 24 0,-70 24 1,-24-25-2,0 25 1,0 0 1,-24-1-2,0 1 1,0 23 3,-71 1-5,-23 23 1,-1 0 2,0 0-2,-23 0 2,47 23-2,-47 1 1,-1 0 0,-23 23 0,0 24 0,0 0 0,0 24 0,-23 23 0,-72 1 0,71-24 0,-23-24 0,47-24 0,0-23 0,0 0 24,71-1-24,261-46 1,213-25-2,142-70 2,-213 47-2,-143 47 1,-236 24 0,-24 0 1,-47 24-2,-24 94 2,0 24-2,-95 119 1,-94-1 0,-25-23 1,-23 0-2,24 0 2,95-23-2,-1-49 2,72-46-1,23-72-1,24-23 2,0 0-1,0 23 7,0-23 1,24 47-7,47-24-1,-47 24 0,-1 0-1,25 24 2,-48-24-2,0 48 2,0-48-2,0 0 1,0 0 0,-71 47 0,23-47 0,25-23 0,-25-1 0,24 1 0,1-48 0,46 0 64,1 0-64,0 0 0,0 0 41</inkml:trace>
    </iact:actionData>
  </iact:action>
  <iact:action type="add" startTime="47482">
    <iact:property name="dataType"/>
    <iact:actionData xml:id="d12">
      <inkml:trace xmlns:inkml="http://www.w3.org/2003/InkML" xml:id="stk7" contextRef="#ctx0" brushRef="#br0">11183 13103 0,'24'0'63,"23"0"-54,1 0-2,-1 0 2,1 0-1,-25 0-1,25 0 2,-1 0-2,0 0 9,1 0-7,-25 0-2,1 0 2,24 0-1,-1 0-1,-23 0 1,23 0 9,-23 0-1,-1 0-9,1 0 1,0 0 1,-1 0 6,1-24-6,0 24 6,0 0-6,-24-23-2,23 23 1,1 0 1,0 0 6,-1 0-7,1 0 1,0 0 6,-1 0 1,1 0-8,0 0 1,0 0-2,23 0 9,-23 0 1,-1 0-2,25 0 1,-25 0 1,1 0-2,0 0-7,-1 0 0,1 0 8,0 0-8,0 0 1,-1 0 7,1 0-1,23 0 2,-23 0-9,0-24-1,-1 24 2,25 0 6,-25 0 2,1 0-9,0 0 8,0 0 0,-1 0-1,1 0 10,0 0-18,-1 0 10,1 0 9,0 0-4,-1 0-15,1 0 18,0 0-2,-1 0-6,1 0 15,0 0 7</inkml:trace>
    </iact:actionData>
  </iact:action>
  <iact:action type="remove" startTime="53131">
    <iact:property name="style" value="instant"/>
    <iact:actionData xml:id="d13" ref="#d12"/>
  </iact:action>
  <iact:action type="add" startTime="53132">
    <iact:property name="dataType" value="strokeEraser"/>
    <iact:actionData xml:id="d14">
      <inkml:trace xmlns:inkml="http://www.w3.org/2003/InkML" xml:id="stk8" contextRef="#ctx0" brushRef="#br1">14714 16017 0,'-24'-24'23,"1"24"-7,-1 0-7,0 48-1,-23-24-1,23 23 2,-23 0-2,-1-23 1,1 47 0,0-47 1,-25 23-2,72-23 1,-23 0 0,-1-24 0,0 0 65,48-72-65,47 25-1,24 0 1,0 23 0,-48 0 1,1 1-2,-25 23 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78598" units="1/cm"/>
          <inkml:channelProperty channel="T" name="resolution" value="1" units="1/dev"/>
        </inkml:channelProperties>
      </inkml:inkSource>
      <inkml:timestamp xml:id="ts0" timeString="2021-01-05T16:52:53.47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7046">
    <iact:property name="dataType"/>
    <iact:actionData xml:id="d0">
      <inkml:trace xmlns:inkml="http://www.w3.org/2003/InkML" xml:id="stk0" contextRef="#ctx0" brushRef="#br0">4762 6848 0,'95'0'112,"47"0"-105,-47 0 2,71 24-2,0-24 2,23 0-1,24 0 0,48 0 1,-71 0-2,-1 0 1,-47 0 0,0 0 0,1 0 0,-1 0-1,-71 0 2,24 0-2,-1 0 2,-22 0-1,-1 0-1,0 0 2,0 0-1,0 0-1,-24 0 2,1 0-2,23 0 2,-24 0-2,24 0 2,-23 0-1,23 0 0,23 0-1,-22 0 1,-1 0 1,0 0-1,0 0 0,0 0 0,0 0-1,-24 0 1,48 0 2,-24 0-4,24 0 3,0 0-1,0 0-1,-1 0 2,1 0-2,0 0 2,0 0-2,-1 0 2,25 0 0,-24 0-3,-24 0 2,24 0 0,23 0 1,-23 0-1,47 0-1,-24 0 2,-23 0-2,0 0 2,47 0-1,-23 0-1,-25 0 2,49 0-1,-25 0 0,-23 0 1,0 0-2,47 0 1,-48 0 0,1 0-1,-24 0 3,24 0-4,47 0 3,-71 0-2,0 0 2,48 0-1,-48 0 0,24 0 0,0 0 0,-1 0-1,-23 0 2,0 0-1,-23 0-1,23 0 1,0 0 0,0 0 1,24 0-1,0 0-1,-1 0 1,-22 0 1,22 0-1,1 0-1,0 0 1,23 0 0,-23 0 1,24 0 0,-25 0-2,49 0 0,-49 0 2,1 0-2,24 0 2,-25 0-1,25 0-1,-1 0 1,-23 0 0,0 0 1,47 0-2,-47 0 2,23 0-1,24 0 0,-23 0 1,-1 0-3,48 0 2,-24 0 1,-23 0-2,-1 0 2,24 0-1,-47 0-1,24 0 2,23 0-1,-47 0 1,70 0-3,-70 0 2,24 0 1,-24 0-1,-24 0 1,23 0-3,1 0 2,-24-24 0,-23 24 0,23 0 1,-24-24-2,-23 24 1,47-24 1,0 24-1,-24 0 1,24 0-2,-23-23 0,23 23 1,-24-24 0,1 24 1,23-24-2,-48 24 2,1 0-1,0-23-1,47-1 2,-47 24 6,-1 0-7,1 0 9,-24-24-9</inkml:trace>
    </iact:actionData>
  </iact:action>
  <iact:action type="add" startTime="31079">
    <iact:property name="dataType"/>
    <iact:actionData xml:id="d1">
      <inkml:trace xmlns:inkml="http://www.w3.org/2003/InkML" xml:id="stk1" contextRef="#ctx0" brushRef="#br0">11397 11942 0,'23'0'102,"1"0"-85,0 0-7,-1 0-5,1 0 12,0 0-10,-1 0 2,25 0 15,-25 0-17,25 0 3,-24 0-4,23 0 3,24 0-2,-47 0 2,23 0 0,-23 0-3,-1 0 3,1 0-2,24 0 2,-25 0 0,1 0-3,23 0 3,-23 0-2,0 0 1,23 24 2,1-24 4,-1 23-6,0-23 1,1 0-1,-1 0 7,0 0-7,1 0 0,-1 0 2,1 0 5,-25 0-7,25 0-1,-25 0 2,1 0-2,23 0 1,-23 0 0,24 0 1,-25 0 6,25 0 1,-48-23-7,23 23-1,1-24-1,0 24 2,23-24-1,0 1-1,-23 23 2,0-24 6,0 0 1,-1 1-7,1-1-2,0-24 18,-24 25-16,0-1-2,0 0 8,0-23-7,0 23 9,0 1-9,0-1-1,0 0 1,0 1 2,0-1-4,0 0 2,0 0 1,0 1-2,0-1 3,0-23 5,-24 23-8,0 0 11,24 1-12,-23-1 2,23 0 0,-24 1 1,-24-1-1,48 0 0,-23 0 0,-1 1 7,-23-25 2,23 25-2,0 23-6,1-24-1,-25 0-1,25 24 1,-25-23 0,1-1 1,23 24-1,0-24-1,-47 24 2,48 0-1,-25-23-1,25 23 2,-25-24-2,1 24 1,23 0 1,0 0-2,1 0 2,-1 0-2,0 0 2,1 0 22,-25 0-15,25 0 1,-1 0-10,0 0 1,0 0 18,1 0-12,-1 0 2,0 0 0,1 0 0,-1 0 8,-23 0-7,23 0-1,0 0-9,0 0 1,1 0 0,-25 0 1,1 0 7,0 0-8,-1 0 8,25 0-1,-25 0-6,24 0 6,1 0-6,-25 24 6,25-24 10,-1 0-18,0 0 2,1 0 6,-1 0-6,0 23-1,1-23 16,-1 0-1,0 24-14,0-24-2,24 24 9,-23-24-7,23 23-2,-24 1 10,24 0-2,-24 23 1,1-47 1,23 24-9,0-1 0,0 1 8,-24 0-9,0 0 9,24-1-7,0 1-1,0 0-1,-23-1 10,23 1-10,0 0 3,0-1 5,-24 1 0,24 0 1,0-1-7,0 1 15,0 0-9,0 0 2,0-1-2,0 1 9,0 0-8,0 23 0,0-23 8,24 23-8,-24-23 2,23-1-11,1 1 0,-24 0 10,0 0-9,24-1-1,-24 1 18,23 23-16,1-23 13,-24 0 3,24-1 7,-1 1-1,1-24-14,-24 24 6,24-24 49,0 0-64,-1 0 16,1 0-16,0 0 9</inkml:trace>
    </iact:actionData>
  </iact:action>
  <iact:action type="add" startTime="35519">
    <iact:property name="dataType"/>
    <iact:actionData xml:id="d2">
      <inkml:trace xmlns:inkml="http://www.w3.org/2003/InkML" xml:id="stk2" contextRef="#ctx0" brushRef="#br0">12842 10971 0,'-48'0'54,"-70"23"-45,47 25-2,-24 23 1,0-24 1,1 24-1,-49 0 0,49-23-1,-49 46 1,25-22 1,-24-1-2,47-48 2,-23 48 0,47-23-2,-24-1 1,24 1 0,0-1-1,47-47 3,0 0 52,24-24-53,24-23-1,0-24 0</inkml:trace>
    </iact:actionData>
  </iact:action>
  <iact:action type="add" startTime="35991">
    <iact:property name="dataType"/>
    <iact:actionData xml:id="d3">
      <inkml:trace xmlns:inkml="http://www.w3.org/2003/InkML" xml:id="stk3" contextRef="#ctx0" brushRef="#br0">11752 11089 0,'24'0'30,"47"24"-20,0 47-3,71 47 0,-47-23 2,47 24-1,-24-25 1,25 1-3,-72-48 2,0-23 1,-24 24-1,-23-25 0,23 1-1,-23-24 106</inkml:trace>
    </iact:actionData>
  </iact:action>
  <iact:action type="remove" startTime="37933">
    <iact:property name="style" value="instant"/>
    <iact:actionData xml:id="d4" ref="#d1"/>
  </iact:action>
  <iact:action type="remove" startTime="38102">
    <iact:property name="style" value="instant"/>
    <iact:actionData xml:id="d5" ref="#d2"/>
  </iact:action>
  <iact:action type="remove" startTime="38158">
    <iact:property name="style" value="instant"/>
    <iact:actionData xml:id="d6" ref="#d3"/>
  </iact:action>
  <iact:action type="add" startTime="37879">
    <iact:property name="dataType" value="strokeEraser"/>
    <iact:actionData xml:id="d7">
      <inkml:trace xmlns:inkml="http://www.w3.org/2003/InkML" xml:id="stk4" contextRef="#ctx0" brushRef="#br1">14003 14738 0,'0'23'32,"-24"1"-24,1 0-1,-25 23 4,25-23 2,-1 23-10,0-47 2,1 24 4,70-71 87,71-48-89,25 0 1,-49 24 0,-46 47 1,47-71 2,-24 72-6,-24-25 3,0 25 0,-23-1-1,0 0 20,-48 24 10,-71 24-29,1 0 0,22 23 0,-46 0 1,23 25-1,48-49-1,47 1 1,-24-24 0,24 24 64,71-48-64,71-23 1,1-25-2,-25 1 1,1 24 0,-72 23 0,0 24 0,1-23 0,-25 23 1,1 0 39,-48 47-40,-23 24-1,-48 0 2,48 0-1,-48-23-1,71-1 2,1-23-2,-1-1 1,24-46 73</inkml:trace>
    </iact:actionData>
  </iact:action>
  <iact:action type="add" startTime="41023">
    <iact:property name="dataType"/>
    <iact:actionData xml:id="d8">
      <inkml:trace xmlns:inkml="http://www.w3.org/2003/InkML" xml:id="stk5" contextRef="#ctx0" brushRef="#br0">11799 13174 0,'24'0'87,"23"24"-31,-23-24 0,-24 24-47,24-24 13,23 23 35,1-23-41,-25 0-1,1 0-6,0 24-2,-1-24 2,1 0-2,0 0 1,23 0 1,-23 0-1,23 0 0,1 0-1,-1 0 2,-23 0-1,23 24 0,0-1 0,-23-23 7,0 0 2,23 0-9,-23 0-1,0 0 1,-1 0 1,1 0-2,0 0 1,-1 0 0,1 0 0,0 0 8,-1 0 0,1 0 1,0 0-10,0 0 2,23 0 6,-23 0-7,-1 0 8,1 0-8,0-23 0,-1-1 1,1 24 6,-24-24-7,24 24 0,-24-23 1,23 23-1,-23-24 0,24 0 0,0 24 0,-24-24 8,24-23-1,-24 23 9,0-23-7,0 23-1,0 1-9,0-25 17,0 25-7,0-1-2,0 0 11,0 0-20,0 1 27,0-1-18,-24 24-7,24-24 0,0 1 0,-24-1 8,0 0 0,24-23 17,-23 23-9,23-23 0,-24 23-8,0 0 0,1 1 16,23-1-16,-24 0-8,0 24 15,24-23-14,-23 23 6,23-24-7,-48 24 9,25-24-1,23 1-8,-48 23 8,24-24-1,1 24-6,-1-24-1,-23 0 7,-1 1-6,1 23 6,23 0 1,1-24 0,-1 24 1,0 0-9,0-24-1,1 24 1,-1 0 0,0 0 8,1-23-8,-1 23 9,-23-24-9,-1 24 8,25 0-1,-1 0-7,0 0 1,0 0-1,1-24-1,-1 24 10,0 0-2,1 0 2,-1 0-2,0 0-6,1 0 7,-25 0-1,24 0 9,1 0-8,-1 0-7,-23 24 7,23 0 0,0-24-8,1 23 8,-1 1-1,0 0 18,24-1-25,-23-23 0,-1 24 8,24 0 0,-24-24-8,24 24 1,0-1-2,0 1 2,0 0 6,0-1-7,0 1 8,0 0-1,0-1-6,0 1 8,0 0-3,0 23 10,0-23 9,24 0-10,0-1 2,-24 1-9,23 0 8,-23-1 0,0 1-17,0 0 10,0-1 0,0 1-3,0 0-6,0 0 8,0-1-8,0 1 16,0 0-7,0-1-2,0 1 3,0 0 4,0-1-6,0 1 9,0 0-10,0-1 58,0 1-58,24-24 66,23 0-74,-23 0 2</inkml:trace>
    </iact:actionData>
  </iact:action>
  <iact:action type="remove" startTime="45775">
    <iact:property name="style" value="instant"/>
    <iact:actionData xml:id="d9" ref="#d8"/>
  </iact:action>
  <iact:action type="add" startTime="45778">
    <iact:property name="dataType" value="strokeEraser"/>
    <iact:actionData xml:id="d10">
      <inkml:trace xmlns:inkml="http://www.w3.org/2003/InkML" xml:id="stk6" contextRef="#ctx0" brushRef="#br1">15496 16183 0,'-24'24'32,"1"-24"-24,-1 23 0,24 25 7,-24-25-7,24 25 8,-24-24 0,24-1 9,0-46 55,0-1-73,0 0 2</inkml:trace>
    </iact:actionData>
  </iact:action>
  <iact:action type="remove" startTime="57559">
    <iact:property name="style" value="instant"/>
    <iact:actionData xml:id="d11" ref="#d0"/>
  </iact:action>
  <iact:action type="add" startTime="57559">
    <iact:property name="dataType" value="strokeEraser"/>
    <iact:actionData xml:id="d12">
      <inkml:trace xmlns:inkml="http://www.w3.org/2003/InkML" xml:id="stk7" contextRef="#ctx0" brushRef="#br1">11800 9762 0,'-24'47'40,"0"48"-25,-47-24-7,47-47 0,1 47 0,-25 0 0,25-24 0,23 1 1,0-72 70,0-47-70,0 47-2,23-47 1,1 0 0,0 24 1</inkml:trace>
    </iact:actionData>
  </iact:action>
  <iact:action type="add" startTime="62614">
    <iact:property name="dataType"/>
    <iact:actionData xml:id="d13">
      <inkml:trace xmlns:inkml="http://www.w3.org/2003/InkML" xml:id="stk8" contextRef="#ctx0" brushRef="#br0">8387 12653 0,'24'0'104,"0"0"-97,-1 0 2,49 0-1,-49 0-1,48 0 2,0 0-1,24 0 0,0 0 0,-24 0 0,-24 0-1,1 0 1,-1 0 1,1 0-1,23 0 0,-48 0-1,25 0 1,-25 0 1,25 0-1,23 0 0,-24 0 0,-23 0-1,23 0 2,-23 0 0,23 0-3,1 0 3,-1 0-1,-23 0 0,23 0 0,1 0-1,-1 0 1,-23 0 1,0 0-1,23 0 1,-23 0-3,23 0 2,-23 0 1,23 0-1,0 0 1,1 0-3,-24 0 2,-1 0 1,25 0-1,-25 0 0,25 0-1,-25 0 2,1 0-2,0-24 2,23 24-1,-23 0 7,23-24-7,-23 24 9,23 0-1,-23 0-1,0 0 34,-1-23-2</inkml:trace>
    </iact:actionData>
  </iact:action>
  <iact:action type="remove" startTime="66270">
    <iact:property name="style" value="instant"/>
    <iact:actionData xml:id="d14" ref="#d13"/>
  </iact:action>
  <iact:action type="add" startTime="66239">
    <iact:property name="dataType" value="strokeEraser"/>
    <iact:actionData xml:id="d15">
      <inkml:trace xmlns:inkml="http://www.w3.org/2003/InkML" xml:id="stk9" contextRef="#ctx0" brushRef="#br1">11705 15496 0,'24'0'23,"-24"47"-13,0-23-4,0 0 4,0-1-3,0 1 1,0 0-1,0-1 90,23-23-74,1 0-6</inkml:trace>
    </iact:actionData>
  </iact:action>
  <iact:action type="add" startTime="75094">
    <iact:property name="dataType"/>
    <iact:actionData xml:id="d16">
      <inkml:trace xmlns:inkml="http://www.w3.org/2003/InkML" xml:id="stk10" contextRef="#ctx0" brushRef="#br0">5165 13435 0,'0'23'63,"24"-23"-47,-1 0-7,1 0-2,23 0 1,-23 0 2,24 0-4,-1 0 3,0 0-2,1 0 1,-1 0 1,0 0-1,1 0 0,-1 0-1,24 0 1,0 0 1,1 0-2,-1 0 2,-24 0-2,24 0 1,0 0 1,0 0-2,-23 0 2,23 0-2,-48 0 1,1 0 1,47 0-2,-47 0 9,0 0-7,23 0-1,-23-23-1,47 23 2,-48 0 6,25 0-6,-25 0-2,1 0 2,24 0-1,-25 0-1,1 0 2,0 0-2,23 0 2,-23 0-2,-1 0 1,25-24 1,-24 24-1,-1 0 0,25-24 1,-25 24 6,25 0-7,-25 0-1,1 0 3,23-23-4,-23 23 11,0 0-10,0-24 1,-1 24 0,1 0 1,0 0 7,-1-24 8,1 24 47</inkml:trace>
    </iact:actionData>
  </iact:action>
  <iact:action type="add" startTime="79902">
    <iact:property name="dataType"/>
    <iact:actionData xml:id="d17">
      <inkml:trace xmlns:inkml="http://www.w3.org/2003/InkML" xml:id="stk11" contextRef="#ctx0" brushRef="#br0">11231 13150 0,'23'0'103,"1"0"-77,0 0-12,-1 24-5,1-24-1,0 0 0,0 0-1,23 24 2,0-24-2,-23 0 2,23 0-1,24 24-1,-23-24 1,-24 0 0,23 0 1,-23 0-1,47 0-1,-48 0 2,48 0-2,-47 0 1,24 0 1,-25 0-1,25 0 0,-25 0-1,1 0 2,0 0-1,-1 0 0,1 0-1,0 0 2,23 0 7,-23 0-9,0 0 2,-1 0-1,25 0 0,-25 0 0,1-24-1,23 24 2,1 0 7,-24-24-7,-1 0-3,1 24 3,23 0 6,-23 0-6,0 0 6,-1 0-7,1 0 1,0 0 7,-1 0-8,1 0 7,0 0-6,23 0 6,-23 0 2,0 0-9,-1 0-1,25 0 1,-25 0 8,25 0-7,-25 0-2,25 0 10,-24 0-10,-1 0 2,1 0-2,0 0 2,-1 0-1,25 0-1,-1 0 3,-23 0-4,0 0 3,23 0-2,-23 0 2,-1 0 0,1 0-3,23 0 3,-23 0 6,23 0-5,1 0-4,-24 0 2,-1 0 1,25 0-2,-1 0 3,-23 0-4,23 0 2,-23 0 0,23 0 1,-23 0 0,0 0-2,23 0 1,-23 0-1,23 0 1,-23 0 1,23 0-2,-23 0 2,0 0-2,-1 0 1,1 0 1,0 0-2,-1 0 2,1 0 6,0 0 1,-1 0-7,1 0 7</inkml:trace>
    </iact:actionData>
  </iact:action>
  <iact:action type="add" startTime="83422">
    <iact:property name="dataType"/>
    <iact:actionData xml:id="d18">
      <inkml:trace xmlns:inkml="http://www.w3.org/2003/InkML" xml:id="stk12" contextRef="#ctx0" brushRef="#br0">17533 13269 0,'0'24'47,"24"-24"1,0 23-31,-1-23 15,1 0-24,0 0-1,23 0 2,1 0-2,-1 0 2,0 0 0,-23 0-3,0 0 3,47 0-1,-48 0 0,1 0-1,24 0 2,-1 0-1,0 0-1,1 0 2,23 0-2,0 0 2,0 0-1,24 0-1,23 0 2,-70 0 0,46 0-2,-23 0 1,1 0-1,-1 0 2,0-23-2,-48 23 2,25 0-2,-1-24 2,1 24-2,23 0 3,-48 0-3,25 0 1,-25 0-1,48 0 2,-47 0 0,24 0-2,-25 0 1,1 0 7,-24-24 18,0 1 95</inkml:trace>
    </iact:actionData>
  </iact:action>
  <iact:action type="remove" startTime="85813">
    <iact:property name="style" value="instant"/>
    <iact:actionData xml:id="d19" ref="#d16"/>
  </iact:action>
  <iact:action type="remove" startTime="86517">
    <iact:property name="style" value="instant"/>
    <iact:actionData xml:id="d20" ref="#d17"/>
  </iact:action>
  <iact:action type="remove" startTime="87189">
    <iact:property name="style" value="instant"/>
    <iact:actionData xml:id="d21" ref="#d18"/>
  </iact:action>
  <iact:action type="add" startTime="85735">
    <iact:property name="dataType" value="strokeEraser"/>
    <iact:actionData xml:id="d22">
      <inkml:trace xmlns:inkml="http://www.w3.org/2003/InkML" xml:id="stk13" contextRef="#ctx0" brushRef="#br1">8554 16112 0,'-24'0'47,"0"71"-39,24-24 0,-24 48 0,-23 24 3,0-48-1,23-24-6,0 24 3,1-23 2,23-25 6,-24 1-7,48-24 81,47-71-82,-48 47 1,25-23 1,47-24-1,-48 47 0,24 0 0,-24 1-1,24 23 2,-47-24-2,24 24 2,23 0-2,0 0 2,47 0-2,119 0 1,0 0 0,47 47 1,72 1-2,23-1 1,-24 24 0,1-23 0,331 23 0,24-24 0,118-47 0,-47 0 0,-142 0 0,-48 0 1,-166-71-2,-118 24 1,-71-48 0,0 24 0,-94 0 0,-25 0 1,-47 23-2,-24 1 1,-23 23 0,0-23 1,0 47-2,-1-24 1,-94 24 73,-47 71-74,-48 0 2,0 0-1,0 0 0,24 0 0,23 1-1,48-72 1,48 23 1,-1-23-2,0 0 49,48-71-48,23-24 0,24 24 0,-23-24 0,47 24 0,-48 24 2,-23 23-4,-24 1 4,-24 23 53,-47 0-55,0 71 0,0-48 0,71 1 0,-48-24-1,48-47 57,0-1-56,48 1 0,-25 23 0,49-71 0,-49 72 0,1 23 33,71 23-34,-48 96 2,119 23-2,24 71 2,23-23-2,142-1 1,119 25 0,190-25 1,23-23-2,-24-95 1,-71-71 0,48 0 0,-190-71 1,48-24-2,-261-47 1,-48 47 0,-23-23 0,-47-1 1,-48 25-2,0 23 2,-47-24-2,23 24 1,-23 0 0,-24 47 1,0-23-1,-48 47 39,-141 23-38,-96 72-2,-70 47 1,-119 71 0,71-70 1,48 46-1,94-94 0,-47 0-1,237-72 1,47-23 1,1 0 6,23-47-7,0-71 0,47-1 0,1-47 0,23 0 0,23-23 0,1 23 1,-47 47-1,23 25-1,-48 46 2,1 48 63,0 0-57,-1 0-7,1 0 0,0 0 0,0 0 0,-1 0 41,1 0-26,0 0 2,-1 0-18,-23 24 2,24 0-1,0-1 8,-1 25-8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78598" units="1/cm"/>
          <inkml:channelProperty channel="T" name="resolution" value="1" units="1/dev"/>
        </inkml:channelProperties>
      </inkml:inkSource>
      <inkml:timestamp xml:id="ts0" timeString="2021-01-05T16:52:53.47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23545">
    <iact:property name="dataType"/>
    <iact:actionData xml:id="d0">
      <inkml:trace xmlns:inkml="http://www.w3.org/2003/InkML" xml:id="stk0" contextRef="#ctx0" brushRef="#br0">11302 8317 0,'-24'0'39,"-47"0"-31,0 0 1,0 0-1,-24 0-1,48 0 1,-24 0 1,23 0-2,-47 0 3,1 0-4,-25 0 2,48 0 0,24 0 0,-48-24 1,48 24 7,-25-24-8,25 24 7,23 0-7,-47-23 0,0-1 0,24 24-1,-1 0 2,1-24-1,-24 24 0,24 0 0,-25 0 0,1-23 0,0 23 0,-23 0-1,22-24 2,1 24-1,0-24 0,24 24-1,0 0 10,-1 0-8,1 0-2,23-23 1,0 23 0,-23 0 0,23 0-1,1 0 2,-1 0 0,-24 0-2,25 0 9,-25 0 0,25 0 0,-1 0-8,0 0 1,1 0-2,-1 0 8</inkml:trace>
    </iact:actionData>
  </iact:action>
  <iact:action type="add" startTime="24761">
    <iact:property name="dataType"/>
    <iact:actionData xml:id="d1">
      <inkml:trace xmlns:inkml="http://www.w3.org/2003/InkML" xml:id="stk1" contextRef="#ctx0" brushRef="#br0">10994 8127 0,'23'24'79,"25"0"-71,-24-24-1,-1 0 3,1 0-3,0 23 1,-1-23 0,25 24 1,-1-24 5,-23 0-5,23 24-1,1-1 8,-25-23 24,1 24-8,0-24 56,-24 24-72,0 23-7,-24-23-1,0-24-1,-47 24 3,47-1-5,-47-23 5,48 0-3,-25 24 1,-23 0 0,24-1 1,-1-23-1,25 0 0</inkml:trace>
    </iact:actionData>
  </iact:action>
  <iact:action type="remove" startTime="29841">
    <iact:property name="style" value="instant"/>
    <iact:actionData xml:id="d2" ref="#d0"/>
  </iact:action>
  <iact:action type="remove" startTime="30080">
    <iact:property name="style" value="instant"/>
    <iact:actionData xml:id="d3" ref="#d1"/>
  </iact:action>
  <iact:action type="add" startTime="29844">
    <iact:property name="dataType" value="strokeEraser"/>
    <iact:actionData xml:id="d4">
      <inkml:trace xmlns:inkml="http://www.w3.org/2003/InkML" xml:id="stk2" contextRef="#ctx0" brushRef="#br1">11989 11065 0,'0'24'79,"-24"-1"-71,1 25 0,-1-24 0,24 23 0,-24-47 0,24 24 0,0-1 8,0 1 32,143-24-40,-1 0 0,95-71 0,47 0 0,0 23 0,167-23 1,-167 48-1,-95-1-1,-46 0 1,-96 24 0,-47 24 33,-47 47-34,-72 48 1,48-72 0,0 48 0,24-48 0,47-23 0,0 0 0,-24-1 0,48-46 64,-24-1 49</inkml:trace>
    </iact:actionData>
  </iact:action>
  <iact:action type="add" startTime="36161">
    <iact:property name="dataType"/>
    <iact:actionData xml:id="d5">
      <inkml:trace xmlns:inkml="http://www.w3.org/2003/InkML" xml:id="stk3" contextRef="#ctx0" brushRef="#br0">18078 5497 0,'-23'0'23,"-1"0"-14,-24 0-2,1 0 2,23 0 0,1 0-3,-25 0 3,-70 24-2,94-24 1,-47 0 2,24 0-4,-24 0 2,23 24 0,25-24 1,-49 23 0,49 1-2,-25-24 1,1 24-1,23-24 1,1 23 0,-25-23 0,1 48 0,-1-24 0,25-1 10,23 1-12,-24 0 3,0-1-1,24 25-1,0-25 3,-23-23-4,23 48 3,-24-1-2,24 1 2,0 23 0,0-24-3,0 48 3,0-24-2,0 24 2,0-48 0,24 24-3,-1 48 3,-23-72-2,71 24 1,-23 24 0,-25-48 1,25 1-2,-1-1 1,-23 0 1,47-23 0,0-24-3,0 24 2,-23-1 0,-25-23 1,48 0 0,-23 24-2,-1-24 0,24 0 1,-23 0 0,23 0 2,-24 0-4,24-24 3,0-23-1,-23 23-1,-1-23 3,0 0-4,1 23 2,-25-47 0,1 23 0,0 1 0,23-48 1,-23 48-1,0-48-1,-24 0 2,0 24 0,0 0-3,0 0 2,0 0 0,0 0-1,0 24 2,0-25-2,-24-46 2,24 71-2,-47-24 2,23-1 1,0 1-4,0 24 2,1 0 1,-1 23-2,24-24 1,-24 25 0,24-1 1,-23 0 6</inkml:trace>
    </iact:actionData>
  </iact:action>
  <iact:action type="remove" startTime="39344">
    <iact:property name="style" value="instant"/>
    <iact:actionData xml:id="d6" ref="#d5"/>
  </iact:action>
  <iact:action type="add" startTime="39097">
    <iact:property name="dataType" value="strokeEraser"/>
    <iact:actionData xml:id="d7">
      <inkml:trace xmlns:inkml="http://www.w3.org/2003/InkML" xml:id="stk4" contextRef="#ctx0" brushRef="#br1">20661 9572 0,'0'0'0,"-23"0"6,23 24 3,-24-24-1,0 24 0,0-1 0,48-46 88,0 23-88,0-71 0,-1 47 0,-23 119 56,0-24-56,0 0 0,0 0 0,0-24 1,0-23-2,0 0 1,48-72 72,-25 1-72,1-24 0,0 0 0,-1 23 0,1 1 0,-24 71 88,-24 23-88,1-47 7,23 24 50,23-72-49,25 1-8,-1 0 0</inkml:trace>
    </iact:actionData>
  </iact:action>
  <iact:action type="add" startTime="81312">
    <iact:property name="dataType"/>
    <iact:actionData xml:id="d8">
      <inkml:trace xmlns:inkml="http://www.w3.org/2003/InkML" xml:id="stk5" contextRef="#ctx0" brushRef="#br0">5402 5000 0,'24'0'120,"23"23"-112,24-23 0,0 24 0,0-24 0,0 24 0,0-24-1,-23 0 3,23 0-3,-47 23 1,70-23 0,-23 0 0,1 0 0,-1 0 1,23 0-2,1 0 0,-24 0 4,0 0-6,0 0 5,-23 0-3,23 0 1,-47 0 0,23 0 1,0 0-1,1 0-1,-1 0 2,1 0 0,23 0-3,-24 0 3,0 0-1,-23 0-1,23 0 1,1 0 1,-24 0-2,-1 0 2,1 0-1,0 0 1,-1 0-3,48 0 2,-23 0 0,23 0 0,-47 0 0,23 0 0,0 0 0,24-23 0,-47 23 8,24 0-8,-25-24 1,1 24-2,0 0 1,-1 0-1,1 0 3,0 0 5,-1 0 3,-23-24-12,24 1 42,0 23-40,-24-24 8</inkml:trace>
    </iact:actionData>
  </iact:action>
  <iact:action type="add" startTime="82921">
    <iact:property name="dataType"/>
    <iact:actionData xml:id="d9">
      <inkml:trace xmlns:inkml="http://www.w3.org/2003/InkML" xml:id="stk6" contextRef="#ctx0" brushRef="#br0">20519 5166 0,'23'0'95,"1"0"-62,24 0-18,-25 0-6,1 0-2,0 0 1,23 0 0,-23 0 0,23 0 0,24 0 2,0 0-4,0 0 2,0 0 0,0 0 0,1 0 0,-25 0 0,0 0 0,1 0 8,-1 0-6,-23 0-4,23 0 10,-23 0-8,23 0 9,-23 0-10,0 0 9,-1 0-7,1 0-2,23 0 9,1 0-7,-24 0 0,-1 0-3,1 0 2,0 0 0,-1 0 0,1 0 2,0 0-4,-1 0 2,1 0 0,0 0 1,-1 0-1,1 0-1,0 0 1,0 0 8,-1 0-7,1 0-1,0 0-1,-1 0 0,25 0 2,-25 0 0,25 0-3,23 0 3,-47 0-1,23 0-1,0 0 2,-23 0-2,47 0 2,-23 0-1,23 0 1,-24 0-2,0 0 1,1 0 1,-1 0-2,1 0 1,-1 0 1,0 0-2,-23 0 2,0 0-2,-1 0 1,1 0 1,0 0-2,23 0 8,-23 0 4,0 0-14,-1 0 4,1 0-1,0 0 10,-1 0-12,1 0 2,0 0 9,-1 0-2,1 0 1,0 0 2,-1 0 4,1 0-4,0 0-4,0 0-6,-1 0 16,1 0 0,0 0-14,-1 0-3,1 0 72</inkml:trace>
    </iact:actionData>
  </iact:action>
  <iact:action type="remove" startTime="89480">
    <iact:property name="style" value="instant"/>
    <iact:actionData xml:id="d10" ref="#d8"/>
  </iact:action>
  <iact:action type="remove" startTime="90008">
    <iact:property name="style" value="instant"/>
    <iact:actionData xml:id="d11" ref="#d9"/>
  </iact:action>
  <iact:action type="add" startTime="89417">
    <iact:property name="dataType" value="strokeEraser"/>
    <iact:actionData xml:id="d12">
      <inkml:trace xmlns:inkml="http://www.w3.org/2003/InkML" xml:id="stk7" contextRef="#ctx0" brushRef="#br1">9170 7772 0,'-24'47'23,"24"0"-15,0-23 0,0 23-1,-24-23 2,24 0 2,-23 23-6,23 1 3,0-25 0,0 1 0,0 47 0,-24 0 0,24-23 0,-24-1 0,0 0 0,24-23 0,72-24 40,-25 0-40,48 0 0,23-95 0,-23 24 0,23-24 0,-70 72 0,23-48 0,-47 71 0,-24-24 0,23 0 16,1 24 16,23 0-32,48 0 0,189 0 0,143 0 0,473 0 0,261 0 0,48 0 0,212 0 0,238 0 0,-119 0 0,119 0 0,-96-95 0,-22-47 0,-475 71 0,-24-71 0,-212-24 0,-285 95 0,-356 47-1,-70-23 2,-72 47-1,-189 95 64,-119 94-64,24 48 0,0 0 0,48-47 1,47-24-2,47-72 2,95-70-2,-24 0 9,0-48 8,-23-23-16,47-1 0,-47-23-1,-1-23 2,48 22-1,-23 25 0,23 0 0,0-24 0,-24 47 0,24-24 0,0 1 0,0 23 8,0 1 0,0-1-8,0 0 8,-24 24-8,24-23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78598" units="1/cm"/>
          <inkml:channelProperty channel="T" name="resolution" value="1" units="1/dev"/>
        </inkml:channelProperties>
      </inkml:inkSource>
      <inkml:timestamp xml:id="ts0" timeString="2021-01-05T16:52:53.47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27749">
    <iact:property name="dataType"/>
    <iact:actionData xml:id="d0">
      <inkml:trace xmlns:inkml="http://www.w3.org/2003/InkML" xml:id="stk0" contextRef="#ctx0" brushRef="#br0">5947 11231 0,'0'0'1,"-24"0"6,-23 0 1,23 0 0,0 0 1,1-23-2,-25 23 1,1 0-1,23 0 2,-23 0-2,-1 0 1,25-24 1,-1 24-1,0-24 0,1 24 1,-1 0-3,0 0 11,-23 0 14,23 0-14,1 0-2,-1 0-6,0 0-1,0 0 0,1 0 1,-1 0-3,0 0 3,1 24 6,-1 0 1,-23 23 0,47-23 3,0-1-14,-24 25 4,0-1 6,24-23-5,-23 47-4,23-47 11,0 23-9,0-23 1,0 23-3,0-23 2,0 47 0,0-24 1,0 1 0,23-1 6,25-23-7,-48-1 0,23 25-1,1-25 2,0 1-1,-1 0 0,25 0 0,-25-1 2,25 1-4,-1 0 1,1-24 1,-25 23 1,25 1 0,-1-24-3,-23 0 3,47 24-1,-47-1 0,23-23 0,0 0-1,1 0 2,-25 0-2,25 24 2,-24-24 0,23 0-3,-23 0 3,23 0-1,-23 0 0,23 0 7,0 0-6,-47-24-2,24 24 2,0-23-1,23-1 0,-23 24 0,0-24 0,-1-23 16,1 47-16,-24-24-1,24 1 2,-1-25-2,-23 24 1,0 1 0,0-1 0,24-23 1,-24 23 0,0 0-3,24-47 4,-24 47-3,0-23 1,0 0 0,-24-1-1,24-23 2,-24 48-1,1-1 0,-1-24 1,-23 25-3,47-1 4,-24-23-4,0 23 2,-23-23 3,23 23 4,0 0-9,1 1 3,-1-1 0,0 24-3,24-24 3,-23 24-1,-1-24 16</inkml:trace>
    </iact:actionData>
  </iact:action>
  <iact:action type="add" startTime="29461">
    <iact:property name="dataType"/>
    <iact:actionData xml:id="d1">
      <inkml:trace xmlns:inkml="http://www.w3.org/2003/InkML" xml:id="stk1" contextRef="#ctx0" brushRef="#br0">12273 11255 0,'-47'0'7,"-24"0"2,0 0-1,0 0 0,-1 0-1,-22 0 1,23 24 1,23-1-2,-23 1 2,24-24-2,-24 24 1,0-1 1,0 1-1,-1 0 0,-22 23-1,-1 1 2,48-25-2,23 1 1,0 0 1,0 23-1,1-23 7,23-1-6,0 1-2,0 0 3,0-1-4,0 1 3,0 0-1,0 23-1,47 24 4,-23-47-6,23 47 3,48-47 0,23 23 1,1 1 1,23-1-4,-23-23 2,-1-1 0,-23 1 0,-24-24 0,0 24 0,0-24 0,-24 0-1,25 0 1,-25 0 2,0 0-3,24 0 0,-23 0 1,-25 0 1,49-48 1,-25 48-4,0-23 2,-23-1 0,23 0 0,-23 24 2,-24-23-5,47-1 4,-47 0-2,24 24 2,-24-23-1,24-25-1,0 24 2,-24 1-1,0-48-1,0 47 2,23-23-1,-23 23 0,0-24-1,0 25 12,0-25-13,0 1 2,0 0 7,0 23-6,-23 0-1,-1-23 0,-47-1 0,47 25 0,0-1-1,-47 0 1,24 1 1,0-1-2,-1 0 1,-23 1 3,-24-1-6,24 0 4,48 24-2,-1-23 1,-24 23 3</inkml:trace>
    </iact:actionData>
  </iact:action>
  <iact:action type="add" startTime="31005">
    <iact:property name="dataType"/>
    <iact:actionData xml:id="d2">
      <inkml:trace xmlns:inkml="http://www.w3.org/2003/InkML" xml:id="stk2" contextRef="#ctx0" brushRef="#br0">5994 13719 0,'-23'-24'7,"-1"1"9,0 23-7,1 0-2,-1-24 11,0 24-11,-23-24 1,23 24 0,0 0 0,1-23 1,-1 23 14,0 0-16,-23 0 10,23 0-1,0 0-8,1 0 7,-1 0-6,0 0 6,1 0-5,-1 23-3,24 1 0,-24-24 1,24 24 1,-23-1 0,-1 1-2,0 23 0,1-47 2,-1 48-1,0 23 1,-23-47-3,47-1 3,-48 25-1,48-1 8,-23-47-9,23 24 1,0 0 1,-24-1-1,24 1 0,0 23-1,0-23 10,0 23-1,0 1 0,47-25-8,-23 1-1,23 24 2,-23-48-2,0 0 2,47 23-2,0-23 1,47 24 1,-46-24-2,-1 0 2,0 0-1,0 0 0,0 0 0,-47 0-1,23 0 2,0 0-2,1 0 3,-1 0-3,1 0 1,-25-24-1,25 1 2,-1 23-1,-23 0 0,-1-24-1,25 0 2,-25 0 6,-23 1-6,24-1-2,-24 0 2,0 1-1,24-25 0,-24 25 1,0-1-3,0-23 2,0-1 1,0 1-1,0-1 0,0 1 0,-48 0-1,48-1 1,-47 24 1,23-23-1,1 23 0,23 1-1,-24 23 1,24-24 9,-24 24-9,1-24 0,-1 24 8</inkml:trace>
    </iact:actionData>
  </iact:action>
  <iact:action type="add" startTime="32638">
    <iact:property name="dataType"/>
    <iact:actionData xml:id="d3">
      <inkml:trace xmlns:inkml="http://www.w3.org/2003/InkML" xml:id="stk3" contextRef="#ctx0" brushRef="#br0">11847 13506 0,'-24'0'30,"-47"-24"-22,24 24 1,-1 0-1,1 0 0,-1 0-1,1 0 2,23 0-1,1 0 0,-1 0 0,-47 0 0,23 0-1,1 0 2,-24 0-1,47 0 0,-23 0 0,23 0-1,24 24 1,-47-24 1,23 24-1,0-1-1,1 1 10,-25 23 0,25-23-3,23 23-6,0-23 1,-24 0-1,24 23-1,0-23 2,0 23 6,-24-47-6,24 24-2,0 23 2,0-23-2,0 0 2,0 23-1,0-23 0,0 23 0,0-23-1,0 0 2,0-1-1,0 1-1,0 0 2,24-1-1,-24 1 0,0 0 0,24-1-1,-24 1 2,23 24-1,1-48 0,-24 47 1,24-47-2,-1 47 1,1-23 0,47 23-1,-47 1 2,23-25-2,24 1 3,0 0-3,-23 23 1,23-23 1,-24-24-3,72 24 3,-24-1-2,47 25 2,-48-48-1,-22 23 0,22 25-1,25-24 1,-24-1 1,-24-23-1,-24 0 0,48 24-1,-24-24 1,0 0 1,24 0-1,-24 0-1,0 0 2,-24 0-1,24 0 0,-47 0 0,23 0-1,1 0 1,-1-24 1,-23 1-1,0 23 0,23-24 0,-23 0 0,-1 24 0,-23-24-1,24 24 2,-24-47-2,0 23 2,0 1-2,0-1 2,24 0-1,-24 1-1,0-25 2,0 1-1,0 23-1,0 0 2,0-47-2,-24 48 1,-23-25 1,47 25-1,-24-25 1,0 24-2,24 1 1,-23-25-1,-1 1 2,0 23 0,1-23-3,23 23 3,-24 1-2,0-1 1,24 0 2,-24 0-4,1-23 3,-1 0 6,0-1 2,1 48-9,-1-47-1,0 23 1,1-23 8,-1 23 0,0 24-7,1-47-1,-25 23 8,48 0-8,-24 1-1,1 23 2,-25-24-2,25 0 1,-25 24 0,25-23 0,-1-1 1,-23 24-1,-1 0 7,24 0-6,1-24-1,-25 24-1,1 0 2,-24 0-1,24 0 0,-1 0 0,1 0-1,23 0 2,-23 0-1,23 0 8,0 0-1</inkml:trace>
    </iact:actionData>
  </iact:action>
  <iact:action type="add" startTime="42078">
    <iact:property name="dataType"/>
    <iact:actionData xml:id="d4">
      <inkml:trace xmlns:inkml="http://www.w3.org/2003/InkML" xml:id="stk4" contextRef="#ctx0" brushRef="#br0">12960 16847 0,'0'0'0,"-23"23"22,46-23 114,1 0-127,23 0-1,-23 0 0,23 0 0,25 0-1,-1 0 3,0 0-4,24 0 3,-24 0-2,23 0 2,-23 0-1,1 0-1,22 0 2,-23 0-2,0 0 1,1 0 1,-25 0-1,48 0-1,-48 0 1,24 0 0,0 0 1,0 0-1,-23 0 0,23 0-1,-47 0 2,23 0-1,0 0-1,1 0 2,-1 0-2,24 0 1,0 0 0,-23 0 1,-1 0-1,0 0 0,-23 0-1,23 0 2,25 0-2,-25 0 1,-23 0 1,23 0-2,24 0 2,-23 0-2,23 0 1,-24 0 0,24 0 1,-24 0-1,25 0-1,-25 0 2,-23 0-2,23 0 1,-23 0 1,47 0-1,0 0-1,0 0 2,-24 0-1,1 0 0,-1 0-1,24 0 2,-47 0-2,47 0 1,-24 0 1,1 0-1,-1 0-1,-23 0 1,0 0 1,23 0-1,0 0-1,1 0 1,-1 0 0,0 0 0,1 0 2,-1 0-4,-23 0 3,23 0-2,-23 0 2,23 0-1,24 0 0,-47 0 0,47 0-1,-47 0 2,23 0-2,1 0 1,-1-23 1,1 23-1,-25-24 0,25 24-1,23 0 1,-48 0 1,48 0-2,-47 0 2,24 0-2,-25 0 2,25 0-1,-25 0 0,1 0-1,23 0 2,-23 0-2,23 0 3,-23 0-4,24 0 3,-25 0-1,1 0-1,0 0 2,23-24-2,0 24 2,-23 0-1,23 0 0,-23 0 0,0 0 0,0 0-1,23 0 2,0 0-2,-23 0 3,23 0-4,1 0 3,-1 0-1,1 0 0,-25 0 0,1 0-1,23 0 2,-23 0 6,23 0-6,-23 0-2,24 0 10,-25 0-9,1 0 0,0 0 7,-1 0-6</inkml:trace>
    </iact:actionData>
  </iact:action>
  <iact:action type="add" startTime="48005">
    <iact:property name="dataType"/>
    <iact:actionData xml:id="d5">
      <inkml:trace xmlns:inkml="http://www.w3.org/2003/InkML" xml:id="stk5" contextRef="#ctx0" brushRef="#br0">5520 7961 0,'0'0'1,"24"0"21,0 0-14,-1 0 9,1 0-10,0 0 2,23 0-2,24 0 2,0 0-1,1 0-1,-1 0 2,-24 0-2,24 0 2,0 0-2,-47 0 2,23 0-1,-23 0-1,23 0 2,24 0-1,0 0 0,-23 0 1,23 0-3,0 0 2,-24 0 0,1 0 1,-1 0-1,1 0 0,-1 0 0,0 0-1,1 0 2,-1 0 0,1 0-3,-1 0 2,24 0 0,-24 0 1,1 0-1,23 0-1,-47 0 1,23 0 1,-23 0-1,23 0 0,24 0-1,-47 0 2,-1 0-2,25 0 2,-24 0-1,-1 0-1,1 0 2,23 0-2,-23 0 11,23 0-12,-23 0 10,24 0-7,-25 0-1,1 0-1,0 0 1,-1 0 8,1 0-7,0 0-1,-1 0 7,1 0-6,0 0 0,-1 0 6,1 0 0,0 0-6,0 0 6,-24-23 82</inkml:trace>
    </iact:actionData>
  </iact:action>
  <iact:action type="add" startTime="49557">
    <iact:property name="dataType"/>
    <iact:actionData xml:id="d6">
      <inkml:trace xmlns:inkml="http://www.w3.org/2003/InkML" xml:id="stk6" contextRef="#ctx0" brushRef="#br0">13031 7914 0,'24'0'151,"0"0"-133,23 0-11,24 0 0,-23 0 2,23 0-2,-24 0 2,1 0-2,-1 0 2,-23 0-1,47 0-1,-24 0 2,24 0-1,24 0-1,0 0 2,-1 0-2,-22 0 2,-1 0-2,-24 0 1,-23 0 1,-1 0-1,1 0-1,24 0 2,-1 0-2,24 0 2,0 0-2,0 0 2,-23 0-2,23 0 2,0 0-1,0 0 0,-48-24-1,25 24 1,23-23 1,-24 23-1,1 0-1,46 0 2,-22 0-2,22 0 1,25 0 1,-48 0-2,0 0 2,-47 0-2,23 0 2,-23 0-2,-1 0 2,1 0 7,0 0-8,0 0 0,23 0-1,0 0 2,-23 0-1,0 0 0,-1 0 0,1 0-1,0 0 2,-1 0 7,1 0-1</inkml:trace>
    </iact:actionData>
  </iact:action>
  <iact:action type="add" startTime="54005">
    <iact:property name="dataType"/>
    <iact:actionData xml:id="d7">
      <inkml:trace xmlns:inkml="http://www.w3.org/2003/InkML" xml:id="stk7" contextRef="#ctx0" brushRef="#br0">17083 13932 0,'0'24'15,"0"0"-6,0-1 15,0 1-9,0 0 1,0 0 0,0-1 1,0 1-9,0 0 0,24-1-1,-1 25 1,1-25 0,0 1 1,0 0 15,-24-1-16,23 1-1,1-24 1,23 24 0,-23 0 0,0-24 0,-1 23 0,25-23 16,-48 24-16,24-24 8,-1 0 0,25 24-7,-25-24-1,25 23 0,23 1-1,0 0 1,0-24 0,-24 23 0,48 1 2,-24 0-3,0-1 1,-23-23-1,23 0 1,-24 24 0,0-24 0,1 0 1,23 0-1,-24 0 0,24 0 1,24 0-2,-24 0 1,0 0 0,0 0 0,24 0 1,-47 0-3,23 0 2,0 0 0,-48-24 1,25 1-2,23-1 2,-24 0-1,1-23 0,-25 47 0,25-47 1,-25 47-2,1-48 0,47 1 2,-71 23-1,48-47-1,-25 0 2,1 24-1,0-1-1,-1-23 2,1 24 0,0-48-3,0 48 3,-1-25-1,1-22 0,0 23 1,-24 0-2,23-1 0,-23 25 2,0-71-1,0 47-1,0-1 2,0 1-2,0 24 2,24-24-1,-24 0 0,0-24-1,0 24 1,0-24 0,0 24 1,0-24-1,0 48-1,0 0 1,0-25 0,0 25 1,0-24-2,0 24 2,0 23-1,0-47 0,0 23-1,-24 1 2,-23-24-1,47 24 0,-47-25 0,23 25-1,24 23 2,-24-23-2,0 0 2,1-1-1,-1 25 0,0-25 0,-23 1-1,23-1 2,-23 25-2,47-1 2,-48 0-1,25-23 7,-1 47-7,0-24 1,-23-23 0,0 23-2,-1 24 1,-23-47 0,24 23-1,-24 0 4,47 1-5,0 23 2,1-24-1,-1 24 2,0 0 1,1-24-4,-49 1 1,25 23 1,-24-24 2,0 0-1,24 24-4,-1-23 3,24 23 1,1 0-1,-1 0 2,0 0-5,1 0 11,-48 0-8,47 0 3,0-24-6,-23 24 4,-1-24-2,25 24 2,-1 0-1,0 0 0,1 0 7,-1 0-6,0 0 6,1 0-7,-1 0 0,0 0 1,0 0 7,1 0-1,-1 0 2,0 0-2,1 24-7,-1 0 0,0-24 1,24 23-2,-47-23 2,47 24-2,-47 0 2,23-1 0,0 1-3,0 0 4,1-1-4,-1-23 3,0 24 1,1 0-5,-1-1 5,24 1-4,-47 0 2,23 0 8,0 23-6,-23 0-3,47-23 1,-24 23 2,-23 1-5,47-25 3,-24 1 0,24 0 1,-24 23 1,1-23-5,-1 0 5,24 23-3,-24 0 0,1 1 10,23-1-9,0 1 0,-24-1 0,24-23 0,-24-1 1,0 48-2,24 1 0,0-25 2,0-23-1,0 47 0,-23-48-1,23 25 2,0-1-1,-24-23 0,24 23-1,0 1 2,0 23-2,0-24 2,0 0-1,0-23-1,0 24 1,-24-25 0,24 25 1,0-25-1,0 25-1,0-25 2,0 1-2,0 0 2,0 23 0,0-23-2,0 0 1,0-1-1,0 25 11,0-25-12,-23 25 10,23-25 1,0 1-10,0 0 2,0 0-1,-24-1 0,24 1 0,0 0-1,-24-1 2,24 1-1,0 23 0,0 1 7,0-25-6,0 1-1,0 0 0,0 0 1,0 23 5,0-23 2,0-1-7,0 1-2,0 0 1,0-1 0,0 1 1,0 0 0,0-1-3,0 1 4,0 0-4,0 0 12,0-1-12,24 25 2,-24-25 8,0 1-7,0 0-2,24-1 10,-24 1 0,23 0-11,-23 0 19,24-24-1,-24 23 47,47-23-55</inkml:trace>
    </iact:actionData>
  </iact:action>
  <iact:action type="remove" startTime="61198">
    <iact:property name="style" value="instant"/>
    <iact:actionData xml:id="d8" ref="#d2"/>
  </iact:action>
  <iact:action type="remove" startTime="61477">
    <iact:property name="style" value="instant"/>
    <iact:actionData xml:id="d9" ref="#d0"/>
  </iact:action>
  <iact:action type="remove" startTime="61876">
    <iact:property name="style" value="instant"/>
    <iact:actionData xml:id="d10" ref="#d5"/>
  </iact:action>
  <iact:action type="remove" startTime="62461">
    <iact:property name="style" value="instant"/>
    <iact:actionData xml:id="d11" ref="#d6"/>
  </iact:action>
  <iact:action type="remove" startTime="62813">
    <iact:property name="style" value="instant"/>
    <iact:actionData xml:id="d12" ref="#d1"/>
  </iact:action>
  <iact:action type="remove" startTime="63061">
    <iact:property name="style" value="instant"/>
    <iact:actionData xml:id="d13" ref="#d3"/>
  </iact:action>
  <iact:action type="remove" startTime="63421">
    <iact:property name="style" value="instant"/>
    <iact:actionData xml:id="d14" ref="#d7"/>
  </iact:action>
  <iact:action type="add" startTime="61202">
    <iact:property name="dataType" value="strokeEraser"/>
    <iact:actionData xml:id="d15">
      <inkml:trace xmlns:inkml="http://www.w3.org/2003/InkML" xml:id="stk8" contextRef="#ctx0" brushRef="#br1">8222 17320 0,'0'24'79,"0"23"-71,0-23 0,0 0 0,-24-1 0,24-94 81,0-47-82,0-72 2,0-23-2,0-24 1,0-23 0,0-25 0,0 48 1,-24-23-2,1 23 2,-48 71 2,23 47-7,-23 1 5,47 47-1,-23 23-1,23 48 26,1 0-26,-25 0 1,-23-23 1,24-1-2,-1 0 2,25 1-2,-25-25 1,25-70 0,-25-1 0,25-23 0,23-24 1,0 119-1,0-24-1,0 47 2,0 0-2,71-70 130,71-25-129,71-47 0,-71 48-1,72-72 2,-1 1-1,0-48 0,48-95-1,-1-118 2,167-237-2,-119 71 5,24-190-3,-48 72-5,48-119 4,-72-48 0,-47 143 0,-118 142-1,-24 71 2,-47 261-1,-24 118 0,0 142 0,0 1 16,-47 94-16,-72 94-1,1 120 1,-25-1 1,49-71-2,-72 95 2,0 0-2,71-118 2,-47 47-1,71-95-1,24 0 1,47-94 0,-24-1 1,24 0-1,213-47 40,379 0-40,427 0 0,261 0-1,70 0 1,190 0 1,-189 0-1,-261 0-1,-284 48 2,-261 70-2,-166 48 1,-190 0 1,24 47-2,-94 48 1,-72 47 0,-47 71 0,0 142 0,-118 1 0,-190 94 0,-119-24 0,1-166 1,23-118-1,0-47 0,214-166-1,94-71 1,95-1 0,0-118 17,142-118-18,48-95 2,118-166-1,-24 48 0,-94-1-1,-143 190 1,-47 143 0,0 70 1,-47 0-1,-309 48-1,-355 260 2,-331 1 2,23 23-6,119-48 5,378-94-5,285-119 4,190-23-1,47-142 15,189-96-14,48-70-2,71 23 2,48-70-2,-96 46 1,-94 72 0,-47 47 1,-119 143-2,0-1 2,-166 119 22,-189 47-23,-356 95 1,-166-24-1,-165 95 0,-48 71-1,71 119 2,189 165-2,96-23 2,236-24-1,261-142-1,95-166 2,95 0-2,47-95 1,0-47 1,189 0-1,119-71 0,166-48-1,237-47 1,-24-95 1,24-142-1,-71 71 0,71-70 0,-119 70 2,-260 71-3,-214 47 0,-70 48 1,-120 143 15,-188 165-15,-119 118 0,-48-23 1,-47 0-2,119-95 1,165-95 1,96-71-2,70-94 2,71-48 23,119-190-24,142 0 0,166-165 0,142 47-1,-166 24 2,-189 118-2,-143 142 1,-118 190 17,-165 118-17,-238 214 0,0-24 3,95-24 0,118-95-8,119-141 4,71-120 1,0-70-1,0 0 2,71-24-2,285-48 1,260-165 1,47-119-2,72 48 2,-190 47-1,-285 119 0,-165 94 0,-71 24-1,0 0 1,-96 213 1,-212 72-1,-261 283 0,-426 72 0,189-119 0,213-94 0,261-119 0,190-142 0,94-72-1,24-70 1,24 0 0,142-24 1,331-71-1,238-214 0,-48-165-1,142-71 1,119-24 1,-237 95-1,-261 165 0,-237 143-1,-189 95 2,71 94 31,213 24-32,402 0-1,380-71 4,213-71-6,285-213 5,-95 95-4,-166-48 3,-356-24-2,-639 142 2,-285 96-1,-142 46 16,-236 96-17,-451 118 1,-119 24 0,119 23 0,-94 95 0,212-95 1,48-23-2,332-95 1,94-24 0,72-95 1,71-23-2,47 0 2,-24-24 30,0-24-30,-23 0-2,23 1 1,0-1 0,1 0 0,-1-23 0,24-24 1,-24 0-1,24 0-1,0 0 1,0 23 1</inkml:trace>
    </iact:actionData>
  </iact:action>
  <iact:action type="remove" startTime="67806">
    <iact:property name="style" value="instant"/>
    <iact:actionData xml:id="d16" ref="#d4"/>
  </iact:action>
  <iact:action type="add" startTime="67807">
    <iact:property name="dataType" value="strokeEraser"/>
    <iact:actionData xml:id="d17">
      <inkml:trace xmlns:inkml="http://www.w3.org/2003/InkML" xml:id="stk9" contextRef="#ctx0" brushRef="#br1">17154 19879 0,'0'24'55,"0"0"-31,0 23-16,0-23 9,24-24 55,24 0-65,46-71 2,-46 47-2,23-23 1,-24-1 1,-23 48-2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78598" units="1/cm"/>
          <inkml:channelProperty channel="T" name="resolution" value="1" units="1/dev"/>
        </inkml:channelProperties>
      </inkml:inkSource>
      <inkml:timestamp xml:id="ts0" timeString="2021-01-05T16:52:53.47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6553">
    <iact:property name="dataType"/>
    <iact:actionData xml:id="d0">
      <inkml:trace xmlns:inkml="http://www.w3.org/2003/InkML" xml:id="stk0" contextRef="#ctx0" brushRef="#br0">5165 7085 0,'24'0'24,"23"0"-16,-23 0 0,-1 0-1,1 0 10,0 0-9,0 0 1,-1 0-3,1 0 3,23 23-1,1-23 0,-1 0 0,0 24-1,25 0 2,-25-24-2,24 47 2,0-47 0,0 0-3,0 24 3,24-24-1,-48 0 0,48 24 0,-24-24-1,0 23 1,24-23 1,47 0-1,-47 24 1,71 0-2,0-1 1,23 1-1,72 23 2,-48-23 0,-23-24-3,47 0 3,-24 0-1,0 0-1,48 0 3,-48 0-4,24 0 3,-24 0-2,1 0 2,-25 0-1,48 0 0,-95 0 0,24 0 0,0 0 0,23 0 0,1 0 0,-24 0 0,23 0-1,-46 0 1,22 0 1,25 0-2,-48 0 2,0 0-1,48 0 0,-1 0 0,48 0 0,-23 0 0,46 0 0,-46 0-1,-1 0 3,24 0-3,-48 0 1,-47 0-1,48 0 2,47 0-1,-95 0-1,48 0 2,-1 0-2,1 0 2,23 48-1,-71-48 0,48 0 0,23 0 0,48 0 0,23 0 1,0 0-2,48 0 0,-24 0 2,-24 0-2,-47 0 2,0 0-2,-47 0 1,-72 0 1,-23 0-1,23 0 2,-23-24-4,-24 24 1,0 0 2,-23 0-2,-25-24 2,25 24-2,-24 0 1,-1 0 1,1-24-2</inkml:trace>
    </iact:actionData>
  </iact:action>
  <iact:action type="add" startTime="27753">
    <iact:property name="dataType"/>
    <iact:actionData xml:id="d1">
      <inkml:trace xmlns:inkml="http://www.w3.org/2003/InkML" xml:id="stk1" contextRef="#ctx0" brushRef="#br0">12534 12345 0,'0'24'63,"0"23"-52,0-23 3,0 23-6,0-23 0,0 23 8,0 0 0,0-23-1,0 0-7,0 0 1,0-1-2,24 1 9,-1 23 1,1-23-2,-24 23 2,24-47-2,-1 24-7,-23 0 9,24-24-9,-24 24-1,24-24 2,23 23 7,0 1 0,-23-24-1,24 24-7,-25-24 9,1 0-10,0 0 3,-1 0 13,1 0-6,0 0-11,-1 0 10,1 0 0,0 0 1,-1 0-1,-23-48-8,24 48 8,-24-23-8,0-1 0,0 0 0,24 0 8,-24 1-1,0-1 2,0 0-9,0 1 8,24 23-8,-24-24-1,23 24 2,-23-24-2,0 1 9,0-1 0,0 0 0,24 0-8,-24 1 0,24-25 9,-1 25-9,-23-1 7,0 0-6,0 1-2,0-1 11,24 24-11,-24-24 0,24 24 1,-24-23 1,0-1 0,23-24 6,-23 25 10,0-1-2,24 0-15,0 1 8,-24-1 0,0 0 1,0 1-2,0-1 1,0 0-1,0 1 10,0-1-16,-24 0 22,0 24 9,24-24-32,-23 24-1,-1-23 2,0 23 7,24-24 0,-23 24-8,-25 0 8,25 0-8,-1-24 1,-24 24-2,25 0 0,23-23 2,-48 23 0,25 0 6,-25-24 11,25 24-12,-1 0 2,0 0-7,1 0-3,-1 0 43,0 0-33,0 0-7,1 0-3,-1 0 10,0 0 3,1 0-5,-1 24 2,24-1-7,-47-23 23,47 24-8,-24-24-17,24 47 1,-24-23 1,1 0-3,23 0 4,-24-24-3,24 23 9,0 1-8,0 0 16,-24-1-14,24 1 20,0 0-20,0-1 12,-24-23-14,24 24-1,0 0 10,0-1 15,-23 1-9</inkml:trace>
    </iact:actionData>
  </iact:action>
  <iact:action type="remove" startTime="43521">
    <iact:property name="style" value="instant"/>
    <iact:actionData xml:id="d2" ref="#d1"/>
  </iact:action>
  <iact:action type="add" startTime="43458">
    <iact:property name="dataType" value="strokeEraser"/>
    <iact:actionData xml:id="d3">
      <inkml:trace xmlns:inkml="http://www.w3.org/2003/InkML" xml:id="stk2" contextRef="#ctx0" brushRef="#br1">15354 15472 0,'-24'24'38,"-47"23"-29,-48 95-2,25-23 5,-1-1-7,24-47 3,23 1-1,1-25 1,47-23 8,71-24 17,166 0-25,95 0-1,0 0 2,23 0-1,-94 0 0,-1 0-1,-118 0 2,-71 0-1,-71 23 63,-71 1-62,0-24-2,-95 47 2,24 1-1,47-25 0,-23 25-1,71-24 1,23-24 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78598" units="1/cm"/>
          <inkml:channelProperty channel="T" name="resolution" value="1" units="1/dev"/>
        </inkml:channelProperties>
      </inkml:inkSource>
      <inkml:timestamp xml:id="ts0" timeString="2021-01-05T16:52:53.47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57598">
    <iact:property name="dataType"/>
    <iact:actionData xml:id="d0">
      <inkml:trace xmlns:inkml="http://www.w3.org/2003/InkML" xml:id="stk0" contextRef="#ctx0" brushRef="#br0">17083 16349 0,'47'0'159,"-23"0"-151,24 0 0,-1 0 2,0 0-3,24 0 1,-47 0-1,24 0 2,-1 0-2,-23 0 1,23 0 0,0 0 0,1 0 1,-25 0-2,49 0 1,-49 0 1,25 0-2,-1 0 1,0 0 2,24 0-4,-23 0 3,23 0-2,-24 0 2,24 0-2,-23 0 2,47 0-2,-1 0 1,-23 0 1,24 0 0,0 0-3,0 0 3,-24 0-2,24 0 2,23 0-2,-47 0 1,24 0 1,-24 0-2,0 0 1,0 0 0,-23 0 0,-25 0 1,25 0-1,-25 0 0,48 0 1,-23 0-3,-1 0 2,1 0 0,-1 0 0,24 0 1,0 0-1,24 0-1,-48 0 1,24 0 0,-23 0 2,-1 0-4,24 0 2,0 0 0,-23 0 1,47 24-2,-48-24 2,71 24-2,-47-24 2,1 0-1,-1 0 1,0 0-2,-24 0 1,24 0-1,-23 0 2,-1 23-1,0-23-1,1 24 1,-25-24 0,25 0 0,-1 0 1,-23 0-2,23 0 1,1 0 0,-25 0 1,-23 24-2,48-24 1,-25 0 1,25 0 6,-1 0-5,-23 0-4,23 0 3,-23 0-2,23 0 1,1 0 2,-25 0-4,1 0 2,24 0 0,-25 0 4,1 0-7,0 0 2,23 0 1,-23 0 1,-1 0-2,25 0 1,-1 0 0,-23 0 8,23 0-8,-23 0 8,0 0 0,-1 0-8,1 0 0,0 0 0,-1 0 0,1 0 8,0 0-8,0 0 0,-1 0 8,1 0 1,0 0-10,-1 0 2,1 0 6,0 0 1,-1 0 0,1 0-7,0 0 6,-24-24-7,23 24 25,1 0 14,0 0-6,0 0 47,-1 0-8,1-24-72,0 24 15,23-23 1</inkml:trace>
    </iact:actionData>
  </iact:action>
  <iact:action type="add" startTime="60174">
    <iact:property name="dataType"/>
    <iact:actionData xml:id="d1">
      <inkml:trace xmlns:inkml="http://www.w3.org/2003/InkML" xml:id="stk1" contextRef="#ctx0" brushRef="#br0">23504 16254 0,'0'-23'15,"24"23"10,0 0-1,-1 0-17,1 0 9,0 0 0,-1 0-8,1 0 1,0 0 0,23 0-3,-23 0 3,23 0-2,1 0 1,-1 0 2,0 0-4,1 0 3,-1 0-2,1 0 2,-1 0-2,24 0 1,-24 0 1,24 0-2,1 0 2,-1 0-2,0 0 1,-24 0 1,-23 0-2,-1 0 2,1 0 6</inkml:trace>
    </iact:actionData>
  </iact:action>
  <iact:action type="remove" startTime="66166">
    <iact:property name="style" value="instant"/>
    <iact:actionData xml:id="d2" ref="#d0"/>
  </iact:action>
  <iact:action type="add" startTime="66110">
    <iact:property name="dataType" value="strokeEraser"/>
    <iact:actionData xml:id="d3">
      <inkml:trace xmlns:inkml="http://www.w3.org/2003/InkML" xml:id="stk2" contextRef="#ctx0" brushRef="#br1">19856 19192 0,'23'0'39,"-23"71"-20,0-47-14,-23 23 4,-1-23-2,24 47 1,-24 0 0,24-23 1,-23-1-2,23-23 1,0 23 0,23-94 49,25-24-50,-1-1 1,-23 1 0,-1 24 0,-23 23 0,24-23 0</inkml:trace>
    </iact:actionData>
  </iact:action>
  <iact:action type="remove" startTime="70253">
    <iact:property name="style" value="instant"/>
    <iact:actionData xml:id="d4" ref="#d1"/>
  </iact:action>
  <iact:action type="add" startTime="70238">
    <iact:property name="dataType" value="strokeEraser"/>
    <iact:actionData xml:id="d5">
      <inkml:trace xmlns:inkml="http://www.w3.org/2003/InkML" xml:id="stk3" contextRef="#ctx0" brushRef="#br1">27011 19074 0,'0'0'0,"-47"23"7,23 1 2,0-24 70,1 0-71,-1 24 0,0-1 0,-47 1 0,0 24 0,0-25 0,-24 25 0,24-1 0,48-47 0,-1 0 0,24 24 1,-24-24 70,24-48-46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D2026-0859-4913-9377-3DA08F595AD2}" type="datetimeFigureOut">
              <a:rPr lang="en-US" smtClean="0"/>
              <a:t>1/5/2021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D32D9-63A9-423F-8B77-368638260D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70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-UtgheMNNU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40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A4F5E5-3975-C943-827A-CACE961363E0}" type="slidenum">
              <a:rPr kumimoji="0" lang="en-US" altLang="x-non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x-non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07" name="Rectangle 8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Boardworks GCSE Additional Science: Physics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Radioactive Decay</a:t>
            </a: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x-none" dirty="0"/>
              <a:t>Walk</a:t>
            </a:r>
            <a:r>
              <a:rPr lang="en-US" altLang="x-none" baseline="0" dirty="0"/>
              <a:t> through the nuclear decay equation carefully.</a:t>
            </a:r>
          </a:p>
          <a:p>
            <a:r>
              <a:rPr lang="en-US" altLang="x-none" baseline="0" dirty="0"/>
              <a:t>Highlight A is Mass, Z is Atomic</a:t>
            </a:r>
          </a:p>
        </p:txBody>
      </p:sp>
    </p:spTree>
    <p:extLst>
      <p:ext uri="{BB962C8B-B14F-4D97-AF65-F5344CB8AC3E}">
        <p14:creationId xmlns:p14="http://schemas.microsoft.com/office/powerpoint/2010/main" val="439060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Talk</a:t>
            </a:r>
            <a:r>
              <a:rPr lang="en-GB" baseline="0" dirty="0"/>
              <a:t> about gamma being a wave so is emitted as a result of an atom decaying but still not being stable. The gamma wave release is a release of excess energy the particle has.</a:t>
            </a:r>
          </a:p>
          <a:p>
            <a:r>
              <a:rPr lang="en-GB" baseline="0" dirty="0"/>
              <a:t>Gamma usually happens at the same time as alpha or beta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38433-806C-4B50-BB14-E365049520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953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A4565-C17D-48EA-9DFF-305EB1921B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890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369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last is false because it is a helium nucleus.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38433-806C-4B50-BB14-E365049520A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906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last is false because it is a helium nucleus.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38433-806C-4B50-BB14-E365049520A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888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670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496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495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38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147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341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61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61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788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967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657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68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43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https://youtu.be/V-UtgheMNNU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777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https://youtu.be/_xAC-ebPbfI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38433-806C-4B50-BB14-E365049520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316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https://youtu.be/L7NMOVJtmhk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38433-806C-4B50-BB14-E365049520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689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32D9-63A9-423F-8B77-368638260D4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94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A4F5E5-3975-C943-827A-CACE961363E0}" type="slidenum">
              <a:rPr kumimoji="0" lang="en-US" altLang="x-non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x-non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07" name="Rectangle 8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Boardworks GCSE Additional Science: Physics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Radioactive Decay</a:t>
            </a: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x-none" dirty="0"/>
              <a:t>Walk</a:t>
            </a:r>
            <a:r>
              <a:rPr lang="en-US" altLang="x-none" baseline="0" dirty="0"/>
              <a:t> through the nuclear decay equation carefully.</a:t>
            </a:r>
          </a:p>
          <a:p>
            <a:r>
              <a:rPr lang="en-US" altLang="x-none" baseline="0" dirty="0"/>
              <a:t>Highlight A is Mass, Z is Atomic</a:t>
            </a:r>
          </a:p>
          <a:p>
            <a:endParaRPr lang="en-US" altLang="x-none" baseline="0" dirty="0"/>
          </a:p>
          <a:p>
            <a:r>
              <a:rPr lang="en-US" altLang="x-none" baseline="0" dirty="0"/>
              <a:t>Have students not clearly the </a:t>
            </a:r>
            <a:r>
              <a:rPr lang="en-US" altLang="x-none" baseline="0" dirty="0" err="1"/>
              <a:t>forumla</a:t>
            </a:r>
            <a:endParaRPr lang="en-US" altLang="x-none" baseline="0" dirty="0"/>
          </a:p>
        </p:txBody>
      </p:sp>
    </p:spTree>
    <p:extLst>
      <p:ext uri="{BB962C8B-B14F-4D97-AF65-F5344CB8AC3E}">
        <p14:creationId xmlns:p14="http://schemas.microsoft.com/office/powerpoint/2010/main" val="388178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A4F5E5-3975-C943-827A-CACE961363E0}" type="slidenum">
              <a:rPr kumimoji="0" lang="en-US" altLang="x-non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x-non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07" name="Rectangle 8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Boardworks GCSE Additional Science: Physics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Radioactive Decay</a:t>
            </a: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x-none" dirty="0"/>
              <a:t>Walk</a:t>
            </a:r>
            <a:r>
              <a:rPr lang="en-US" altLang="x-none" baseline="0" dirty="0"/>
              <a:t> through the nuclear decay equation carefully.</a:t>
            </a:r>
          </a:p>
          <a:p>
            <a:r>
              <a:rPr lang="en-US" altLang="x-none" baseline="0" dirty="0"/>
              <a:t>Highlight A is Mass, Z is Atomic</a:t>
            </a:r>
          </a:p>
        </p:txBody>
      </p:sp>
    </p:spTree>
    <p:extLst>
      <p:ext uri="{BB962C8B-B14F-4D97-AF65-F5344CB8AC3E}">
        <p14:creationId xmlns:p14="http://schemas.microsoft.com/office/powerpoint/2010/main" val="236046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A4F5E5-3975-C943-827A-CACE961363E0}" type="slidenum">
              <a:rPr kumimoji="0" lang="en-US" altLang="x-non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x-non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07" name="Rectangle 8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Boardworks GCSE Additional Science: Physics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Radioactive Decay</a:t>
            </a: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x-none" dirty="0"/>
              <a:t>Walk</a:t>
            </a:r>
            <a:r>
              <a:rPr lang="en-US" altLang="x-none" baseline="0" dirty="0"/>
              <a:t> through the nuclear decay equation carefully.</a:t>
            </a:r>
          </a:p>
          <a:p>
            <a:r>
              <a:rPr lang="en-US" altLang="x-none" baseline="0" dirty="0"/>
              <a:t>Highlight A is Mass, Z is Atomic</a:t>
            </a:r>
          </a:p>
          <a:p>
            <a:endParaRPr lang="en-US" altLang="x-none" baseline="0" dirty="0"/>
          </a:p>
          <a:p>
            <a:r>
              <a:rPr lang="en-US" altLang="x-none" baseline="0" dirty="0"/>
              <a:t>Hammer home the proton changing into a neutron</a:t>
            </a:r>
          </a:p>
        </p:txBody>
      </p:sp>
    </p:spTree>
    <p:extLst>
      <p:ext uri="{BB962C8B-B14F-4D97-AF65-F5344CB8AC3E}">
        <p14:creationId xmlns:p14="http://schemas.microsoft.com/office/powerpoint/2010/main" val="113258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406" y="764704"/>
            <a:ext cx="8964488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406" y="2420888"/>
            <a:ext cx="89644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7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585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641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688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606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682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073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1C787-321D-4978-A889-E07F4BD696A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8F907-A1CE-44A1-B465-9819DACE0E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226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1C787-321D-4978-A889-E07F4BD696A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8F907-A1CE-44A1-B465-9819DACE0E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16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1C787-321D-4978-A889-E07F4BD696A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8F907-A1CE-44A1-B465-9819DACE0E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288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1C787-321D-4978-A889-E07F4BD696A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8F907-A1CE-44A1-B465-9819DACE0E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783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57300"/>
            <a:ext cx="8458200" cy="7493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133600"/>
            <a:ext cx="8458200" cy="4165600"/>
          </a:xfrm>
        </p:spPr>
        <p:txBody>
          <a:bodyPr/>
          <a:lstStyle>
            <a:lvl1pPr>
              <a:defRPr>
                <a:latin typeface="News Gothic MT"/>
                <a:cs typeface="News Gothic MT"/>
              </a:defRPr>
            </a:lvl1pPr>
            <a:lvl2pPr>
              <a:defRPr>
                <a:latin typeface="News Gothic MT"/>
                <a:cs typeface="News Gothic MT"/>
              </a:defRPr>
            </a:lvl2pPr>
            <a:lvl3pPr>
              <a:defRPr>
                <a:latin typeface="News Gothic MT"/>
                <a:cs typeface="News Gothic MT"/>
              </a:defRPr>
            </a:lvl3pPr>
            <a:lvl4pPr>
              <a:defRPr>
                <a:latin typeface="News Gothic MT"/>
                <a:cs typeface="News Gothic MT"/>
              </a:defRPr>
            </a:lvl4pPr>
            <a:lvl5pPr>
              <a:defRPr>
                <a:latin typeface="News Gothic MT"/>
                <a:cs typeface="News Gothic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70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1C787-321D-4978-A889-E07F4BD696A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8F907-A1CE-44A1-B465-9819DACE0E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379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1C787-321D-4978-A889-E07F4BD696A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8F907-A1CE-44A1-B465-9819DACE0E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655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1C787-321D-4978-A889-E07F4BD696A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8F907-A1CE-44A1-B465-9819DACE0E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812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1C787-321D-4978-A889-E07F4BD696A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8F907-A1CE-44A1-B465-9819DACE0E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386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1C787-321D-4978-A889-E07F4BD696A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8F907-A1CE-44A1-B465-9819DACE0E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36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1C787-321D-4978-A889-E07F4BD696A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8F907-A1CE-44A1-B465-9819DACE0E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369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1C787-321D-4978-A889-E07F4BD696A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8F907-A1CE-44A1-B465-9819DACE0E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016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8584" y="928364"/>
            <a:ext cx="7543800" cy="1096784"/>
          </a:xfrm>
        </p:spPr>
        <p:txBody>
          <a:bodyPr anchor="t">
            <a:normAutofit/>
          </a:bodyPr>
          <a:lstStyle>
            <a:lvl1pPr algn="ctr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x-none" dirty="0"/>
              <a:t>Lesson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850A-D902-48C0-A7F0-2B83AC7AD74D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4E09-EC29-4ACE-9B5A-DDBE94216C81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104583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05744" y="81786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822960" y="2693912"/>
            <a:ext cx="7543800" cy="110807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List Objectives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905743" y="4228337"/>
            <a:ext cx="1898615" cy="4082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/>
              <a:t>Starter: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4" hasCustomPrompt="1"/>
          </p:nvPr>
        </p:nvSpPr>
        <p:spPr>
          <a:xfrm>
            <a:off x="905743" y="4637088"/>
            <a:ext cx="7460382" cy="1474787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Starter Text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905744" y="81786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822960" y="2060954"/>
            <a:ext cx="2313830" cy="564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3600" baseline="0" dirty="0">
                <a:solidFill>
                  <a:schemeClr val="accent2"/>
                </a:solidFill>
              </a:rPr>
              <a:t>L.A.: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905743" y="4228337"/>
            <a:ext cx="1898615" cy="4082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/>
              <a:t>Starter: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809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569504"/>
            <a:ext cx="7543800" cy="1096784"/>
          </a:xfrm>
        </p:spPr>
        <p:txBody>
          <a:bodyPr anchor="t">
            <a:normAutofit/>
          </a:bodyPr>
          <a:lstStyle>
            <a:lvl1pPr algn="ctr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x-none" dirty="0"/>
              <a:t>Lesson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850A-D902-48C0-A7F0-2B83AC7AD74D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4E09-EC29-4ACE-9B5A-DDBE94216C81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744516" y="2348880"/>
            <a:ext cx="7543800" cy="110807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List Objectives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905744" y="54868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738634" y="1678157"/>
            <a:ext cx="2313830" cy="564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3600" baseline="0" dirty="0">
                <a:solidFill>
                  <a:schemeClr val="accent2"/>
                </a:solidFill>
              </a:rPr>
              <a:t>L.A.: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386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8E6850A-D902-48C0-A7F0-2B83AC7AD74D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624E09-EC29-4ACE-9B5A-DDBE94216C81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Isosceles Triangle 9"/>
          <p:cNvSpPr/>
          <p:nvPr/>
        </p:nvSpPr>
        <p:spPr>
          <a:xfrm>
            <a:off x="179511" y="1670968"/>
            <a:ext cx="584705" cy="504056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79511" y="2561957"/>
            <a:ext cx="584705" cy="58470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79512" y="3462529"/>
            <a:ext cx="584704" cy="5847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2211" y="3983732"/>
            <a:ext cx="67975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>
                <a:solidFill>
                  <a:schemeClr val="accent3"/>
                </a:solidFill>
              </a:rPr>
              <a:t>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9791" y="5599187"/>
            <a:ext cx="823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Underline with a ruler!                Punctuation                 Capital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35735" y="5599187"/>
            <a:ext cx="593570" cy="474152"/>
            <a:chOff x="130320" y="5579080"/>
            <a:chExt cx="593570" cy="474152"/>
          </a:xfrm>
        </p:grpSpPr>
        <p:sp>
          <p:nvSpPr>
            <p:cNvPr id="16" name="TextBox 15"/>
            <p:cNvSpPr txBox="1"/>
            <p:nvPr/>
          </p:nvSpPr>
          <p:spPr>
            <a:xfrm>
              <a:off x="179511" y="5579080"/>
              <a:ext cx="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R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130320" y="5591567"/>
              <a:ext cx="461665" cy="461665"/>
            </a:xfrm>
            <a:prstGeom prst="ellipse">
              <a:avLst/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62978" y="5605430"/>
            <a:ext cx="593570" cy="474152"/>
            <a:chOff x="130320" y="5579080"/>
            <a:chExt cx="593570" cy="474152"/>
          </a:xfrm>
        </p:grpSpPr>
        <p:sp>
          <p:nvSpPr>
            <p:cNvPr id="19" name="TextBox 18"/>
            <p:cNvSpPr txBox="1"/>
            <p:nvPr/>
          </p:nvSpPr>
          <p:spPr>
            <a:xfrm>
              <a:off x="179511" y="5579080"/>
              <a:ext cx="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C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130320" y="5591567"/>
              <a:ext cx="461665" cy="461665"/>
            </a:xfrm>
            <a:prstGeom prst="ellipse">
              <a:avLst/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118475" y="5599187"/>
            <a:ext cx="593570" cy="474152"/>
            <a:chOff x="130320" y="5579080"/>
            <a:chExt cx="593570" cy="474152"/>
          </a:xfrm>
        </p:grpSpPr>
        <p:sp>
          <p:nvSpPr>
            <p:cNvPr id="22" name="TextBox 21"/>
            <p:cNvSpPr txBox="1"/>
            <p:nvPr/>
          </p:nvSpPr>
          <p:spPr>
            <a:xfrm>
              <a:off x="179511" y="5579080"/>
              <a:ext cx="544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P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130320" y="5591567"/>
              <a:ext cx="461665" cy="461665"/>
            </a:xfrm>
            <a:prstGeom prst="ellipse">
              <a:avLst/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-16897" y="6251032"/>
            <a:ext cx="9141619" cy="60642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/>
          <p:cNvSpPr/>
          <p:nvPr/>
        </p:nvSpPr>
        <p:spPr>
          <a:xfrm>
            <a:off x="1339004" y="6251032"/>
            <a:ext cx="6277812" cy="419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Correct your spelling!</a:t>
            </a:r>
          </a:p>
        </p:txBody>
      </p:sp>
      <p:pic>
        <p:nvPicPr>
          <p:cNvPr id="27" name="Picture 6" descr="http://www.joviprint.com/images/products_gallery_images/pen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59318">
            <a:off x="6376724" y="342172"/>
            <a:ext cx="2718078" cy="108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2"/>
          <p:cNvSpPr>
            <a:spLocks noGrp="1"/>
          </p:cNvSpPr>
          <p:nvPr>
            <p:ph type="body" sz="quarter" idx="13" hasCustomPrompt="1"/>
          </p:nvPr>
        </p:nvSpPr>
        <p:spPr>
          <a:xfrm>
            <a:off x="1193800" y="1671638"/>
            <a:ext cx="7734300" cy="7540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Triangle</a:t>
            </a:r>
            <a:endParaRPr lang="en-GB" dirty="0"/>
          </a:p>
        </p:txBody>
      </p:sp>
      <p:sp>
        <p:nvSpPr>
          <p:cNvPr id="34" name="Text Placehold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1193800" y="2516854"/>
            <a:ext cx="7734300" cy="7540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Square</a:t>
            </a:r>
            <a:endParaRPr lang="en-GB" dirty="0"/>
          </a:p>
        </p:txBody>
      </p:sp>
      <p:sp>
        <p:nvSpPr>
          <p:cNvPr id="3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189398" y="3404744"/>
            <a:ext cx="7734300" cy="7540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Circle</a:t>
            </a:r>
            <a:endParaRPr lang="en-GB" dirty="0"/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6" hasCustomPrompt="1"/>
          </p:nvPr>
        </p:nvSpPr>
        <p:spPr>
          <a:xfrm>
            <a:off x="1189398" y="4372108"/>
            <a:ext cx="7734300" cy="7540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Star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136903" y="188640"/>
            <a:ext cx="6277812" cy="1080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</a:rPr>
              <a:t>Purple Pen!</a:t>
            </a:r>
          </a:p>
        </p:txBody>
      </p:sp>
    </p:spTree>
    <p:extLst>
      <p:ext uri="{BB962C8B-B14F-4D97-AF65-F5344CB8AC3E}">
        <p14:creationId xmlns:p14="http://schemas.microsoft.com/office/powerpoint/2010/main" val="198314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2130427"/>
            <a:ext cx="85725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400" y="3886200"/>
            <a:ext cx="85725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66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E6850A-D902-48C0-A7F0-2B83AC7AD74D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24E09-EC29-4ACE-9B5A-DDBE94216C81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290140"/>
            <a:ext cx="9141619" cy="1353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2173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0"/>
            <a:ext cx="27431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74320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46" y="58356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946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8E6850A-D902-48C0-A7F0-2B83AC7AD74D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624E09-EC29-4ACE-9B5A-DDBE94216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36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850A-D902-48C0-A7F0-2B83AC7AD74D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4E09-EC29-4ACE-9B5A-DDBE94216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555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850A-D902-48C0-A7F0-2B83AC7AD74D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4E09-EC29-4ACE-9B5A-DDBE94216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283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E6850A-D902-48C0-A7F0-2B83AC7AD74D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24E09-EC29-4ACE-9B5A-DDBE94216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564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8E6850A-D902-48C0-A7F0-2B83AC7AD74D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624E09-EC29-4ACE-9B5A-DDBE94216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054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8E6850A-D902-48C0-A7F0-2B83AC7AD74D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624E09-EC29-4ACE-9B5A-DDBE94216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069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290140"/>
            <a:ext cx="9141619" cy="1353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919393" y="255140"/>
            <a:ext cx="7041340" cy="869950"/>
          </a:xfrm>
          <a:ln>
            <a:noFill/>
          </a:ln>
        </p:spPr>
        <p:txBody>
          <a:bodyPr>
            <a:noAutofit/>
          </a:bodyPr>
          <a:lstStyle>
            <a:lvl1pPr algn="ctr">
              <a:defRPr sz="4400" b="0"/>
            </a:lvl1pPr>
          </a:lstStyle>
          <a:p>
            <a:pPr lvl="0"/>
            <a:r>
              <a:rPr lang="x-none" dirty="0"/>
              <a:t>Title</a:t>
            </a:r>
          </a:p>
          <a:p>
            <a:pPr lvl="0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64440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16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3975"/>
            <a:ext cx="8229600" cy="6072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452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E6850A-D902-48C0-A7F0-2B83AC7AD74D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24E09-EC29-4ACE-9B5A-DDBE94216C81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290140"/>
            <a:ext cx="9141619" cy="1353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8817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391F5-E6E5-49F1-846D-53A34BCE90A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4D4F-AFAF-4B25-AF2C-A7501BE91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9744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A1850-79BE-4CA7-9827-18A13D8B7355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D941-3112-496E-AA04-29EDE576E9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334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87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97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691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867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36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xl ppt back generic 201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938" y="774701"/>
            <a:ext cx="9116061" cy="208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29" y="2996952"/>
            <a:ext cx="9126570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err="1"/>
              <a:t>hkhkjh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179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2" r:id="rId3"/>
    <p:sldLayoutId id="2147483693" r:id="rId4"/>
  </p:sldLayoutIdLst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Lato Medium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News Gothic MT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News Gothic MT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News Gothic MT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News Gothic MT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News Gothic MT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F713-2110-964B-A68E-481EBA276186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CBB9E-F5D3-6E40-A939-4B2058AA44B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0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1C787-321D-4978-A889-E07F4BD696A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8F907-A1CE-44A1-B465-9819DACE0E2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6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9961" y="104041"/>
            <a:ext cx="2438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000000"/>
                </a:solidFill>
              </a:defRPr>
            </a:lvl1pPr>
          </a:lstStyle>
          <a:p>
            <a:fld id="{98E6850A-D902-48C0-A7F0-2B83AC7AD74D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4436" y="6451120"/>
            <a:ext cx="7956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80000"/>
              </a:lnSpc>
              <a:defRPr sz="20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1624E09-EC29-4ACE-9B5A-DDBE94216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5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3.m4a"/><Relationship Id="rId7" Type="http://schemas.openxmlformats.org/officeDocument/2006/relationships/image" Target="../media/image23.png"/><Relationship Id="rId2" Type="http://schemas.microsoft.com/office/2007/relationships/media" Target="../media/media13.m4a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40.xml"/><Relationship Id="rId9" Type="http://schemas.microsoft.com/office/2011/relationships/inkAction" Target="../ink/inkAction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4.m4a"/><Relationship Id="rId7" Type="http://schemas.openxmlformats.org/officeDocument/2006/relationships/image" Target="../media/image23.png"/><Relationship Id="rId2" Type="http://schemas.microsoft.com/office/2007/relationships/media" Target="../media/media14.m4a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40.xml"/><Relationship Id="rId9" Type="http://schemas.microsoft.com/office/2011/relationships/inkAction" Target="../ink/inkAction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5.png"/><Relationship Id="rId2" Type="http://schemas.microsoft.com/office/2007/relationships/media" Target="../media/media16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microsoft.com/office/2011/relationships/inkAction" Target="../ink/inkAction4.xml"/><Relationship Id="rId4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7.m4a"/><Relationship Id="rId7" Type="http://schemas.openxmlformats.org/officeDocument/2006/relationships/image" Target="../media/image23.png"/><Relationship Id="rId2" Type="http://schemas.microsoft.com/office/2007/relationships/media" Target="../media/media17.m4a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0.xml"/><Relationship Id="rId9" Type="http://schemas.microsoft.com/office/2011/relationships/inkAction" Target="../ink/inkAction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8.m4a"/><Relationship Id="rId7" Type="http://schemas.openxmlformats.org/officeDocument/2006/relationships/image" Target="../media/image23.png"/><Relationship Id="rId2" Type="http://schemas.microsoft.com/office/2007/relationships/media" Target="../media/media18.m4a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40.xml"/><Relationship Id="rId9" Type="http://schemas.microsoft.com/office/2011/relationships/inkAction" Target="../ink/inkAction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gif"/><Relationship Id="rId3" Type="http://schemas.openxmlformats.org/officeDocument/2006/relationships/audio" Target="../media/media21.m4a"/><Relationship Id="rId7" Type="http://schemas.openxmlformats.org/officeDocument/2006/relationships/image" Target="../media/image30.png"/><Relationship Id="rId12" Type="http://schemas.openxmlformats.org/officeDocument/2006/relationships/image" Target="../media/image14.gif"/><Relationship Id="rId17" Type="http://schemas.openxmlformats.org/officeDocument/2006/relationships/image" Target="../media/image5.png"/><Relationship Id="rId2" Type="http://schemas.microsoft.com/office/2007/relationships/media" Target="../media/media21.m4a"/><Relationship Id="rId16" Type="http://schemas.openxmlformats.org/officeDocument/2006/relationships/image" Target="../media/image16.png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notesSlide" Target="../notesSlides/notesSlide13.xml"/><Relationship Id="rId15" Type="http://schemas.microsoft.com/office/2011/relationships/inkAction" Target="../ink/inkAction7.xml"/><Relationship Id="rId10" Type="http://schemas.openxmlformats.org/officeDocument/2006/relationships/image" Target="../media/image33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Relationship Id="rId1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23.m4a"/><Relationship Id="rId7" Type="http://schemas.openxmlformats.org/officeDocument/2006/relationships/image" Target="../media/image37.png"/><Relationship Id="rId2" Type="http://schemas.microsoft.com/office/2007/relationships/media" Target="../media/media23.m4a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5.png"/><Relationship Id="rId2" Type="http://schemas.microsoft.com/office/2007/relationships/media" Target="../media/media24.m4a"/><Relationship Id="rId1" Type="http://schemas.openxmlformats.org/officeDocument/2006/relationships/tags" Target="../tags/tag11.xml"/><Relationship Id="rId6" Type="http://schemas.openxmlformats.org/officeDocument/2006/relationships/image" Target="../media/image39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5.m4a"/><Relationship Id="rId7" Type="http://schemas.microsoft.com/office/2007/relationships/hdphoto" Target="../media/hdphoto2.wdp"/><Relationship Id="rId2" Type="http://schemas.microsoft.com/office/2007/relationships/media" Target="../media/media25.m4a"/><Relationship Id="rId1" Type="http://schemas.openxmlformats.org/officeDocument/2006/relationships/tags" Target="../tags/tag12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media26.m4a"/><Relationship Id="rId7" Type="http://schemas.openxmlformats.org/officeDocument/2006/relationships/image" Target="../media/image42.png"/><Relationship Id="rId12" Type="http://schemas.openxmlformats.org/officeDocument/2006/relationships/image" Target="../media/image5.png"/><Relationship Id="rId2" Type="http://schemas.microsoft.com/office/2007/relationships/media" Target="../media/media26.m4a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27.m4a"/><Relationship Id="rId7" Type="http://schemas.microsoft.com/office/2007/relationships/hdphoto" Target="../media/hdphoto4.wdp"/><Relationship Id="rId2" Type="http://schemas.microsoft.com/office/2007/relationships/media" Target="../media/media27.m4a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image" Target="../media/image48.tiff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tiff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.wdp"/><Relationship Id="rId11" Type="http://schemas.microsoft.com/office/2011/relationships/inkAction" Target="../ink/inkAction1.xml"/><Relationship Id="rId5" Type="http://schemas.openxmlformats.org/officeDocument/2006/relationships/image" Target="../media/image11.pn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video" Target="https://www.youtube.com/embed/V-UtgheMNNU" TargetMode="Externa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m4a"/><Relationship Id="rId7" Type="http://schemas.openxmlformats.org/officeDocument/2006/relationships/image" Target="../media/image18.wmf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video" Target="https://www.youtube.com/embed/L7NMOVJtmhk" TargetMode="Externa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4667" y="857250"/>
            <a:ext cx="8949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Decide whether the statements are </a:t>
            </a:r>
            <a:r>
              <a:rPr lang="en-GB" sz="2400" b="1" dirty="0">
                <a:solidFill>
                  <a:srgbClr val="008000"/>
                </a:solidFill>
                <a:latin typeface="Comic Sans MS" panose="030F0702030302020204" pitchFamily="66" charset="0"/>
              </a:rPr>
              <a:t>true</a:t>
            </a:r>
            <a:r>
              <a:rPr lang="en-GB" sz="2400" dirty="0">
                <a:latin typeface="Comic Sans MS" panose="030F0702030302020204" pitchFamily="66" charset="0"/>
              </a:rPr>
              <a:t> or </a:t>
            </a: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false</a:t>
            </a:r>
            <a:r>
              <a:rPr lang="en-GB" sz="2400" dirty="0">
                <a:latin typeface="Comic Sans MS" panose="030F0702030302020204" pitchFamily="66" charset="0"/>
              </a:rPr>
              <a:t>.</a:t>
            </a:r>
          </a:p>
          <a:p>
            <a:endParaRPr lang="en-GB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EXTENSION: </a:t>
            </a:r>
            <a:r>
              <a:rPr lang="en-GB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Correct the </a:t>
            </a:r>
          </a:p>
          <a:p>
            <a:r>
              <a:rPr lang="en-GB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False ones.</a:t>
            </a:r>
            <a:endParaRPr lang="en-GB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Hexagon 3"/>
          <p:cNvSpPr/>
          <p:nvPr/>
        </p:nvSpPr>
        <p:spPr>
          <a:xfrm>
            <a:off x="6246186" y="3833552"/>
            <a:ext cx="1674186" cy="144326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Ernst Rutherford proved the plum model was correct. </a:t>
            </a:r>
          </a:p>
        </p:txBody>
      </p:sp>
      <p:sp>
        <p:nvSpPr>
          <p:cNvPr id="5" name="Hexagon 4"/>
          <p:cNvSpPr/>
          <p:nvPr/>
        </p:nvSpPr>
        <p:spPr>
          <a:xfrm>
            <a:off x="3545886" y="2350383"/>
            <a:ext cx="1674186" cy="144326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The number of protons are equal to the number of electrons</a:t>
            </a:r>
          </a:p>
        </p:txBody>
      </p:sp>
      <p:sp>
        <p:nvSpPr>
          <p:cNvPr id="7" name="Hexagon 6"/>
          <p:cNvSpPr/>
          <p:nvPr/>
        </p:nvSpPr>
        <p:spPr>
          <a:xfrm>
            <a:off x="4896036" y="1609794"/>
            <a:ext cx="1674186" cy="144326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>
                <a:latin typeface="Comic Sans MS" panose="030F0702030302020204" pitchFamily="66" charset="0"/>
              </a:rPr>
              <a:t>The mass of the atom is found in the nucleus</a:t>
            </a:r>
          </a:p>
        </p:txBody>
      </p:sp>
      <p:sp>
        <p:nvSpPr>
          <p:cNvPr id="9" name="Hexagon 8"/>
          <p:cNvSpPr/>
          <p:nvPr/>
        </p:nvSpPr>
        <p:spPr>
          <a:xfrm>
            <a:off x="6246186" y="2350383"/>
            <a:ext cx="1674186" cy="144326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JJ Thomson developed the plum pudding model of the atom</a:t>
            </a:r>
          </a:p>
        </p:txBody>
      </p:sp>
      <p:sp>
        <p:nvSpPr>
          <p:cNvPr id="10" name="Hexagon 9"/>
          <p:cNvSpPr/>
          <p:nvPr/>
        </p:nvSpPr>
        <p:spPr>
          <a:xfrm>
            <a:off x="2195736" y="3090973"/>
            <a:ext cx="1674186" cy="144326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Protons are negatively charged</a:t>
            </a:r>
          </a:p>
        </p:txBody>
      </p:sp>
      <p:sp>
        <p:nvSpPr>
          <p:cNvPr id="11" name="Hexagon 10"/>
          <p:cNvSpPr/>
          <p:nvPr/>
        </p:nvSpPr>
        <p:spPr>
          <a:xfrm>
            <a:off x="4896036" y="3090973"/>
            <a:ext cx="1674186" cy="144326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Electrons and neutrons are found in the nucleus </a:t>
            </a:r>
          </a:p>
        </p:txBody>
      </p:sp>
      <p:sp>
        <p:nvSpPr>
          <p:cNvPr id="13" name="Hexagon 12"/>
          <p:cNvSpPr/>
          <p:nvPr/>
        </p:nvSpPr>
        <p:spPr>
          <a:xfrm>
            <a:off x="3545886" y="3833552"/>
            <a:ext cx="1674186" cy="144326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The number of neutrons is equal to the mass number + the atomic number</a:t>
            </a:r>
          </a:p>
        </p:txBody>
      </p:sp>
      <p:sp>
        <p:nvSpPr>
          <p:cNvPr id="14" name="Hexagon 13"/>
          <p:cNvSpPr/>
          <p:nvPr/>
        </p:nvSpPr>
        <p:spPr>
          <a:xfrm>
            <a:off x="4896036" y="4573658"/>
            <a:ext cx="1674186" cy="144326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Protons are found on the electron shells</a:t>
            </a:r>
          </a:p>
        </p:txBody>
      </p:sp>
      <p:sp>
        <p:nvSpPr>
          <p:cNvPr id="15" name="Hexagon 14"/>
          <p:cNvSpPr/>
          <p:nvPr/>
        </p:nvSpPr>
        <p:spPr>
          <a:xfrm>
            <a:off x="2195736" y="4572152"/>
            <a:ext cx="1674186" cy="144326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Electrons are positively charged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2A9A79E-CE1D-460C-A4ED-19D6EA4CDAA1}"/>
              </a:ext>
            </a:extLst>
          </p:cNvPr>
          <p:cNvSpPr/>
          <p:nvPr/>
        </p:nvSpPr>
        <p:spPr>
          <a:xfrm>
            <a:off x="845586" y="3812605"/>
            <a:ext cx="1674186" cy="144326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Neutrons and protons have a mass of 1. 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BB6080B0-67F5-44F1-AA7C-8FF00F61D7B8}"/>
              </a:ext>
            </a:extLst>
          </p:cNvPr>
          <p:cNvSpPr/>
          <p:nvPr/>
        </p:nvSpPr>
        <p:spPr>
          <a:xfrm>
            <a:off x="845586" y="2345655"/>
            <a:ext cx="1674186" cy="144326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Electrons have almost no mass. 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4FB4599B-BC89-4249-8389-C3ABEA3A1E91}"/>
              </a:ext>
            </a:extLst>
          </p:cNvPr>
          <p:cNvSpPr/>
          <p:nvPr/>
        </p:nvSpPr>
        <p:spPr>
          <a:xfrm>
            <a:off x="7594927" y="3090973"/>
            <a:ext cx="1549073" cy="144326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Niels Bohr discovered neutrons 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BF42BED2-FD81-4250-9624-D69CF1481AE2}"/>
              </a:ext>
            </a:extLst>
          </p:cNvPr>
          <p:cNvSpPr/>
          <p:nvPr/>
        </p:nvSpPr>
        <p:spPr>
          <a:xfrm>
            <a:off x="7594927" y="4554446"/>
            <a:ext cx="1549073" cy="1443264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Chadwick discovered that electrons exist on electron shells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84EA02-47EA-4B12-85A3-56C916EAA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0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000"/>
    </mc:Choice>
    <mc:Fallback>
      <p:transition spd="slow" advTm="3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1722" y="116632"/>
            <a:ext cx="7932278" cy="576064"/>
          </a:xfrm>
        </p:spPr>
        <p:txBody>
          <a:bodyPr>
            <a:noAutofit/>
          </a:bodyPr>
          <a:lstStyle/>
          <a:p>
            <a:pPr marL="342900" marR="0" lvl="1" algn="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b="1" kern="1200" dirty="0">
                <a:solidFill>
                  <a:schemeClr val="accent6"/>
                </a:solidFill>
                <a:latin typeface="Calibri"/>
                <a:ea typeface=""/>
                <a:cs typeface="News Gothic MT"/>
              </a:rPr>
              <a:t>Radioactive decay and nuclear radiation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/>
              <a:ea typeface=""/>
              <a:cs typeface="News Gothic MT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BF55CBF-1EFC-49E8-8C6F-5D17ECC7F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12" y="745301"/>
            <a:ext cx="6264696" cy="50405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  <a:latin typeface="+mn-lt"/>
              </a:rPr>
              <a:t>Properties of alpha, beta and gamma radiation.</a:t>
            </a:r>
          </a:p>
        </p:txBody>
      </p:sp>
      <p:pic>
        <p:nvPicPr>
          <p:cNvPr id="4" name="Picture 3" descr="Image result for alpha beta gamma radiation">
            <a:extLst>
              <a:ext uri="{FF2B5EF4-FFF2-40B4-BE49-F238E27FC236}">
                <a16:creationId xmlns:a16="http://schemas.microsoft.com/office/drawing/2014/main" id="{6D642F14-CA99-41C7-B2EC-DCD0AFF0D622}"/>
              </a:ext>
            </a:extLst>
          </p:cNvPr>
          <p:cNvPicPr/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3763491" cy="20424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BDBE92-7493-4077-912B-9CBC3E510EC5}"/>
              </a:ext>
            </a:extLst>
          </p:cNvPr>
          <p:cNvSpPr txBox="1"/>
          <p:nvPr/>
        </p:nvSpPr>
        <p:spPr>
          <a:xfrm>
            <a:off x="4716016" y="1314766"/>
            <a:ext cx="42293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Alpha, beta and gamma radiation can penetrate different materials due to their differing nature.</a:t>
            </a:r>
          </a:p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Alpha</a:t>
            </a:r>
            <a:r>
              <a:rPr lang="en-GB" sz="2000" dirty="0"/>
              <a:t> – easily stopped by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a few </a:t>
            </a:r>
          </a:p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              sheets of paper</a:t>
            </a:r>
            <a:r>
              <a:rPr lang="en-GB" sz="2000" dirty="0"/>
              <a:t>.</a:t>
            </a:r>
          </a:p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Beta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/>
              <a:t>– penetrates paper but stopped </a:t>
            </a:r>
          </a:p>
          <a:p>
            <a:r>
              <a:rPr lang="en-GB" sz="2000" dirty="0"/>
              <a:t>            by a thin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sheet of aluminium</a:t>
            </a:r>
            <a:r>
              <a:rPr lang="en-GB" sz="2000" dirty="0"/>
              <a:t>.</a:t>
            </a:r>
          </a:p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Gamma</a:t>
            </a:r>
            <a:r>
              <a:rPr lang="en-GB" sz="2000" dirty="0"/>
              <a:t> – only stopped by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thick lead</a:t>
            </a:r>
            <a:r>
              <a:rPr lang="en-GB" sz="2000" dirty="0"/>
              <a:t>    </a:t>
            </a:r>
          </a:p>
          <a:p>
            <a:r>
              <a:rPr lang="en-GB" sz="2000" dirty="0"/>
              <a:t>             or several metres of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concrete</a:t>
            </a:r>
            <a:r>
              <a:rPr lang="en-GB" sz="2000" dirty="0"/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55D58E0-FCFE-4BCD-90B2-09DD7B07B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408876"/>
              </p:ext>
            </p:extLst>
          </p:nvPr>
        </p:nvGraphicFramePr>
        <p:xfrm>
          <a:off x="3311860" y="4365104"/>
          <a:ext cx="5472608" cy="2022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340914659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625974838"/>
                    </a:ext>
                  </a:extLst>
                </a:gridCol>
                <a:gridCol w="1154846">
                  <a:extLst>
                    <a:ext uri="{9D8B030D-6E8A-4147-A177-3AD203B41FA5}">
                      <a16:colId xmlns:a16="http://schemas.microsoft.com/office/drawing/2014/main" val="653641625"/>
                    </a:ext>
                  </a:extLst>
                </a:gridCol>
                <a:gridCol w="929310">
                  <a:extLst>
                    <a:ext uri="{9D8B030D-6E8A-4147-A177-3AD203B41FA5}">
                      <a16:colId xmlns:a16="http://schemas.microsoft.com/office/drawing/2014/main" val="115146774"/>
                    </a:ext>
                  </a:extLst>
                </a:gridCol>
                <a:gridCol w="1084196">
                  <a:extLst>
                    <a:ext uri="{9D8B030D-6E8A-4147-A177-3AD203B41FA5}">
                      <a16:colId xmlns:a16="http://schemas.microsoft.com/office/drawing/2014/main" val="425724892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Symbol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Speed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Range in air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Ionising power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99318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Alpha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tx1"/>
                          </a:solidFill>
                        </a:rPr>
                        <a:t>α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Slowest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6 - 8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High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50629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Beta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tx1"/>
                          </a:solidFill>
                        </a:rPr>
                        <a:t>β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1 – 2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80419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Gamma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tx1"/>
                          </a:solidFill>
                        </a:rPr>
                        <a:t>γ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Fastest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300 -500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73155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853C53A-B58E-4F8A-ACA3-401966AAC120}"/>
              </a:ext>
            </a:extLst>
          </p:cNvPr>
          <p:cNvSpPr txBox="1"/>
          <p:nvPr/>
        </p:nvSpPr>
        <p:spPr>
          <a:xfrm>
            <a:off x="179512" y="4365104"/>
            <a:ext cx="2952328" cy="1938992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All three types of radiation cause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ionisation</a:t>
            </a:r>
            <a:r>
              <a:rPr lang="en-GB" sz="2000" dirty="0"/>
              <a:t> of other atoms. If these atoms are in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living cells </a:t>
            </a:r>
            <a:r>
              <a:rPr lang="en-GB" sz="2000" dirty="0"/>
              <a:t>it can cause damage which could lead to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cancer.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3FF6857-0412-4C96-9CFE-39F18FE4E8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326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371"/>
    </mc:Choice>
    <mc:Fallback>
      <p:transition spd="slow" advTm="129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upload.wikimedia.org/wikipedia/commons/thumb/7/79/Alpha_Decay.svg/250px-Alpha_Decay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6617012" cy="449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8BC694-06BB-469B-880C-DACC009EB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52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21"/>
    </mc:Choice>
    <mc:Fallback>
      <p:transition spd="slow" advTm="1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noFill/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Alpha Radiation - </a:t>
            </a:r>
            <a:r>
              <a:rPr lang="el-GR" dirty="0">
                <a:solidFill>
                  <a:srgbClr val="00B0F0"/>
                </a:solidFill>
              </a:rPr>
              <a:t>α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1850"/>
            <a:ext cx="8229600" cy="1036712"/>
          </a:xfrm>
          <a:noFill/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>
                <a:solidFill>
                  <a:srgbClr val="FFFF00"/>
                </a:solidFill>
              </a:rPr>
              <a:t>An alpha particle consists of 2 protons and 2 neutrons.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9000" y="5142335"/>
            <a:ext cx="8229600" cy="7646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By how much does relative mass number of the atom change?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39952" y="3167194"/>
            <a:ext cx="899763" cy="944919"/>
            <a:chOff x="5522463" y="4296303"/>
            <a:chExt cx="899763" cy="944919"/>
          </a:xfrm>
        </p:grpSpPr>
        <p:sp>
          <p:nvSpPr>
            <p:cNvPr id="19" name="Flowchart: Connector 18"/>
            <p:cNvSpPr/>
            <p:nvPr/>
          </p:nvSpPr>
          <p:spPr>
            <a:xfrm>
              <a:off x="5522463" y="4479092"/>
              <a:ext cx="504056" cy="504056"/>
            </a:xfrm>
            <a:prstGeom prst="flowChartConnector">
              <a:avLst/>
            </a:prstGeom>
            <a:gradFill flip="none" rotWithShape="1">
              <a:gsLst>
                <a:gs pos="70000">
                  <a:srgbClr val="FF0000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5644497" y="4737166"/>
              <a:ext cx="504056" cy="504056"/>
            </a:xfrm>
            <a:prstGeom prst="flowChartConnector">
              <a:avLst/>
            </a:prstGeom>
            <a:gradFill flip="none" rotWithShape="1">
              <a:gsLst>
                <a:gs pos="70000">
                  <a:schemeClr val="tx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5796136" y="4296303"/>
              <a:ext cx="504056" cy="504056"/>
            </a:xfrm>
            <a:prstGeom prst="flowChartConnector">
              <a:avLst/>
            </a:prstGeom>
            <a:gradFill flip="none" rotWithShape="1">
              <a:gsLst>
                <a:gs pos="70000">
                  <a:srgbClr val="FF0000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5918170" y="4554377"/>
              <a:ext cx="504056" cy="504056"/>
            </a:xfrm>
            <a:prstGeom prst="flowChartConnector">
              <a:avLst/>
            </a:prstGeom>
            <a:gradFill flip="none" rotWithShape="1">
              <a:gsLst>
                <a:gs pos="70000">
                  <a:schemeClr val="tx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5086062" y="3012026"/>
            <a:ext cx="696911" cy="354089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Connector 13"/>
          <p:cNvSpPr/>
          <p:nvPr/>
        </p:nvSpPr>
        <p:spPr>
          <a:xfrm>
            <a:off x="4047650" y="3172341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8" name="Flowchart: Connector 17"/>
          <p:cNvSpPr/>
          <p:nvPr/>
        </p:nvSpPr>
        <p:spPr>
          <a:xfrm>
            <a:off x="4303976" y="3323121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3871652" y="3269687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3422846" y="3650764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4002121" y="4262049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320458" y="3462235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3592237" y="3956487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3603142" y="3393021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3750093" y="3671250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7" name="Flowchart: Connector 16"/>
          <p:cNvSpPr/>
          <p:nvPr/>
        </p:nvSpPr>
        <p:spPr>
          <a:xfrm>
            <a:off x="4442492" y="3720309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3825625" y="4005064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4279153" y="4005064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4068905" y="3858087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3974098" y="3505910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89000" y="5934423"/>
            <a:ext cx="8229600" cy="5909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Does anything else change?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18741" y="3483021"/>
            <a:ext cx="2232248" cy="147732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An alpha particles relative mass is 4 and relative charge is +2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28384" y="3520166"/>
            <a:ext cx="72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α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12360" y="3575149"/>
            <a:ext cx="3918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12360" y="4215556"/>
            <a:ext cx="3850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15816" y="5272705"/>
            <a:ext cx="309634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Reduces by 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98503" y="5961646"/>
            <a:ext cx="609886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Atomic number reduces by 2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68329405-9D22-44E2-AED1-BCAB98ACAD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4047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55"/>
    </mc:Choice>
    <mc:Fallback>
      <p:transition spd="slow" advTm="49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0.18142 -0.1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  <p:bldP spid="29" grpId="0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63563" y="888206"/>
            <a:ext cx="6807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3625" algn="l"/>
              </a:tabLst>
              <a:defRPr/>
            </a:pPr>
            <a:r>
              <a:rPr kumimoji="0" lang="en-GB" alt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 </a:t>
            </a:r>
            <a:r>
              <a:rPr kumimoji="0" lang="en-GB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alpha particle</a:t>
            </a:r>
            <a:r>
              <a:rPr kumimoji="0" lang="en-GB" alt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consists of two protons and two neutrons. It is the same as a helium nucleus.</a:t>
            </a:r>
          </a:p>
        </p:txBody>
      </p:sp>
      <p:pic>
        <p:nvPicPr>
          <p:cNvPr id="13315" name="Picture 3" descr="alpha_partic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8" y="758824"/>
            <a:ext cx="10810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08" name="Text Box 4"/>
          <p:cNvSpPr txBox="1">
            <a:spLocks noChangeArrowheads="1"/>
          </p:cNvSpPr>
          <p:nvPr/>
        </p:nvSpPr>
        <p:spPr bwMode="auto">
          <a:xfrm>
            <a:off x="563563" y="1827213"/>
            <a:ext cx="79613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3625" algn="l"/>
              </a:tabLst>
              <a:defRPr/>
            </a:pPr>
            <a:r>
              <a:rPr kumimoji="0" lang="en-GB" alt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When an atom’s nucleus decays and releases an alpha particle, it loses two protons and two neutrons. </a:t>
            </a:r>
          </a:p>
        </p:txBody>
      </p:sp>
      <p:sp>
        <p:nvSpPr>
          <p:cNvPr id="13319" name="Rectangle 13"/>
          <p:cNvSpPr>
            <a:spLocks noGrp="1" noChangeArrowheads="1"/>
          </p:cNvSpPr>
          <p:nvPr>
            <p:ph type="title"/>
          </p:nvPr>
        </p:nvSpPr>
        <p:spPr>
          <a:xfrm>
            <a:off x="822960" y="165100"/>
            <a:ext cx="7543800" cy="619125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pPr algn="ctr" eaLnBrk="1" hangingPunct="1"/>
            <a:r>
              <a:rPr lang="en-GB" altLang="x-none" sz="4000" dirty="0"/>
              <a:t>What happens during alpha decay?</a:t>
            </a:r>
          </a:p>
        </p:txBody>
      </p:sp>
      <p:sp>
        <p:nvSpPr>
          <p:cNvPr id="559118" name="Text Box 14"/>
          <p:cNvSpPr txBox="1">
            <a:spLocks noChangeArrowheads="1"/>
          </p:cNvSpPr>
          <p:nvPr/>
        </p:nvSpPr>
        <p:spPr bwMode="auto">
          <a:xfrm>
            <a:off x="563563" y="5472113"/>
            <a:ext cx="82661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3625" algn="l"/>
              </a:tabLst>
              <a:defRPr/>
            </a:pPr>
            <a:r>
              <a:rPr kumimoji="0" lang="en-GB" altLang="x-none" sz="2400" b="0" i="0" u="none" strike="noStrike" kern="1200" cap="none" spc="0" normalizeH="0" baseline="0" noProof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number of protons has changed, so the decayed atom has changed into a </a:t>
            </a:r>
            <a:r>
              <a:rPr kumimoji="0" lang="en-GB" altLang="x-none" sz="2400" b="1" i="0" u="none" strike="noStrike" kern="1200" cap="none" spc="0" normalizeH="0" baseline="0" noProof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 element</a:t>
            </a:r>
            <a:r>
              <a:rPr kumimoji="0" lang="en-GB" altLang="x-none" sz="2400" b="0" i="0" u="none" strike="noStrike" kern="1200" cap="none" spc="0" normalizeH="0" baseline="0" noProof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74716" y="3355963"/>
            <a:ext cx="5214766" cy="1441807"/>
            <a:chOff x="1874716" y="3355963"/>
            <a:chExt cx="5214766" cy="1441807"/>
          </a:xfrm>
        </p:grpSpPr>
        <p:sp>
          <p:nvSpPr>
            <p:cNvPr id="13326" name="Text Box 5"/>
            <p:cNvSpPr txBox="1">
              <a:spLocks noChangeArrowheads="1"/>
            </p:cNvSpPr>
            <p:nvPr/>
          </p:nvSpPr>
          <p:spPr bwMode="auto">
            <a:xfrm>
              <a:off x="1874716" y="3455989"/>
              <a:ext cx="48442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3327" name="Text Box 6"/>
            <p:cNvSpPr txBox="1">
              <a:spLocks noChangeArrowheads="1"/>
            </p:cNvSpPr>
            <p:nvPr/>
          </p:nvSpPr>
          <p:spPr bwMode="auto">
            <a:xfrm>
              <a:off x="1894754" y="4274550"/>
              <a:ext cx="4443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3328" name="Text Box 7"/>
            <p:cNvSpPr txBox="1">
              <a:spLocks noChangeArrowheads="1"/>
            </p:cNvSpPr>
            <p:nvPr/>
          </p:nvSpPr>
          <p:spPr bwMode="auto">
            <a:xfrm>
              <a:off x="3860946" y="3355963"/>
              <a:ext cx="10038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 - 4</a:t>
              </a:r>
            </a:p>
          </p:txBody>
        </p:sp>
        <p:sp>
          <p:nvSpPr>
            <p:cNvPr id="13329" name="Text Box 8"/>
            <p:cNvSpPr txBox="1">
              <a:spLocks noChangeArrowheads="1"/>
            </p:cNvSpPr>
            <p:nvPr/>
          </p:nvSpPr>
          <p:spPr bwMode="auto">
            <a:xfrm>
              <a:off x="3865687" y="4271168"/>
              <a:ext cx="9503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 - 2</a:t>
              </a:r>
            </a:p>
          </p:txBody>
        </p:sp>
        <p:sp>
          <p:nvSpPr>
            <p:cNvPr id="13330" name="Text Box 9"/>
            <p:cNvSpPr txBox="1">
              <a:spLocks noChangeArrowheads="1"/>
            </p:cNvSpPr>
            <p:nvPr/>
          </p:nvSpPr>
          <p:spPr bwMode="auto">
            <a:xfrm>
              <a:off x="6280287" y="4267211"/>
              <a:ext cx="382588" cy="519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331" name="Text Box 10"/>
            <p:cNvSpPr txBox="1">
              <a:spLocks noChangeArrowheads="1"/>
            </p:cNvSpPr>
            <p:nvPr/>
          </p:nvSpPr>
          <p:spPr bwMode="auto">
            <a:xfrm>
              <a:off x="6280287" y="3358344"/>
              <a:ext cx="382588" cy="519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332" name="Text Box 17"/>
            <p:cNvSpPr txBox="1">
              <a:spLocks noChangeArrowheads="1"/>
            </p:cNvSpPr>
            <p:nvPr/>
          </p:nvSpPr>
          <p:spPr bwMode="auto">
            <a:xfrm>
              <a:off x="3170238" y="3810010"/>
              <a:ext cx="6778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333" name="Rectangle 18"/>
            <p:cNvSpPr>
              <a:spLocks noChangeArrowheads="1"/>
            </p:cNvSpPr>
            <p:nvPr/>
          </p:nvSpPr>
          <p:spPr bwMode="auto">
            <a:xfrm>
              <a:off x="2281238" y="3717935"/>
              <a:ext cx="595313" cy="830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3334" name="Rectangle 19"/>
            <p:cNvSpPr>
              <a:spLocks noChangeArrowheads="1"/>
            </p:cNvSpPr>
            <p:nvPr/>
          </p:nvSpPr>
          <p:spPr bwMode="auto">
            <a:xfrm>
              <a:off x="4668183" y="3717935"/>
              <a:ext cx="5950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13335" name="Rectangle 20"/>
            <p:cNvSpPr>
              <a:spLocks noChangeArrowheads="1"/>
            </p:cNvSpPr>
            <p:nvPr/>
          </p:nvSpPr>
          <p:spPr bwMode="auto">
            <a:xfrm>
              <a:off x="5641975" y="3717935"/>
              <a:ext cx="450850" cy="64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3600" b="1" i="0" u="none" strike="noStrike" kern="1200" cap="none" spc="0" normalizeH="0" baseline="0" noProof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3336" name="Rectangle 21"/>
            <p:cNvSpPr>
              <a:spLocks noChangeArrowheads="1"/>
            </p:cNvSpPr>
            <p:nvPr/>
          </p:nvSpPr>
          <p:spPr bwMode="auto">
            <a:xfrm>
              <a:off x="6526507" y="3679835"/>
              <a:ext cx="56297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α</a:t>
              </a:r>
              <a:endParaRPr kumimoji="0" lang="en-GB" altLang="x-none" sz="4800" b="1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4497384" y="4795044"/>
            <a:ext cx="240188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atomic number </a:t>
            </a:r>
          </a:p>
          <a:p>
            <a:pPr marL="0" marR="0" lvl="0" indent="0" algn="ctr" defTabSz="914400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decreases by 2</a:t>
            </a: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4407439" y="2639111"/>
            <a:ext cx="24114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mass number decreases by 4</a:t>
            </a:r>
          </a:p>
        </p:txBody>
      </p:sp>
      <p:pic>
        <p:nvPicPr>
          <p:cNvPr id="26" name="Picture 15" descr="bendy_arrow_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420" y="3082305"/>
            <a:ext cx="1882524" cy="51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 descr="bendy_arrow_u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20" y="4589604"/>
            <a:ext cx="1833334" cy="5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03F756A-D346-4C0E-A008-CC3582928EA2}"/>
              </a:ext>
            </a:extLst>
          </p:cNvPr>
          <p:cNvCxnSpPr/>
          <p:nvPr/>
        </p:nvCxnSpPr>
        <p:spPr>
          <a:xfrm>
            <a:off x="3037032" y="4077072"/>
            <a:ext cx="823914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3581A60-5CB9-4405-A352-FE4F97B4DC6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12939" y="4755599"/>
              <a:ext cx="2" cy="2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3581A60-5CB9-4405-A352-FE4F97B4DC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12939" y="475559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0F756BA-E595-4719-85E9-79858666BB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417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63"/>
    </mc:Choice>
    <mc:Fallback>
      <p:transition spd="slow" advTm="5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59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59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59108" grpId="0"/>
      <p:bldP spid="559118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alpha_partic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8" y="758824"/>
            <a:ext cx="10810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13"/>
          <p:cNvSpPr>
            <a:spLocks noGrp="1" noChangeArrowheads="1"/>
          </p:cNvSpPr>
          <p:nvPr>
            <p:ph type="title"/>
          </p:nvPr>
        </p:nvSpPr>
        <p:spPr>
          <a:xfrm>
            <a:off x="822960" y="165100"/>
            <a:ext cx="7543800" cy="619125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pPr algn="ctr" eaLnBrk="1" hangingPunct="1"/>
            <a:r>
              <a:rPr lang="en-GB" altLang="x-none" sz="4000" dirty="0"/>
              <a:t>Example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15732" y="964474"/>
            <a:ext cx="5214766" cy="1441807"/>
            <a:chOff x="1874716" y="3355963"/>
            <a:chExt cx="5214766" cy="1441807"/>
          </a:xfrm>
        </p:grpSpPr>
        <p:sp>
          <p:nvSpPr>
            <p:cNvPr id="13326" name="Text Box 5"/>
            <p:cNvSpPr txBox="1">
              <a:spLocks noChangeArrowheads="1"/>
            </p:cNvSpPr>
            <p:nvPr/>
          </p:nvSpPr>
          <p:spPr bwMode="auto">
            <a:xfrm>
              <a:off x="1874716" y="3455989"/>
              <a:ext cx="48442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3327" name="Text Box 6"/>
            <p:cNvSpPr txBox="1">
              <a:spLocks noChangeArrowheads="1"/>
            </p:cNvSpPr>
            <p:nvPr/>
          </p:nvSpPr>
          <p:spPr bwMode="auto">
            <a:xfrm>
              <a:off x="1894754" y="4274550"/>
              <a:ext cx="4443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3328" name="Text Box 7"/>
            <p:cNvSpPr txBox="1">
              <a:spLocks noChangeArrowheads="1"/>
            </p:cNvSpPr>
            <p:nvPr/>
          </p:nvSpPr>
          <p:spPr bwMode="auto">
            <a:xfrm>
              <a:off x="3860946" y="3355963"/>
              <a:ext cx="10038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 - 4</a:t>
              </a:r>
            </a:p>
          </p:txBody>
        </p:sp>
        <p:sp>
          <p:nvSpPr>
            <p:cNvPr id="13329" name="Text Box 8"/>
            <p:cNvSpPr txBox="1">
              <a:spLocks noChangeArrowheads="1"/>
            </p:cNvSpPr>
            <p:nvPr/>
          </p:nvSpPr>
          <p:spPr bwMode="auto">
            <a:xfrm>
              <a:off x="3865687" y="4271168"/>
              <a:ext cx="95038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 - 2</a:t>
              </a:r>
            </a:p>
          </p:txBody>
        </p:sp>
        <p:sp>
          <p:nvSpPr>
            <p:cNvPr id="13330" name="Text Box 9"/>
            <p:cNvSpPr txBox="1">
              <a:spLocks noChangeArrowheads="1"/>
            </p:cNvSpPr>
            <p:nvPr/>
          </p:nvSpPr>
          <p:spPr bwMode="auto">
            <a:xfrm>
              <a:off x="6280287" y="4267211"/>
              <a:ext cx="382588" cy="519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331" name="Text Box 10"/>
            <p:cNvSpPr txBox="1">
              <a:spLocks noChangeArrowheads="1"/>
            </p:cNvSpPr>
            <p:nvPr/>
          </p:nvSpPr>
          <p:spPr bwMode="auto">
            <a:xfrm>
              <a:off x="6280287" y="3358344"/>
              <a:ext cx="382588" cy="519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332" name="Text Box 17"/>
            <p:cNvSpPr txBox="1">
              <a:spLocks noChangeArrowheads="1"/>
            </p:cNvSpPr>
            <p:nvPr/>
          </p:nvSpPr>
          <p:spPr bwMode="auto">
            <a:xfrm>
              <a:off x="3170238" y="3810010"/>
              <a:ext cx="6778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333" name="Rectangle 18"/>
            <p:cNvSpPr>
              <a:spLocks noChangeArrowheads="1"/>
            </p:cNvSpPr>
            <p:nvPr/>
          </p:nvSpPr>
          <p:spPr bwMode="auto">
            <a:xfrm>
              <a:off x="2281238" y="3717935"/>
              <a:ext cx="595313" cy="830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3334" name="Rectangle 19"/>
            <p:cNvSpPr>
              <a:spLocks noChangeArrowheads="1"/>
            </p:cNvSpPr>
            <p:nvPr/>
          </p:nvSpPr>
          <p:spPr bwMode="auto">
            <a:xfrm>
              <a:off x="4668183" y="3717935"/>
              <a:ext cx="5950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13335" name="Rectangle 20"/>
            <p:cNvSpPr>
              <a:spLocks noChangeArrowheads="1"/>
            </p:cNvSpPr>
            <p:nvPr/>
          </p:nvSpPr>
          <p:spPr bwMode="auto">
            <a:xfrm>
              <a:off x="5641975" y="3717935"/>
              <a:ext cx="450850" cy="64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3600" b="1" i="0" u="none" strike="noStrike" kern="1200" cap="none" spc="0" normalizeH="0" baseline="0" noProof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3336" name="Rectangle 21"/>
            <p:cNvSpPr>
              <a:spLocks noChangeArrowheads="1"/>
            </p:cNvSpPr>
            <p:nvPr/>
          </p:nvSpPr>
          <p:spPr bwMode="auto">
            <a:xfrm>
              <a:off x="6526507" y="3679835"/>
              <a:ext cx="56297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α</a:t>
              </a:r>
              <a:endParaRPr kumimoji="0" lang="en-GB" altLang="x-none" sz="4800" b="1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011228" y="4961902"/>
            <a:ext cx="240188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atomic number </a:t>
            </a:r>
          </a:p>
          <a:p>
            <a:pPr marL="0" marR="0" lvl="0" indent="0" algn="ctr" defTabSz="914400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decreases by 2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3998528" y="3063252"/>
            <a:ext cx="24114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mass number decreases by 4</a:t>
            </a:r>
          </a:p>
        </p:txBody>
      </p:sp>
      <p:pic>
        <p:nvPicPr>
          <p:cNvPr id="21" name="Picture 15" descr="bendy_arrow_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703" y="3458539"/>
            <a:ext cx="21526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 descr="bendy_arrow_u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03" y="4665039"/>
            <a:ext cx="21526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718878" y="3852240"/>
            <a:ext cx="779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238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1939541" y="4334840"/>
            <a:ext cx="5810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800" b="1" i="0" u="none" strike="noStrike" kern="1200" cap="none" spc="0" normalizeH="0" baseline="0" noProof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92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971541" y="3855415"/>
            <a:ext cx="779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234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4173153" y="4334840"/>
            <a:ext cx="5810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800" b="1" i="0" u="none" strike="noStrike" kern="1200" cap="none" spc="0" normalizeH="0" baseline="0" noProof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90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6394066" y="4303090"/>
            <a:ext cx="382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800" b="1" i="0" u="none" strike="noStrike" kern="1200" cap="none" spc="0" normalizeH="0" baseline="0" noProof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6397241" y="3847477"/>
            <a:ext cx="382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800" b="1" i="0" u="none" strike="noStrike" kern="1200" cap="none" spc="0" normalizeH="0" baseline="0" noProof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Rectangle 18"/>
          <p:cNvSpPr>
            <a:spLocks noChangeArrowheads="1"/>
          </p:cNvSpPr>
          <p:nvPr/>
        </p:nvSpPr>
        <p:spPr bwMode="auto">
          <a:xfrm>
            <a:off x="2331653" y="4036390"/>
            <a:ext cx="51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</a:t>
            </a:r>
          </a:p>
        </p:txBody>
      </p:sp>
      <p:sp>
        <p:nvSpPr>
          <p:cNvPr id="32" name="Rectangle 19"/>
          <p:cNvSpPr>
            <a:spLocks noChangeArrowheads="1"/>
          </p:cNvSpPr>
          <p:nvPr/>
        </p:nvSpPr>
        <p:spPr bwMode="auto">
          <a:xfrm>
            <a:off x="4604953" y="4036390"/>
            <a:ext cx="742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endParaRPr kumimoji="0" lang="en-GB" altLang="x-none" sz="3600" b="1" i="0" u="none" strike="noStrike" kern="1200" cap="none" spc="0" normalizeH="0" baseline="0" noProof="0" dirty="0">
              <a:ln>
                <a:noFill/>
              </a:ln>
              <a:solidFill>
                <a:srgbClr val="01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Rectangle 20"/>
          <p:cNvSpPr>
            <a:spLocks noChangeArrowheads="1"/>
          </p:cNvSpPr>
          <p:nvPr/>
        </p:nvSpPr>
        <p:spPr bwMode="auto">
          <a:xfrm>
            <a:off x="5652703" y="4036390"/>
            <a:ext cx="450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600" b="1" i="0" u="none" strike="noStrike" kern="1200" cap="none" spc="0" normalizeH="0" baseline="0" noProof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+</a:t>
            </a: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6586153" y="3998290"/>
            <a:ext cx="465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x-none" sz="3600" b="1" i="0" u="none" strike="noStrike" kern="1200" cap="none" spc="0" normalizeH="0" baseline="0" noProof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α</a:t>
            </a:r>
            <a:endParaRPr kumimoji="0" lang="en-GB" altLang="x-none" sz="3600" b="1" i="0" u="none" strike="noStrike" kern="1200" cap="none" spc="0" normalizeH="0" baseline="0" noProof="0">
              <a:ln>
                <a:noFill/>
              </a:ln>
              <a:solidFill>
                <a:srgbClr val="01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37143C7-602E-4841-A194-51622F2AC6D1}"/>
              </a:ext>
            </a:extLst>
          </p:cNvPr>
          <p:cNvCxnSpPr>
            <a:cxnSpLocks/>
          </p:cNvCxnSpPr>
          <p:nvPr/>
        </p:nvCxnSpPr>
        <p:spPr>
          <a:xfrm>
            <a:off x="3034916" y="4390075"/>
            <a:ext cx="823914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2D8DCD3-F671-45CB-880C-85322CB006DA}"/>
              </a:ext>
            </a:extLst>
          </p:cNvPr>
          <p:cNvCxnSpPr/>
          <p:nvPr/>
        </p:nvCxnSpPr>
        <p:spPr>
          <a:xfrm>
            <a:off x="3034916" y="1700808"/>
            <a:ext cx="823914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636501F-0208-4309-9CC2-6841F4EFD46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15699" y="4346099"/>
              <a:ext cx="2" cy="2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636501F-0208-4309-9CC2-6841F4EFD4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15699" y="434609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BD99F48-FAF8-43E3-AB49-B97F62FBB9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920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95"/>
    </mc:Choice>
    <mc:Fallback>
      <p:transition spd="slow" advTm="89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  <p:bldP spid="20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upload.wikimedia.org/wikipedia/commons/thumb/a/aa/Beta-minus_Decay.svg/220px-Beta-minus_Decay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07976"/>
            <a:ext cx="6912768" cy="471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12160" y="2996952"/>
            <a:ext cx="2880320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60032" y="3356992"/>
            <a:ext cx="2880320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4518248"/>
            <a:ext cx="2880320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55976" y="4905164"/>
            <a:ext cx="2880320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7944" y="5309828"/>
            <a:ext cx="2880320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C1E62D-CFC4-4961-9B21-F301B435B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5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4"/>
    </mc:Choice>
    <mc:Fallback>
      <p:transition spd="slow" advTm="8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Connector 21"/>
          <p:cNvSpPr/>
          <p:nvPr/>
        </p:nvSpPr>
        <p:spPr>
          <a:xfrm>
            <a:off x="4163613" y="3135250"/>
            <a:ext cx="216024" cy="228887"/>
          </a:xfrm>
          <a:prstGeom prst="flowChartConnector">
            <a:avLst/>
          </a:prstGeom>
          <a:gradFill>
            <a:gsLst>
              <a:gs pos="70000">
                <a:srgbClr val="00B0F0"/>
              </a:gs>
              <a:gs pos="79000">
                <a:schemeClr val="bg1"/>
              </a:gs>
            </a:gsLst>
            <a:lin ang="135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3" name="Flowchart: Connector 22"/>
          <p:cNvSpPr/>
          <p:nvPr/>
        </p:nvSpPr>
        <p:spPr>
          <a:xfrm>
            <a:off x="3990055" y="2469080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noFill/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Beta Radiation - </a:t>
            </a:r>
            <a:r>
              <a:rPr lang="el-GR" dirty="0">
                <a:solidFill>
                  <a:srgbClr val="00B0F0"/>
                </a:solidFill>
              </a:rPr>
              <a:t>β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3972" y="1008882"/>
            <a:ext cx="8229600" cy="10367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 beta particle consists of an electron emitted when a neutron in the nucleus turns into a proton.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4347635" y="2631194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3659607" y="2654411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4070784" y="3457153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4364117" y="2770308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3635896" y="3264560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3649813" y="2912383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4486151" y="3028382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7" name="Flowchart: Connector 16"/>
          <p:cNvSpPr/>
          <p:nvPr/>
        </p:nvSpPr>
        <p:spPr>
          <a:xfrm>
            <a:off x="3869284" y="3313137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8" name="Flowchart: Connector 17"/>
          <p:cNvSpPr/>
          <p:nvPr/>
        </p:nvSpPr>
        <p:spPr>
          <a:xfrm>
            <a:off x="4322812" y="3313137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9" name="Flowchart: Connector 18"/>
          <p:cNvSpPr/>
          <p:nvPr/>
        </p:nvSpPr>
        <p:spPr>
          <a:xfrm>
            <a:off x="4112564" y="3166160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035663" y="2377034"/>
            <a:ext cx="943333" cy="430249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Connector 6"/>
          <p:cNvSpPr/>
          <p:nvPr/>
        </p:nvSpPr>
        <p:spPr>
          <a:xfrm>
            <a:off x="4019544" y="2798603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0" name="Flowchart: Connector 19"/>
          <p:cNvSpPr/>
          <p:nvPr/>
        </p:nvSpPr>
        <p:spPr>
          <a:xfrm>
            <a:off x="4023875" y="2807283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89000" y="4710287"/>
            <a:ext cx="8229600" cy="7664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By how much does relative mass number of the atom change?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89000" y="5502375"/>
            <a:ext cx="8229600" cy="5909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Does anything else change?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09271" y="2807283"/>
            <a:ext cx="2427401" cy="147732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 Beta particles relative mass is effectively 0 and relative charge is -1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00392" y="3212976"/>
            <a:ext cx="72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92691" y="3267959"/>
            <a:ext cx="3918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12360" y="3940607"/>
            <a:ext cx="5378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-1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27914" y="4868459"/>
            <a:ext cx="340171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Stays the same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53473" y="5532069"/>
            <a:ext cx="583921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Atomic number increase by 1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FE6A0FC-880C-410B-B740-A150BEB441E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51619" y="2955779"/>
              <a:ext cx="2" cy="2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FE6A0FC-880C-410B-B740-A150BEB441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51619" y="295577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166B96-47E0-41EB-8C99-6878D1C809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040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09"/>
    </mc:Choice>
    <mc:Fallback>
      <p:transition spd="slow" advTm="91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5 -0.01689 L 0.22604 -0.1481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0" grpId="0" animBg="1"/>
      <p:bldP spid="26" grpId="0"/>
      <p:bldP spid="27" grpId="0"/>
      <p:bldP spid="28" grpId="0"/>
      <p:bldP spid="29" grpId="0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63562" y="888206"/>
            <a:ext cx="7392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3625" algn="l"/>
              </a:tabLst>
              <a:defRPr/>
            </a:pPr>
            <a:r>
              <a:rPr kumimoji="0" lang="en-GB" alt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 </a:t>
            </a:r>
            <a:r>
              <a:rPr kumimoji="0" lang="en-GB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beta particle</a:t>
            </a:r>
            <a:r>
              <a:rPr kumimoji="0" lang="en-GB" alt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consists of a high energy electron, which is emitted by the nucleus of the decaying atom.</a:t>
            </a:r>
          </a:p>
        </p:txBody>
      </p:sp>
      <p:sp>
        <p:nvSpPr>
          <p:cNvPr id="559108" name="Text Box 4"/>
          <p:cNvSpPr txBox="1">
            <a:spLocks noChangeArrowheads="1"/>
          </p:cNvSpPr>
          <p:nvPr/>
        </p:nvSpPr>
        <p:spPr bwMode="auto">
          <a:xfrm>
            <a:off x="577896" y="2095854"/>
            <a:ext cx="79613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3625" algn="l"/>
              </a:tabLst>
              <a:defRPr/>
            </a:pPr>
            <a:r>
              <a:rPr kumimoji="0" lang="en-GB" altLang="x-none" sz="2400" b="0" i="0" u="none" strike="noStrike" kern="1200" cap="none" spc="0" normalizeH="0" baseline="0" noProof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When an atom’s nucleus decays and releases a beta particle, a neutron turns into a proton, which stays in the nucleus, and a high energy electron, which is emitted. </a:t>
            </a:r>
          </a:p>
        </p:txBody>
      </p:sp>
      <p:sp>
        <p:nvSpPr>
          <p:cNvPr id="13319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1019809" y="153481"/>
            <a:ext cx="7543800" cy="619125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pPr algn="ctr" eaLnBrk="1" hangingPunct="1"/>
            <a:r>
              <a:rPr lang="en-GB" altLang="x-none" sz="4000" dirty="0"/>
              <a:t>What happens during beta decay?</a:t>
            </a:r>
          </a:p>
        </p:txBody>
      </p:sp>
      <p:sp>
        <p:nvSpPr>
          <p:cNvPr id="559118" name="Text Box 14"/>
          <p:cNvSpPr txBox="1">
            <a:spLocks noChangeArrowheads="1"/>
          </p:cNvSpPr>
          <p:nvPr/>
        </p:nvSpPr>
        <p:spPr bwMode="auto">
          <a:xfrm>
            <a:off x="578773" y="6066507"/>
            <a:ext cx="82661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3625" algn="l"/>
              </a:tabLst>
              <a:defRPr/>
            </a:pPr>
            <a:r>
              <a:rPr kumimoji="0" lang="en-GB" alt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number of protons has changed, so the decayed atom has changed into a </a:t>
            </a:r>
            <a:r>
              <a:rPr kumimoji="0" lang="en-GB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 element</a:t>
            </a:r>
            <a:r>
              <a:rPr kumimoji="0" lang="en-GB" alt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61222" y="3871794"/>
            <a:ext cx="5213163" cy="1441738"/>
            <a:chOff x="1874716" y="3358344"/>
            <a:chExt cx="5213163" cy="1441738"/>
          </a:xfrm>
        </p:grpSpPr>
        <p:sp>
          <p:nvSpPr>
            <p:cNvPr id="13326" name="Text Box 5"/>
            <p:cNvSpPr txBox="1">
              <a:spLocks noChangeArrowheads="1"/>
            </p:cNvSpPr>
            <p:nvPr/>
          </p:nvSpPr>
          <p:spPr bwMode="auto">
            <a:xfrm>
              <a:off x="1874716" y="3455989"/>
              <a:ext cx="48442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3327" name="Text Box 6"/>
            <p:cNvSpPr txBox="1">
              <a:spLocks noChangeArrowheads="1"/>
            </p:cNvSpPr>
            <p:nvPr/>
          </p:nvSpPr>
          <p:spPr bwMode="auto">
            <a:xfrm>
              <a:off x="1894754" y="4274550"/>
              <a:ext cx="4443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3328" name="Text Box 7"/>
            <p:cNvSpPr txBox="1">
              <a:spLocks noChangeArrowheads="1"/>
            </p:cNvSpPr>
            <p:nvPr/>
          </p:nvSpPr>
          <p:spPr bwMode="auto">
            <a:xfrm>
              <a:off x="4206819" y="3448964"/>
              <a:ext cx="48442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3329" name="Text Box 8"/>
            <p:cNvSpPr txBox="1">
              <a:spLocks noChangeArrowheads="1"/>
            </p:cNvSpPr>
            <p:nvPr/>
          </p:nvSpPr>
          <p:spPr bwMode="auto">
            <a:xfrm>
              <a:off x="3935485" y="4276862"/>
              <a:ext cx="8547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A+1</a:t>
              </a:r>
            </a:p>
          </p:txBody>
        </p:sp>
        <p:sp>
          <p:nvSpPr>
            <p:cNvPr id="13330" name="Text Box 9"/>
            <p:cNvSpPr txBox="1">
              <a:spLocks noChangeArrowheads="1"/>
            </p:cNvSpPr>
            <p:nvPr/>
          </p:nvSpPr>
          <p:spPr bwMode="auto">
            <a:xfrm>
              <a:off x="6218947" y="4267211"/>
              <a:ext cx="50526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-1</a:t>
              </a:r>
            </a:p>
          </p:txBody>
        </p:sp>
        <p:sp>
          <p:nvSpPr>
            <p:cNvPr id="13331" name="Text Box 10"/>
            <p:cNvSpPr txBox="1">
              <a:spLocks noChangeArrowheads="1"/>
            </p:cNvSpPr>
            <p:nvPr/>
          </p:nvSpPr>
          <p:spPr bwMode="auto">
            <a:xfrm>
              <a:off x="6280287" y="3358344"/>
              <a:ext cx="382588" cy="519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3332" name="Text Box 17"/>
            <p:cNvSpPr txBox="1">
              <a:spLocks noChangeArrowheads="1"/>
            </p:cNvSpPr>
            <p:nvPr/>
          </p:nvSpPr>
          <p:spPr bwMode="auto">
            <a:xfrm>
              <a:off x="3170238" y="3810010"/>
              <a:ext cx="6778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333" name="Rectangle 18"/>
            <p:cNvSpPr>
              <a:spLocks noChangeArrowheads="1"/>
            </p:cNvSpPr>
            <p:nvPr/>
          </p:nvSpPr>
          <p:spPr bwMode="auto">
            <a:xfrm>
              <a:off x="2281238" y="3717935"/>
              <a:ext cx="595313" cy="830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3334" name="Rectangle 19"/>
            <p:cNvSpPr>
              <a:spLocks noChangeArrowheads="1"/>
            </p:cNvSpPr>
            <p:nvPr/>
          </p:nvSpPr>
          <p:spPr bwMode="auto">
            <a:xfrm>
              <a:off x="4668183" y="3717935"/>
              <a:ext cx="5950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13335" name="Rectangle 20"/>
            <p:cNvSpPr>
              <a:spLocks noChangeArrowheads="1"/>
            </p:cNvSpPr>
            <p:nvPr/>
          </p:nvSpPr>
          <p:spPr bwMode="auto">
            <a:xfrm>
              <a:off x="5641975" y="3717935"/>
              <a:ext cx="450850" cy="64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3600" b="1" i="0" u="none" strike="noStrike" kern="1200" cap="none" spc="0" normalizeH="0" baseline="0" noProof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3336" name="Rectangle 21"/>
            <p:cNvSpPr>
              <a:spLocks noChangeArrowheads="1"/>
            </p:cNvSpPr>
            <p:nvPr/>
          </p:nvSpPr>
          <p:spPr bwMode="auto">
            <a:xfrm>
              <a:off x="6528110" y="3679835"/>
              <a:ext cx="55976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β</a:t>
              </a:r>
              <a:endParaRPr kumimoji="0" lang="en-GB" altLang="x-none" sz="4800" b="1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19" name="Picture 4" descr="beta_partic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9509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4570508" y="5385822"/>
            <a:ext cx="240188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atomic number </a:t>
            </a:r>
          </a:p>
          <a:p>
            <a:pPr marL="0" marR="0" lvl="0" indent="0" algn="ctr" defTabSz="914400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Increases by 1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3996119" y="3512118"/>
            <a:ext cx="4663437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mass </a:t>
            </a:r>
            <a:r>
              <a:rPr kumimoji="0" lang="en-GB" altLang="x-none" sz="2400" b="1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number stays the same</a:t>
            </a:r>
            <a:endParaRPr kumimoji="0" lang="en-GB" altLang="x-none" sz="24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2" name="Picture 15" descr="bendy_arrow_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544" y="3673083"/>
            <a:ext cx="1882524" cy="51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bendy_arrow_u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180382"/>
            <a:ext cx="1833334" cy="5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F2AE0D6-B728-43E3-9BF9-C137D01887D3}"/>
              </a:ext>
            </a:extLst>
          </p:cNvPr>
          <p:cNvCxnSpPr/>
          <p:nvPr/>
        </p:nvCxnSpPr>
        <p:spPr>
          <a:xfrm>
            <a:off x="3098077" y="4581128"/>
            <a:ext cx="823914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53ACBFF-BF62-4577-92B3-ED0C6997C6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13279" y="4512599"/>
              <a:ext cx="2" cy="2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53ACBFF-BF62-4577-92B3-ED0C6997C6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13279" y="451259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28B020-1D89-4859-B843-1029FBF97F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65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42"/>
    </mc:Choice>
    <mc:Fallback>
      <p:transition spd="slow" advTm="72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59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59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59108" grpId="0"/>
      <p:bldP spid="559118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alpha_partic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8" y="758824"/>
            <a:ext cx="10810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13"/>
          <p:cNvSpPr>
            <a:spLocks noGrp="1" noChangeArrowheads="1"/>
          </p:cNvSpPr>
          <p:nvPr>
            <p:ph type="title"/>
          </p:nvPr>
        </p:nvSpPr>
        <p:spPr>
          <a:xfrm>
            <a:off x="822960" y="165100"/>
            <a:ext cx="7543800" cy="619125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pPr algn="ctr" eaLnBrk="1" hangingPunct="1"/>
            <a:r>
              <a:rPr lang="en-GB" altLang="x-none" sz="4000" dirty="0"/>
              <a:t>Example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35696" y="964474"/>
            <a:ext cx="5194802" cy="1442463"/>
            <a:chOff x="1894680" y="3355963"/>
            <a:chExt cx="5194802" cy="1442463"/>
          </a:xfrm>
        </p:grpSpPr>
        <p:sp>
          <p:nvSpPr>
            <p:cNvPr id="13326" name="Text Box 5"/>
            <p:cNvSpPr txBox="1">
              <a:spLocks noChangeArrowheads="1"/>
            </p:cNvSpPr>
            <p:nvPr/>
          </p:nvSpPr>
          <p:spPr bwMode="auto">
            <a:xfrm>
              <a:off x="1894680" y="3455989"/>
              <a:ext cx="444500" cy="523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3327" name="Text Box 6"/>
            <p:cNvSpPr txBox="1">
              <a:spLocks noChangeArrowheads="1"/>
            </p:cNvSpPr>
            <p:nvPr/>
          </p:nvSpPr>
          <p:spPr bwMode="auto">
            <a:xfrm>
              <a:off x="1914524" y="4274550"/>
              <a:ext cx="404813" cy="523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Z</a:t>
              </a:r>
            </a:p>
          </p:txBody>
        </p:sp>
        <p:sp>
          <p:nvSpPr>
            <p:cNvPr id="13328" name="Text Box 7"/>
            <p:cNvSpPr txBox="1">
              <a:spLocks noChangeArrowheads="1"/>
            </p:cNvSpPr>
            <p:nvPr/>
          </p:nvSpPr>
          <p:spPr bwMode="auto">
            <a:xfrm>
              <a:off x="4140670" y="3355963"/>
              <a:ext cx="4443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3329" name="Text Box 8"/>
            <p:cNvSpPr txBox="1">
              <a:spLocks noChangeArrowheads="1"/>
            </p:cNvSpPr>
            <p:nvPr/>
          </p:nvSpPr>
          <p:spPr bwMode="auto">
            <a:xfrm>
              <a:off x="3834172" y="4271168"/>
              <a:ext cx="101341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Z + 1</a:t>
              </a:r>
            </a:p>
          </p:txBody>
        </p:sp>
        <p:sp>
          <p:nvSpPr>
            <p:cNvPr id="13330" name="Text Box 9"/>
            <p:cNvSpPr txBox="1">
              <a:spLocks noChangeArrowheads="1"/>
            </p:cNvSpPr>
            <p:nvPr/>
          </p:nvSpPr>
          <p:spPr bwMode="auto">
            <a:xfrm>
              <a:off x="6218947" y="4267211"/>
              <a:ext cx="50526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-1</a:t>
              </a:r>
            </a:p>
          </p:txBody>
        </p:sp>
        <p:sp>
          <p:nvSpPr>
            <p:cNvPr id="13331" name="Text Box 10"/>
            <p:cNvSpPr txBox="1">
              <a:spLocks noChangeArrowheads="1"/>
            </p:cNvSpPr>
            <p:nvPr/>
          </p:nvSpPr>
          <p:spPr bwMode="auto">
            <a:xfrm>
              <a:off x="6280287" y="3358344"/>
              <a:ext cx="382588" cy="519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3332" name="Text Box 17"/>
            <p:cNvSpPr txBox="1">
              <a:spLocks noChangeArrowheads="1"/>
            </p:cNvSpPr>
            <p:nvPr/>
          </p:nvSpPr>
          <p:spPr bwMode="auto">
            <a:xfrm>
              <a:off x="3170238" y="3810010"/>
              <a:ext cx="6778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333" name="Rectangle 18"/>
            <p:cNvSpPr>
              <a:spLocks noChangeArrowheads="1"/>
            </p:cNvSpPr>
            <p:nvPr/>
          </p:nvSpPr>
          <p:spPr bwMode="auto">
            <a:xfrm>
              <a:off x="2281238" y="3717935"/>
              <a:ext cx="595313" cy="830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3334" name="Rectangle 19"/>
            <p:cNvSpPr>
              <a:spLocks noChangeArrowheads="1"/>
            </p:cNvSpPr>
            <p:nvPr/>
          </p:nvSpPr>
          <p:spPr bwMode="auto">
            <a:xfrm>
              <a:off x="4668183" y="3717935"/>
              <a:ext cx="5950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13335" name="Rectangle 20"/>
            <p:cNvSpPr>
              <a:spLocks noChangeArrowheads="1"/>
            </p:cNvSpPr>
            <p:nvPr/>
          </p:nvSpPr>
          <p:spPr bwMode="auto">
            <a:xfrm>
              <a:off x="5641975" y="3717935"/>
              <a:ext cx="450850" cy="64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x-none" sz="3600" b="1" i="0" u="none" strike="noStrike" kern="1200" cap="none" spc="0" normalizeH="0" baseline="0" noProof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3336" name="Rectangle 21"/>
            <p:cNvSpPr>
              <a:spLocks noChangeArrowheads="1"/>
            </p:cNvSpPr>
            <p:nvPr/>
          </p:nvSpPr>
          <p:spPr bwMode="auto">
            <a:xfrm>
              <a:off x="6526507" y="3679835"/>
              <a:ext cx="56297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 b="1">
                  <a:solidFill>
                    <a:srgbClr val="010066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10066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x-none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β</a:t>
              </a:r>
              <a:endParaRPr kumimoji="0" lang="en-GB" altLang="x-none" sz="4800" b="1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6394066" y="4303090"/>
            <a:ext cx="382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6397241" y="3847477"/>
            <a:ext cx="382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6585325" y="3998290"/>
            <a:ext cx="4667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β</a:t>
            </a:r>
            <a:endParaRPr kumimoji="0" lang="en-GB" altLang="x-none" sz="3600" b="1" i="0" u="none" strike="noStrike" kern="1200" cap="none" spc="0" normalizeH="0" baseline="0" noProof="0" dirty="0">
              <a:ln>
                <a:noFill/>
              </a:ln>
              <a:solidFill>
                <a:srgbClr val="01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4356647" y="5013520"/>
            <a:ext cx="245268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atomic number </a:t>
            </a:r>
          </a:p>
          <a:p>
            <a:pPr marL="0" marR="0" lvl="0" indent="0" algn="ctr" defTabSz="914400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increases by 1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4272406" y="2829105"/>
            <a:ext cx="27797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mass number remains the same</a:t>
            </a:r>
          </a:p>
        </p:txBody>
      </p:sp>
      <p:pic>
        <p:nvPicPr>
          <p:cNvPr id="37" name="Picture 13" descr="bendy_arrow_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578" y="3377610"/>
            <a:ext cx="225425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4" descr="bendy_arrow_u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678" y="4520610"/>
            <a:ext cx="225425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1971566" y="3796710"/>
            <a:ext cx="5810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800" b="1" i="0" u="none" strike="noStrike" kern="1200" cap="none" spc="0" normalizeH="0" baseline="0" noProof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14</a:t>
            </a: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2170003" y="4228510"/>
            <a:ext cx="3825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800" b="1" i="0" u="none" strike="noStrike" kern="1200" cap="none" spc="0" normalizeH="0" baseline="0" noProof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4275028" y="3799885"/>
            <a:ext cx="5810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800" b="1" i="0" u="none" strike="noStrike" kern="1200" cap="none" spc="0" normalizeH="0" baseline="0" noProof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14</a:t>
            </a:r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4473466" y="4228510"/>
            <a:ext cx="3825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800" b="1" i="0" u="none" strike="noStrike" kern="1200" cap="none" spc="0" normalizeH="0" baseline="0" noProof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2341453" y="3974510"/>
            <a:ext cx="51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</a:t>
            </a:r>
          </a:p>
        </p:txBody>
      </p:sp>
      <p:sp>
        <p:nvSpPr>
          <p:cNvPr id="46" name="Rectangle 17"/>
          <p:cNvSpPr>
            <a:spLocks noChangeArrowheads="1"/>
          </p:cNvSpPr>
          <p:nvPr/>
        </p:nvSpPr>
        <p:spPr bwMode="auto">
          <a:xfrm>
            <a:off x="4703653" y="3974510"/>
            <a:ext cx="51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</a:p>
        </p:txBody>
      </p:sp>
      <p:sp>
        <p:nvSpPr>
          <p:cNvPr id="47" name="Rectangle 18"/>
          <p:cNvSpPr>
            <a:spLocks noChangeArrowheads="1"/>
          </p:cNvSpPr>
          <p:nvPr/>
        </p:nvSpPr>
        <p:spPr bwMode="auto">
          <a:xfrm>
            <a:off x="5675203" y="3974510"/>
            <a:ext cx="450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1pPr>
            <a:lvl2pPr marL="742950" indent="-28575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2pPr>
            <a:lvl3pPr marL="11430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3pPr>
            <a:lvl4pPr marL="16002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4pPr>
            <a:lvl5pPr marL="2057400" indent="-228600" algn="ctr" eaLnBrk="0" hangingPunct="0">
              <a:defRPr sz="2400" b="1">
                <a:solidFill>
                  <a:srgbClr val="01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100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1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4F29FD-094B-4258-AEC2-FD9F8F05620C}"/>
              </a:ext>
            </a:extLst>
          </p:cNvPr>
          <p:cNvCxnSpPr/>
          <p:nvPr/>
        </p:nvCxnSpPr>
        <p:spPr>
          <a:xfrm>
            <a:off x="3217050" y="4303090"/>
            <a:ext cx="823914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922D943-C5CF-4C1A-8B96-960E0D75C912}"/>
              </a:ext>
            </a:extLst>
          </p:cNvPr>
          <p:cNvCxnSpPr/>
          <p:nvPr/>
        </p:nvCxnSpPr>
        <p:spPr>
          <a:xfrm>
            <a:off x="3217050" y="1700808"/>
            <a:ext cx="823914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7CDE902-171A-471E-8571-9785C9D32BB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59400" y="2550600"/>
              <a:ext cx="5075640" cy="145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7CDE902-171A-471E-8571-9785C9D32B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50040" y="2541240"/>
                <a:ext cx="5094360" cy="164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F41557-D414-47C6-8362-FC143B2367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436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42"/>
    </mc:Choice>
    <mc:Fallback>
      <p:transition spd="slow" advTm="44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/>
      <p:bldP spid="29" grpId="0"/>
      <p:bldP spid="34" grpId="0"/>
      <p:bldP spid="35" grpId="0"/>
      <p:bldP spid="36" grpId="0"/>
      <p:bldP spid="40" grpId="0"/>
      <p:bldP spid="41" grpId="0"/>
      <p:bldP spid="42" grpId="0"/>
      <p:bldP spid="43" grpId="0"/>
      <p:bldP spid="45" grpId="0"/>
      <p:bldP spid="46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pload.wikimedia.org/wikipedia/commons/thumb/c/c2/Gamma_Decay.svg/240px-Gamma_Decay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34723"/>
            <a:ext cx="6912768" cy="469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171C16-29BB-4AE2-AC9C-288CE3053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3"/>
    </mc:Choice>
    <mc:Fallback>
      <p:transition spd="slow" advTm="8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4667" y="857250"/>
            <a:ext cx="8949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Decide whether the statements are </a:t>
            </a:r>
            <a:r>
              <a:rPr lang="en-GB" sz="2400" b="1" dirty="0">
                <a:solidFill>
                  <a:srgbClr val="008000"/>
                </a:solidFill>
                <a:latin typeface="Comic Sans MS" panose="030F0702030302020204" pitchFamily="66" charset="0"/>
              </a:rPr>
              <a:t>true</a:t>
            </a:r>
            <a:r>
              <a:rPr lang="en-GB" sz="2400" dirty="0">
                <a:latin typeface="Comic Sans MS" panose="030F0702030302020204" pitchFamily="66" charset="0"/>
              </a:rPr>
              <a:t> or </a:t>
            </a: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false</a:t>
            </a:r>
            <a:r>
              <a:rPr lang="en-GB" sz="2400" dirty="0">
                <a:latin typeface="Comic Sans MS" panose="030F0702030302020204" pitchFamily="66" charset="0"/>
              </a:rPr>
              <a:t>.</a:t>
            </a:r>
          </a:p>
          <a:p>
            <a:endParaRPr lang="en-GB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EXTENSION: </a:t>
            </a:r>
            <a:r>
              <a:rPr lang="en-GB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Correct the </a:t>
            </a:r>
          </a:p>
          <a:p>
            <a:r>
              <a:rPr lang="en-GB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False ones.</a:t>
            </a:r>
            <a:endParaRPr lang="en-GB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Hexagon 3"/>
          <p:cNvSpPr/>
          <p:nvPr/>
        </p:nvSpPr>
        <p:spPr>
          <a:xfrm>
            <a:off x="6246186" y="3833552"/>
            <a:ext cx="1674186" cy="1443264"/>
          </a:xfrm>
          <a:prstGeom prst="hexagon">
            <a:avLst/>
          </a:prstGeom>
          <a:solidFill>
            <a:srgbClr val="FF99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Ernst Rutherford proved the plum model was correct. </a:t>
            </a:r>
          </a:p>
        </p:txBody>
      </p:sp>
      <p:sp>
        <p:nvSpPr>
          <p:cNvPr id="5" name="Hexagon 4"/>
          <p:cNvSpPr/>
          <p:nvPr/>
        </p:nvSpPr>
        <p:spPr>
          <a:xfrm>
            <a:off x="3545886" y="2350383"/>
            <a:ext cx="1674186" cy="1443264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The number of protons are equal to the number of electrons</a:t>
            </a:r>
          </a:p>
        </p:txBody>
      </p:sp>
      <p:sp>
        <p:nvSpPr>
          <p:cNvPr id="7" name="Hexagon 6"/>
          <p:cNvSpPr/>
          <p:nvPr/>
        </p:nvSpPr>
        <p:spPr>
          <a:xfrm>
            <a:off x="4896036" y="1609794"/>
            <a:ext cx="1674186" cy="1443264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>
                <a:latin typeface="Comic Sans MS" panose="030F0702030302020204" pitchFamily="66" charset="0"/>
              </a:rPr>
              <a:t>The mass of the atom is found in the nucleus</a:t>
            </a:r>
          </a:p>
        </p:txBody>
      </p:sp>
      <p:sp>
        <p:nvSpPr>
          <p:cNvPr id="9" name="Hexagon 8"/>
          <p:cNvSpPr/>
          <p:nvPr/>
        </p:nvSpPr>
        <p:spPr>
          <a:xfrm>
            <a:off x="6246186" y="2350383"/>
            <a:ext cx="1674186" cy="1443264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JJ Thomson developed the plum pudding model of the atom</a:t>
            </a:r>
          </a:p>
        </p:txBody>
      </p:sp>
      <p:sp>
        <p:nvSpPr>
          <p:cNvPr id="10" name="Hexagon 9"/>
          <p:cNvSpPr/>
          <p:nvPr/>
        </p:nvSpPr>
        <p:spPr>
          <a:xfrm>
            <a:off x="2195736" y="3090973"/>
            <a:ext cx="1674186" cy="1443264"/>
          </a:xfrm>
          <a:prstGeom prst="hexagon">
            <a:avLst/>
          </a:prstGeom>
          <a:solidFill>
            <a:srgbClr val="FF99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Protons are negatively charged</a:t>
            </a:r>
          </a:p>
        </p:txBody>
      </p:sp>
      <p:sp>
        <p:nvSpPr>
          <p:cNvPr id="11" name="Hexagon 10"/>
          <p:cNvSpPr/>
          <p:nvPr/>
        </p:nvSpPr>
        <p:spPr>
          <a:xfrm>
            <a:off x="4896036" y="3090973"/>
            <a:ext cx="1674186" cy="1443264"/>
          </a:xfrm>
          <a:prstGeom prst="hexagon">
            <a:avLst/>
          </a:prstGeom>
          <a:solidFill>
            <a:srgbClr val="FF99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Electrons and neutrons are found in the nucleus </a:t>
            </a:r>
          </a:p>
        </p:txBody>
      </p:sp>
      <p:sp>
        <p:nvSpPr>
          <p:cNvPr id="13" name="Hexagon 12"/>
          <p:cNvSpPr/>
          <p:nvPr/>
        </p:nvSpPr>
        <p:spPr>
          <a:xfrm>
            <a:off x="3545886" y="3833552"/>
            <a:ext cx="1674186" cy="1443264"/>
          </a:xfrm>
          <a:prstGeom prst="hexagon">
            <a:avLst/>
          </a:prstGeom>
          <a:solidFill>
            <a:srgbClr val="FF99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The number of neutrons is equal to the mass number + the atomic number</a:t>
            </a:r>
          </a:p>
        </p:txBody>
      </p:sp>
      <p:sp>
        <p:nvSpPr>
          <p:cNvPr id="14" name="Hexagon 13"/>
          <p:cNvSpPr/>
          <p:nvPr/>
        </p:nvSpPr>
        <p:spPr>
          <a:xfrm>
            <a:off x="4896036" y="4573658"/>
            <a:ext cx="1674186" cy="1443264"/>
          </a:xfrm>
          <a:prstGeom prst="hexagon">
            <a:avLst/>
          </a:prstGeom>
          <a:solidFill>
            <a:srgbClr val="FF99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Protons are found on the electron shells</a:t>
            </a:r>
          </a:p>
        </p:txBody>
      </p:sp>
      <p:sp>
        <p:nvSpPr>
          <p:cNvPr id="15" name="Hexagon 14"/>
          <p:cNvSpPr/>
          <p:nvPr/>
        </p:nvSpPr>
        <p:spPr>
          <a:xfrm>
            <a:off x="2195736" y="4572152"/>
            <a:ext cx="1674186" cy="1443264"/>
          </a:xfrm>
          <a:prstGeom prst="hexagon">
            <a:avLst/>
          </a:prstGeom>
          <a:solidFill>
            <a:srgbClr val="FF99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Electrons are positively charged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2A9A79E-CE1D-460C-A4ED-19D6EA4CDAA1}"/>
              </a:ext>
            </a:extLst>
          </p:cNvPr>
          <p:cNvSpPr/>
          <p:nvPr/>
        </p:nvSpPr>
        <p:spPr>
          <a:xfrm>
            <a:off x="845586" y="3812605"/>
            <a:ext cx="1674186" cy="1443264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Neutrons and protons have a mass of 1. 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BB6080B0-67F5-44F1-AA7C-8FF00F61D7B8}"/>
              </a:ext>
            </a:extLst>
          </p:cNvPr>
          <p:cNvSpPr/>
          <p:nvPr/>
        </p:nvSpPr>
        <p:spPr>
          <a:xfrm>
            <a:off x="845586" y="2345655"/>
            <a:ext cx="1674186" cy="1443264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Electrons have almost no mass. 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4FB4599B-BC89-4249-8389-C3ABEA3A1E91}"/>
              </a:ext>
            </a:extLst>
          </p:cNvPr>
          <p:cNvSpPr/>
          <p:nvPr/>
        </p:nvSpPr>
        <p:spPr>
          <a:xfrm>
            <a:off x="7594927" y="3090973"/>
            <a:ext cx="1549073" cy="1443264"/>
          </a:xfrm>
          <a:prstGeom prst="hexagon">
            <a:avLst/>
          </a:prstGeom>
          <a:solidFill>
            <a:srgbClr val="FF99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Niels Bohr discovered neutrons 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BF42BED2-FD81-4250-9624-D69CF1481AE2}"/>
              </a:ext>
            </a:extLst>
          </p:cNvPr>
          <p:cNvSpPr/>
          <p:nvPr/>
        </p:nvSpPr>
        <p:spPr>
          <a:xfrm>
            <a:off x="7594927" y="4554446"/>
            <a:ext cx="1549073" cy="1443264"/>
          </a:xfrm>
          <a:prstGeom prst="hexagon">
            <a:avLst/>
          </a:prstGeom>
          <a:solidFill>
            <a:srgbClr val="FF99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dirty="0">
                <a:latin typeface="Comic Sans MS" panose="030F0702030302020204" pitchFamily="66" charset="0"/>
              </a:rPr>
              <a:t>Chadwick discovered that electrons exist on electron shells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0A3F13-CC47-44D9-B6D7-2406B848E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7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63"/>
    </mc:Choice>
    <mc:Fallback>
      <p:transition spd="slow" advTm="88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/>
          <p:cNvSpPr/>
          <p:nvPr/>
        </p:nvSpPr>
        <p:spPr>
          <a:xfrm rot="19803245">
            <a:off x="4475137" y="3291013"/>
            <a:ext cx="1575412" cy="661012"/>
          </a:xfrm>
          <a:custGeom>
            <a:avLst/>
            <a:gdLst>
              <a:gd name="connsiteX0" fmla="*/ 0 w 1575412"/>
              <a:gd name="connsiteY0" fmla="*/ 0 h 661012"/>
              <a:gd name="connsiteX1" fmla="*/ 187287 w 1575412"/>
              <a:gd name="connsiteY1" fmla="*/ 616945 h 661012"/>
              <a:gd name="connsiteX2" fmla="*/ 330506 w 1575412"/>
              <a:gd name="connsiteY2" fmla="*/ 11017 h 661012"/>
              <a:gd name="connsiteX3" fmla="*/ 495759 w 1575412"/>
              <a:gd name="connsiteY3" fmla="*/ 627962 h 661012"/>
              <a:gd name="connsiteX4" fmla="*/ 661012 w 1575412"/>
              <a:gd name="connsiteY4" fmla="*/ 11017 h 661012"/>
              <a:gd name="connsiteX5" fmla="*/ 804232 w 1575412"/>
              <a:gd name="connsiteY5" fmla="*/ 638979 h 661012"/>
              <a:gd name="connsiteX6" fmla="*/ 914400 w 1575412"/>
              <a:gd name="connsiteY6" fmla="*/ 22034 h 661012"/>
              <a:gd name="connsiteX7" fmla="*/ 1057620 w 1575412"/>
              <a:gd name="connsiteY7" fmla="*/ 627962 h 661012"/>
              <a:gd name="connsiteX8" fmla="*/ 1178805 w 1575412"/>
              <a:gd name="connsiteY8" fmla="*/ 22034 h 661012"/>
              <a:gd name="connsiteX9" fmla="*/ 1322024 w 1575412"/>
              <a:gd name="connsiteY9" fmla="*/ 649995 h 661012"/>
              <a:gd name="connsiteX10" fmla="*/ 1432193 w 1575412"/>
              <a:gd name="connsiteY10" fmla="*/ 33051 h 661012"/>
              <a:gd name="connsiteX11" fmla="*/ 1575412 w 1575412"/>
              <a:gd name="connsiteY11" fmla="*/ 661012 h 6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5412" h="661012">
                <a:moveTo>
                  <a:pt x="0" y="0"/>
                </a:moveTo>
                <a:cubicBezTo>
                  <a:pt x="66101" y="307554"/>
                  <a:pt x="132203" y="615109"/>
                  <a:pt x="187287" y="616945"/>
                </a:cubicBezTo>
                <a:cubicBezTo>
                  <a:pt x="242371" y="618781"/>
                  <a:pt x="279094" y="9181"/>
                  <a:pt x="330506" y="11017"/>
                </a:cubicBezTo>
                <a:cubicBezTo>
                  <a:pt x="381918" y="12853"/>
                  <a:pt x="440675" y="627962"/>
                  <a:pt x="495759" y="627962"/>
                </a:cubicBezTo>
                <a:cubicBezTo>
                  <a:pt x="550843" y="627962"/>
                  <a:pt x="609600" y="9181"/>
                  <a:pt x="661012" y="11017"/>
                </a:cubicBezTo>
                <a:cubicBezTo>
                  <a:pt x="712424" y="12853"/>
                  <a:pt x="762001" y="637143"/>
                  <a:pt x="804232" y="638979"/>
                </a:cubicBezTo>
                <a:cubicBezTo>
                  <a:pt x="846463" y="640815"/>
                  <a:pt x="872169" y="23870"/>
                  <a:pt x="914400" y="22034"/>
                </a:cubicBezTo>
                <a:cubicBezTo>
                  <a:pt x="956631" y="20198"/>
                  <a:pt x="1013553" y="627962"/>
                  <a:pt x="1057620" y="627962"/>
                </a:cubicBezTo>
                <a:cubicBezTo>
                  <a:pt x="1101687" y="627962"/>
                  <a:pt x="1134738" y="18362"/>
                  <a:pt x="1178805" y="22034"/>
                </a:cubicBezTo>
                <a:cubicBezTo>
                  <a:pt x="1222872" y="25706"/>
                  <a:pt x="1279793" y="648159"/>
                  <a:pt x="1322024" y="649995"/>
                </a:cubicBezTo>
                <a:cubicBezTo>
                  <a:pt x="1364255" y="651831"/>
                  <a:pt x="1389962" y="31215"/>
                  <a:pt x="1432193" y="33051"/>
                </a:cubicBezTo>
                <a:cubicBezTo>
                  <a:pt x="1474424" y="34887"/>
                  <a:pt x="1524918" y="347949"/>
                  <a:pt x="1575412" y="66101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20000"/>
                  <a:lumOff val="80000"/>
                </a:srgb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13933"/>
          </a:xfrm>
          <a:noFill/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B0F0"/>
                </a:solidFill>
              </a:rPr>
              <a:t>Gamma Radiation - </a:t>
            </a:r>
            <a:r>
              <a:rPr lang="el-GR" dirty="0">
                <a:solidFill>
                  <a:srgbClr val="00B0F0"/>
                </a:solidFill>
              </a:rPr>
              <a:t>γ</a:t>
            </a:r>
            <a:r>
              <a:rPr lang="en-GB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1697" y="1268760"/>
            <a:ext cx="8229600" cy="10367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Gamma radiation is a high energy, high frequency wave.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3736081" y="3445742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2" name="Flowchart: Connector 21"/>
          <p:cNvSpPr/>
          <p:nvPr/>
        </p:nvSpPr>
        <p:spPr>
          <a:xfrm>
            <a:off x="4082441" y="3597429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3" name="Flowchart: Connector 22"/>
          <p:cNvSpPr/>
          <p:nvPr/>
        </p:nvSpPr>
        <p:spPr>
          <a:xfrm>
            <a:off x="3394413" y="3620646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4" name="Flowchart: Connector 23"/>
          <p:cNvSpPr/>
          <p:nvPr/>
        </p:nvSpPr>
        <p:spPr>
          <a:xfrm>
            <a:off x="3792249" y="4457186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4098923" y="3736543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6" name="Flowchart: Connector 25"/>
          <p:cNvSpPr/>
          <p:nvPr/>
        </p:nvSpPr>
        <p:spPr>
          <a:xfrm>
            <a:off x="3370702" y="4230795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3384619" y="3878618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8" name="Flowchart: Connector 27"/>
          <p:cNvSpPr/>
          <p:nvPr/>
        </p:nvSpPr>
        <p:spPr>
          <a:xfrm>
            <a:off x="4220957" y="3994617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3604090" y="4279372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4057618" y="4279372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chemeClr val="tx1">
                  <a:lumMod val="65000"/>
                  <a:lumOff val="3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1" name="Flowchart: Connector 30"/>
          <p:cNvSpPr/>
          <p:nvPr/>
        </p:nvSpPr>
        <p:spPr>
          <a:xfrm>
            <a:off x="3847370" y="4132395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2" name="Flowchart: Connector 31"/>
          <p:cNvSpPr/>
          <p:nvPr/>
        </p:nvSpPr>
        <p:spPr>
          <a:xfrm>
            <a:off x="3752563" y="3780218"/>
            <a:ext cx="504056" cy="504056"/>
          </a:xfrm>
          <a:prstGeom prst="flowChartConnector">
            <a:avLst/>
          </a:prstGeom>
          <a:gradFill flip="none" rotWithShape="1">
            <a:gsLst>
              <a:gs pos="70000">
                <a:srgbClr val="FF0000"/>
              </a:gs>
              <a:gs pos="100000">
                <a:schemeClr val="bg1"/>
              </a:gs>
            </a:gsLst>
            <a:lin ang="13500000" scaled="1"/>
            <a:tileRect/>
          </a:gradFill>
          <a:ln w="635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973097" y="2780928"/>
            <a:ext cx="624903" cy="42609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489000" y="5095727"/>
            <a:ext cx="8229600" cy="7901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By how much does relative mass number of the atom change?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89000" y="5934423"/>
            <a:ext cx="8229600" cy="5909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Does anything else change?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28975" y="3859249"/>
            <a:ext cx="2427401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Gamma radiation has no mass and no charge as it is wave.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30524" y="5272705"/>
            <a:ext cx="248295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No change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18273" y="5972903"/>
            <a:ext cx="536941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No change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E3D1E1-3312-4A87-B51A-D6E266E48F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86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27"/>
    </mc:Choice>
    <mc:Fallback>
      <p:transition spd="slow" advTm="30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" grpId="0" animBg="1"/>
      <p:bldP spid="33" grpId="0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332656"/>
            <a:ext cx="6132078" cy="288032"/>
          </a:xfrm>
        </p:spPr>
        <p:txBody>
          <a:bodyPr>
            <a:noAutofit/>
          </a:bodyPr>
          <a:lstStyle/>
          <a:p>
            <a:pPr marL="342900" marR="0" lvl="1" algn="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kern="1200" dirty="0">
                <a:solidFill>
                  <a:schemeClr val="accent6"/>
                </a:solidFill>
                <a:latin typeface="Calibri"/>
                <a:ea typeface=""/>
                <a:cs typeface="News Gothic MT"/>
              </a:rPr>
              <a:t>   </a:t>
            </a:r>
            <a:r>
              <a:rPr lang="en-US" sz="2200" b="1" kern="1200" dirty="0">
                <a:solidFill>
                  <a:schemeClr val="accent6"/>
                </a:solidFill>
                <a:latin typeface="Calibri"/>
                <a:ea typeface=""/>
                <a:cs typeface="News Gothic MT"/>
              </a:rPr>
              <a:t>Nuclear equations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/>
              <a:ea typeface=""/>
              <a:cs typeface="News Gothic MT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7D638C2-A847-4CE8-8769-556E8272E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7872970" cy="432048"/>
          </a:xfrm>
          <a:gradFill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chemeClr val="tx1"/>
                </a:solidFill>
                <a:latin typeface="+mn-lt"/>
              </a:rPr>
              <a:t>Nuclear equations show the changes to an atom when it emits radiation.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6C1F1C-3F5D-4BE7-BB5E-209CFCD9E062}"/>
              </a:ext>
            </a:extLst>
          </p:cNvPr>
          <p:cNvSpPr txBox="1"/>
          <p:nvPr/>
        </p:nvSpPr>
        <p:spPr>
          <a:xfrm>
            <a:off x="467544" y="1484784"/>
            <a:ext cx="430887" cy="1440160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vert="vert270" wrap="square" rtlCol="0">
            <a:spAutoFit/>
          </a:bodyPr>
          <a:lstStyle/>
          <a:p>
            <a:r>
              <a:rPr lang="en-GB" sz="1600" dirty="0"/>
              <a:t> </a:t>
            </a:r>
            <a:r>
              <a:rPr lang="en-GB" sz="1600" b="1" dirty="0"/>
              <a:t>Alpha emission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97CDB-DFAD-4614-B182-B2CC0F996E06}"/>
              </a:ext>
            </a:extLst>
          </p:cNvPr>
          <p:cNvSpPr txBox="1"/>
          <p:nvPr/>
        </p:nvSpPr>
        <p:spPr>
          <a:xfrm>
            <a:off x="467544" y="3140968"/>
            <a:ext cx="461665" cy="1440160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vert="vert270" wrap="square" rtlCol="0">
            <a:spAutoFit/>
          </a:bodyPr>
          <a:lstStyle/>
          <a:p>
            <a:r>
              <a:rPr lang="en-GB" dirty="0"/>
              <a:t> </a:t>
            </a:r>
            <a:r>
              <a:rPr lang="en-GB" sz="1600" b="1" dirty="0"/>
              <a:t>Beta emission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EFAE73-5FC6-4E19-8BF0-65A27E9969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05" y="1700808"/>
            <a:ext cx="1271313" cy="864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CB6942-792A-4200-8E29-704124D97A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5029745"/>
            <a:ext cx="1433784" cy="974973"/>
          </a:xfrm>
          <a:prstGeom prst="rect">
            <a:avLst/>
          </a:prstGeom>
        </p:spPr>
      </p:pic>
      <p:pic>
        <p:nvPicPr>
          <p:cNvPr id="11" name="Picture 10" descr="Image result for beta emission">
            <a:extLst>
              <a:ext uri="{FF2B5EF4-FFF2-40B4-BE49-F238E27FC236}">
                <a16:creationId xmlns:a16="http://schemas.microsoft.com/office/drawing/2014/main" id="{3ECAB15A-F51A-4264-AA77-A7944DE01FA0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6" r="-190" b="57192"/>
          <a:stretch/>
        </p:blipFill>
        <p:spPr bwMode="auto">
          <a:xfrm>
            <a:off x="1778074" y="3284984"/>
            <a:ext cx="1076325" cy="542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EFAE73-5FC6-4E19-8BF0-65A27E9969F0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22"/>
          <a:stretch/>
        </p:blipFill>
        <p:spPr bwMode="auto">
          <a:xfrm>
            <a:off x="1331639" y="3462387"/>
            <a:ext cx="619823" cy="86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2BE32A-F8A4-463F-B7F4-CE724211D262}"/>
              </a:ext>
            </a:extLst>
          </p:cNvPr>
          <p:cNvSpPr txBox="1"/>
          <p:nvPr/>
        </p:nvSpPr>
        <p:spPr>
          <a:xfrm>
            <a:off x="467543" y="4797152"/>
            <a:ext cx="430887" cy="158417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vert="vert270" wrap="square" rtlCol="0">
            <a:spAutoFit/>
          </a:bodyPr>
          <a:lstStyle/>
          <a:p>
            <a:r>
              <a:rPr lang="en-GB" sz="1600" b="1" dirty="0"/>
              <a:t>Gamma emission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3C7935-0269-4666-AEAA-357794BB794C}"/>
              </a:ext>
            </a:extLst>
          </p:cNvPr>
          <p:cNvSpPr txBox="1"/>
          <p:nvPr/>
        </p:nvSpPr>
        <p:spPr>
          <a:xfrm>
            <a:off x="2820799" y="1389256"/>
            <a:ext cx="3120513" cy="132343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Nucleus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loses 2 protons </a:t>
            </a:r>
            <a:r>
              <a:rPr lang="en-GB" sz="2000" dirty="0"/>
              <a:t>and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2 neutrons</a:t>
            </a:r>
            <a:r>
              <a:rPr lang="en-GB" sz="2000" dirty="0"/>
              <a:t>.</a:t>
            </a:r>
          </a:p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Atomic number will reduce by 2 and atomic mass by 4</a:t>
            </a:r>
            <a:r>
              <a:rPr lang="en-GB" sz="20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633187-1612-4F32-A3F8-FDECDDA0474C}"/>
              </a:ext>
            </a:extLst>
          </p:cNvPr>
          <p:cNvSpPr txBox="1"/>
          <p:nvPr/>
        </p:nvSpPr>
        <p:spPr>
          <a:xfrm>
            <a:off x="2820799" y="2854553"/>
            <a:ext cx="3120513" cy="1938992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Nucleus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loses an electron </a:t>
            </a:r>
            <a:r>
              <a:rPr lang="en-GB" sz="2000" dirty="0"/>
              <a:t>which is produced when a neutron turns into a proton. So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mass stays the same </a:t>
            </a:r>
            <a:r>
              <a:rPr lang="en-GB" sz="2000" dirty="0"/>
              <a:t>but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atomic number of the product increases by one</a:t>
            </a:r>
            <a:r>
              <a:rPr lang="en-GB" sz="2000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D0374D-02E9-4AF7-B1FB-FD8CC82402CD}"/>
              </a:ext>
            </a:extLst>
          </p:cNvPr>
          <p:cNvSpPr txBox="1"/>
          <p:nvPr/>
        </p:nvSpPr>
        <p:spPr>
          <a:xfrm>
            <a:off x="2820799" y="4935403"/>
            <a:ext cx="3120513" cy="163121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No particles are emitted so there is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no change to the nucleus</a:t>
            </a:r>
            <a:r>
              <a:rPr lang="en-GB" sz="2000" dirty="0"/>
              <a:t>. Atomic mass and atomic number stay the same.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77815" y="5194065"/>
            <a:ext cx="2961160" cy="646331"/>
            <a:chOff x="5941313" y="5029745"/>
            <a:chExt cx="2961160" cy="646331"/>
          </a:xfrm>
        </p:grpSpPr>
        <p:pic>
          <p:nvPicPr>
            <p:cNvPr id="23" name="Picture 22" descr="http://www.cyberphysics.co.uk/graphics/equations/Tcdecay.gif">
              <a:extLst>
                <a:ext uri="{FF2B5EF4-FFF2-40B4-BE49-F238E27FC236}">
                  <a16:creationId xmlns:a16="http://schemas.microsoft.com/office/drawing/2014/main" id="{19080CB8-0035-4544-B151-F62805DFE83A}"/>
                </a:ext>
              </a:extLst>
            </p:cNvPr>
            <p:cNvPicPr/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6"/>
            <a:stretch/>
          </p:blipFill>
          <p:spPr bwMode="auto">
            <a:xfrm>
              <a:off x="6228184" y="5068474"/>
              <a:ext cx="2674289" cy="60760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 descr="http://www.cyberphysics.co.uk/graphics/equations/Tcdecay.gif">
              <a:extLst>
                <a:ext uri="{FF2B5EF4-FFF2-40B4-BE49-F238E27FC236}">
                  <a16:creationId xmlns:a16="http://schemas.microsoft.com/office/drawing/2014/main" id="{4F3E3882-A4D8-4474-AB67-3415B90B6F54}"/>
                </a:ext>
              </a:extLst>
            </p:cNvPr>
            <p:cNvPicPr/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2" r="37709"/>
            <a:stretch/>
          </p:blipFill>
          <p:spPr bwMode="auto">
            <a:xfrm>
              <a:off x="5941313" y="5029745"/>
              <a:ext cx="226228" cy="64633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6077815" y="1773894"/>
            <a:ext cx="2638123" cy="554162"/>
            <a:chOff x="6077815" y="1773894"/>
            <a:chExt cx="2638123" cy="55416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4104E97-C576-4ED4-AB3A-7247F552D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815" y="1773894"/>
              <a:ext cx="2638123" cy="554162"/>
            </a:xfrm>
            <a:prstGeom prst="rect">
              <a:avLst/>
            </a:prstGeom>
          </p:spPr>
        </p:pic>
        <p:pic>
          <p:nvPicPr>
            <p:cNvPr id="22" name="Picture 21" descr="Image result for helium symbol">
              <a:extLst>
                <a:ext uri="{FF2B5EF4-FFF2-40B4-BE49-F238E27FC236}">
                  <a16:creationId xmlns:a16="http://schemas.microsoft.com/office/drawing/2014/main" id="{FF40A43C-D4B4-4D22-AFD5-EE8CED08217E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6053" y="1855705"/>
              <a:ext cx="396605" cy="3808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6107611" y="3487554"/>
            <a:ext cx="2608327" cy="629106"/>
            <a:chOff x="6107611" y="3487554"/>
            <a:chExt cx="2608327" cy="629106"/>
          </a:xfrm>
        </p:grpSpPr>
        <p:pic>
          <p:nvPicPr>
            <p:cNvPr id="6146" name="Picture 2" descr="http://www.cyberphysics.co.uk/graphics/equations/C14decay.gif">
              <a:extLst>
                <a:ext uri="{FF2B5EF4-FFF2-40B4-BE49-F238E27FC236}">
                  <a16:creationId xmlns:a16="http://schemas.microsoft.com/office/drawing/2014/main" id="{F57D429D-A257-4D34-A31D-6F5098E76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611" y="3487554"/>
              <a:ext cx="2501621" cy="629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Image result for symbol for an electron">
              <a:extLst>
                <a:ext uri="{FF2B5EF4-FFF2-40B4-BE49-F238E27FC236}">
                  <a16:creationId xmlns:a16="http://schemas.microsoft.com/office/drawing/2014/main" id="{54FFF009-5BCC-47C1-828A-F0A46DFB482B}"/>
                </a:ext>
              </a:extLst>
            </p:cNvPr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75" t="11999" r="47409" b="53270"/>
            <a:stretch/>
          </p:blipFill>
          <p:spPr bwMode="auto">
            <a:xfrm>
              <a:off x="8216053" y="3525426"/>
              <a:ext cx="499885" cy="5691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AB9F61E-D089-4F33-976F-E0C55C63642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937099" y="6461639"/>
              <a:ext cx="2" cy="2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AB9F61E-D089-4F33-976F-E0C55C6364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37099" y="646163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7BAF3C2-0010-46DA-AEB1-04EA89FCC0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26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19"/>
    </mc:Choice>
    <mc:Fallback>
      <p:transition spd="slow" advTm="71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13" grpId="0" animBg="1"/>
      <p:bldP spid="15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0" y="836712"/>
            <a:ext cx="9144000" cy="471206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1C7283-047A-4F3A-8282-47D4BF3CA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5548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5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0"/>
    </mc:Choice>
    <mc:Fallback>
      <p:transition spd="slow" advTm="2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0" y="836712"/>
            <a:ext cx="9144000" cy="4712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328" y="2132856"/>
            <a:ext cx="1429097" cy="3921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327" y="2855775"/>
            <a:ext cx="1429097" cy="392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327" y="3578694"/>
            <a:ext cx="1429097" cy="39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7" y="1460487"/>
            <a:ext cx="1404478" cy="4061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7" y="4237079"/>
            <a:ext cx="1404478" cy="4061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5325" y="4955087"/>
            <a:ext cx="1404478" cy="40611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DC23BB9-3BFD-4F41-9C35-AD3E2DFF57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976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02"/>
    </mc:Choice>
    <mc:Fallback>
      <p:transition spd="slow" advTm="66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2656" y="-156768"/>
            <a:ext cx="8004286" cy="692696"/>
          </a:xfrm>
        </p:spPr>
        <p:txBody>
          <a:bodyPr>
            <a:noAutofit/>
          </a:bodyPr>
          <a:lstStyle/>
          <a:p>
            <a:pPr marL="342900" lvl="1" algn="r" defTabSz="342900" rtl="0">
              <a:spcBef>
                <a:spcPct val="20000"/>
              </a:spcBef>
            </a:pPr>
            <a:r>
              <a:rPr lang="en-US" sz="2200" b="1" kern="1200" dirty="0">
                <a:solidFill>
                  <a:schemeClr val="accent6"/>
                </a:solidFill>
                <a:latin typeface="Calibri"/>
                <a:ea typeface=""/>
                <a:cs typeface="News Gothic MT"/>
              </a:rPr>
              <a:t> </a:t>
            </a:r>
            <a:br>
              <a:rPr lang="en-US" sz="2200" b="1" kern="1200" dirty="0">
                <a:solidFill>
                  <a:schemeClr val="accent6"/>
                </a:solidFill>
                <a:latin typeface="Calibri"/>
                <a:ea typeface=""/>
                <a:cs typeface="News Gothic MT"/>
              </a:rPr>
            </a:br>
            <a:r>
              <a:rPr lang="en-US" sz="2200" b="1" kern="1200" dirty="0">
                <a:solidFill>
                  <a:schemeClr val="accent6"/>
                </a:solidFill>
                <a:latin typeface="Calibri"/>
                <a:ea typeface=""/>
                <a:cs typeface="News Gothic MT"/>
              </a:rPr>
              <a:t>                     Half life and the random nature of radioactive decay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/>
              <a:ea typeface=""/>
              <a:cs typeface="News Gothic MT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DF22081-C0BF-464A-9790-F9DE8ECBC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739730"/>
            <a:ext cx="8712968" cy="968629"/>
          </a:xfr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>
            <a:solidFill>
              <a:schemeClr val="accent6"/>
            </a:solidFill>
          </a:ln>
        </p:spPr>
        <p:txBody>
          <a:bodyPr>
            <a:noAutofit/>
          </a:bodyPr>
          <a:lstStyle/>
          <a:p>
            <a:pPr algn="l"/>
            <a:r>
              <a:rPr lang="en-GB" sz="2000" dirty="0">
                <a:solidFill>
                  <a:schemeClr val="tx1"/>
                </a:solidFill>
                <a:latin typeface="+mn-lt"/>
              </a:rPr>
              <a:t>Radioactive decay is a random process so the likelihood of a decay taking place is a probability problem. For this reason, the </a:t>
            </a:r>
            <a:r>
              <a:rPr lang="en-GB" sz="2000" b="1" dirty="0">
                <a:solidFill>
                  <a:schemeClr val="tx1"/>
                </a:solidFill>
                <a:latin typeface="+mn-lt"/>
              </a:rPr>
              <a:t>half-life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of an isotope is given rather than saying how long it will take to fully decay.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79EC5-D8B6-44FC-99AD-DC48F02798BF}"/>
              </a:ext>
            </a:extLst>
          </p:cNvPr>
          <p:cNvSpPr txBox="1"/>
          <p:nvPr/>
        </p:nvSpPr>
        <p:spPr>
          <a:xfrm>
            <a:off x="251520" y="1780961"/>
            <a:ext cx="8712968" cy="101566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The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half-life </a:t>
            </a:r>
            <a:r>
              <a:rPr lang="en-GB" sz="2000" dirty="0"/>
              <a:t>of a radioactive isotope is the time it takes for the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number of nuclei </a:t>
            </a:r>
            <a:r>
              <a:rPr lang="en-GB" sz="2000" dirty="0"/>
              <a:t>of the isotope in the sample to halve, or the time it takes for the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count rate </a:t>
            </a:r>
            <a:r>
              <a:rPr lang="en-GB" sz="2000" dirty="0"/>
              <a:t>from a sample containing the isotope to fall to half its initial level.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3206AB-7C7A-4D07-8A19-008B6844A9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6"/>
          <a:stretch/>
        </p:blipFill>
        <p:spPr>
          <a:xfrm>
            <a:off x="4932040" y="3015262"/>
            <a:ext cx="3922742" cy="346543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7544" y="3012472"/>
            <a:ext cx="3291102" cy="1938992"/>
            <a:chOff x="272786" y="3015262"/>
            <a:chExt cx="4392488" cy="19389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556CE4-2573-4695-9FBD-D1FB48190073}"/>
                </a:ext>
              </a:extLst>
            </p:cNvPr>
            <p:cNvSpPr txBox="1"/>
            <p:nvPr/>
          </p:nvSpPr>
          <p:spPr>
            <a:xfrm>
              <a:off x="272786" y="3015262"/>
              <a:ext cx="4392488" cy="1938992"/>
            </a:xfrm>
            <a:prstGeom prst="rect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The net decline of the isotope is the fraction remaining after a number of half lives.</a:t>
              </a:r>
            </a:p>
            <a:p>
              <a:r>
                <a:rPr lang="en-GB" sz="2000" dirty="0"/>
                <a:t>E.g. 100       50        25</a:t>
              </a:r>
            </a:p>
            <a:p>
              <a:r>
                <a:rPr lang="en-GB" sz="2000" dirty="0"/>
                <a:t>After 2 half lives net decline is 75/100 = </a:t>
              </a:r>
              <a:r>
                <a:rPr lang="en-GB" sz="2000" b="1" dirty="0">
                  <a:solidFill>
                    <a:schemeClr val="accent6">
                      <a:lumMod val="75000"/>
                    </a:schemeClr>
                  </a:solidFill>
                </a:rPr>
                <a:t>3/4 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2CC0AB1-D7CC-4CEE-840B-D3FD3B2D0E7D}"/>
                </a:ext>
              </a:extLst>
            </p:cNvPr>
            <p:cNvCxnSpPr/>
            <p:nvPr/>
          </p:nvCxnSpPr>
          <p:spPr>
            <a:xfrm>
              <a:off x="1618268" y="4119983"/>
              <a:ext cx="28803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5C8FC29-4885-4589-83B3-325E99D3B3C9}"/>
                </a:ext>
              </a:extLst>
            </p:cNvPr>
            <p:cNvCxnSpPr/>
            <p:nvPr/>
          </p:nvCxnSpPr>
          <p:spPr>
            <a:xfrm>
              <a:off x="2579327" y="4119983"/>
              <a:ext cx="28803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9BC9B7-4A37-4AC9-84F7-70FCC99EEB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19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53"/>
    </mc:Choice>
    <mc:Fallback>
      <p:transition spd="slow" advTm="82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build="p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BDF22081-C0BF-464A-9790-F9DE8ECBC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7664" y="836713"/>
            <a:ext cx="5256584" cy="360040"/>
          </a:xfr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>
            <a:solidFill>
              <a:schemeClr val="accent6"/>
            </a:solidFill>
          </a:ln>
        </p:spPr>
        <p:txBody>
          <a:bodyPr>
            <a:noAutofit/>
          </a:bodyPr>
          <a:lstStyle/>
          <a:p>
            <a:pPr algn="l"/>
            <a:r>
              <a:rPr lang="en-GB" sz="2000" b="1" dirty="0">
                <a:solidFill>
                  <a:schemeClr val="tx1"/>
                </a:solidFill>
                <a:latin typeface="+mn-lt"/>
              </a:rPr>
              <a:t>Calculating the half life of a radioactive isotope.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826180-94F3-4C2A-97A2-9B52E89235FE}"/>
              </a:ext>
            </a:extLst>
          </p:cNvPr>
          <p:cNvSpPr txBox="1"/>
          <p:nvPr/>
        </p:nvSpPr>
        <p:spPr>
          <a:xfrm>
            <a:off x="251520" y="1340768"/>
            <a:ext cx="3888432" cy="4862870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know the start and finish count rate and the time taken, you can calculate the half life.</a:t>
            </a:r>
          </a:p>
          <a:p>
            <a:r>
              <a:rPr lang="en-GB" dirty="0"/>
              <a:t>Example:</a:t>
            </a:r>
          </a:p>
          <a:p>
            <a:r>
              <a:rPr lang="en-GB" dirty="0"/>
              <a:t>The count rate of an isotope is 1008 Bq.</a:t>
            </a:r>
          </a:p>
          <a:p>
            <a:r>
              <a:rPr lang="en-GB" dirty="0"/>
              <a:t>This falls to a count rate of 126 over a period of 21 days.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   1	                 2                 3</a:t>
            </a:r>
          </a:p>
          <a:p>
            <a:r>
              <a:rPr lang="en-GB" dirty="0"/>
              <a:t>3 half lives for count rate to fall to 126.</a:t>
            </a:r>
          </a:p>
          <a:p>
            <a:endParaRPr lang="en-GB" dirty="0"/>
          </a:p>
          <a:p>
            <a:r>
              <a:rPr lang="en-GB" dirty="0"/>
              <a:t>These 3 half lives took 21 days so each half life took 7 days.</a:t>
            </a:r>
          </a:p>
          <a:p>
            <a:endParaRPr lang="en-GB" sz="2000" dirty="0"/>
          </a:p>
          <a:p>
            <a:r>
              <a:rPr lang="en-GB" sz="2000" b="1" dirty="0"/>
              <a:t>Half life if this isotope = 7 days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8C206-66FE-492F-930B-63F9B588C50F}"/>
              </a:ext>
            </a:extLst>
          </p:cNvPr>
          <p:cNvSpPr txBox="1"/>
          <p:nvPr/>
        </p:nvSpPr>
        <p:spPr>
          <a:xfrm>
            <a:off x="398880" y="3582664"/>
            <a:ext cx="648072" cy="369332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1008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78874A-5AAF-4A1F-AD53-7D7200BCC469}"/>
              </a:ext>
            </a:extLst>
          </p:cNvPr>
          <p:cNvSpPr txBox="1"/>
          <p:nvPr/>
        </p:nvSpPr>
        <p:spPr>
          <a:xfrm>
            <a:off x="1403648" y="3582664"/>
            <a:ext cx="648072" cy="369332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504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1D46D-AF96-4045-BC0B-FB428CB2751C}"/>
              </a:ext>
            </a:extLst>
          </p:cNvPr>
          <p:cNvSpPr txBox="1"/>
          <p:nvPr/>
        </p:nvSpPr>
        <p:spPr>
          <a:xfrm>
            <a:off x="2401319" y="3601486"/>
            <a:ext cx="648072" cy="369332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252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7295C-F22A-4267-82B8-9D3A31917120}"/>
              </a:ext>
            </a:extLst>
          </p:cNvPr>
          <p:cNvSpPr txBox="1"/>
          <p:nvPr/>
        </p:nvSpPr>
        <p:spPr>
          <a:xfrm>
            <a:off x="3436116" y="3582664"/>
            <a:ext cx="648072" cy="369332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126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25C78B4-F14F-41A9-A390-695D84F6C09C}"/>
              </a:ext>
            </a:extLst>
          </p:cNvPr>
          <p:cNvSpPr/>
          <p:nvPr/>
        </p:nvSpPr>
        <p:spPr>
          <a:xfrm>
            <a:off x="1052834" y="3670173"/>
            <a:ext cx="360040" cy="19431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13D07DF-8709-4D07-A856-5D478070F823}"/>
              </a:ext>
            </a:extLst>
          </p:cNvPr>
          <p:cNvSpPr/>
          <p:nvPr/>
        </p:nvSpPr>
        <p:spPr>
          <a:xfrm>
            <a:off x="2065062" y="3670173"/>
            <a:ext cx="347445" cy="19431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A78F325-47F5-4F47-8D52-ED8C18E2C6FE}"/>
              </a:ext>
            </a:extLst>
          </p:cNvPr>
          <p:cNvSpPr/>
          <p:nvPr/>
        </p:nvSpPr>
        <p:spPr>
          <a:xfrm>
            <a:off x="3062733" y="3670173"/>
            <a:ext cx="360040" cy="19431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99EA6C-69FC-4A27-BD80-B8B7700C8C2A}"/>
              </a:ext>
            </a:extLst>
          </p:cNvPr>
          <p:cNvSpPr txBox="1"/>
          <p:nvPr/>
        </p:nvSpPr>
        <p:spPr>
          <a:xfrm>
            <a:off x="4427984" y="1340769"/>
            <a:ext cx="42484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200 counts / min </a:t>
            </a:r>
            <a:r>
              <a:rPr lang="en-GB" dirty="0"/>
              <a:t>at the  beginning.</a:t>
            </a:r>
          </a:p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100 counts/min </a:t>
            </a:r>
            <a:r>
              <a:rPr lang="en-GB" dirty="0"/>
              <a:t>occurred after 1.2 hours.</a:t>
            </a:r>
          </a:p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50 counts/min </a:t>
            </a:r>
            <a:r>
              <a:rPr lang="en-GB" dirty="0"/>
              <a:t>occurred after 2.4 hours.</a:t>
            </a:r>
          </a:p>
          <a:p>
            <a:r>
              <a:rPr lang="en-GB" dirty="0"/>
              <a:t>It always takes 1.2 hours for the count rate to halve.</a:t>
            </a:r>
          </a:p>
          <a:p>
            <a:r>
              <a:rPr lang="en-GB" b="1" dirty="0"/>
              <a:t>Half life of Fermium - 252 = 1.2 hours.</a:t>
            </a:r>
          </a:p>
          <a:p>
            <a:r>
              <a:rPr lang="en-GB" dirty="0"/>
              <a:t>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107A0D-5CFE-453C-8B88-7A4781EFD8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40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161"/>
          <a:stretch/>
        </p:blipFill>
        <p:spPr>
          <a:xfrm>
            <a:off x="4512429" y="1230833"/>
            <a:ext cx="4267944" cy="335029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D09309-94B2-47B7-93B5-DB1C1F9788AB}"/>
              </a:ext>
            </a:extLst>
          </p:cNvPr>
          <p:cNvCxnSpPr>
            <a:cxnSpLocks/>
          </p:cNvCxnSpPr>
          <p:nvPr/>
        </p:nvCxnSpPr>
        <p:spPr>
          <a:xfrm>
            <a:off x="5199190" y="2922930"/>
            <a:ext cx="780382" cy="153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5A4411-7B57-405D-8914-4E62E9843B85}"/>
              </a:ext>
            </a:extLst>
          </p:cNvPr>
          <p:cNvCxnSpPr>
            <a:cxnSpLocks/>
          </p:cNvCxnSpPr>
          <p:nvPr/>
        </p:nvCxnSpPr>
        <p:spPr>
          <a:xfrm>
            <a:off x="5979572" y="2938291"/>
            <a:ext cx="0" cy="1159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80E446-684B-4E2A-809A-043AE33249BC}"/>
              </a:ext>
            </a:extLst>
          </p:cNvPr>
          <p:cNvCxnSpPr>
            <a:cxnSpLocks/>
          </p:cNvCxnSpPr>
          <p:nvPr/>
        </p:nvCxnSpPr>
        <p:spPr>
          <a:xfrm>
            <a:off x="5199190" y="3501008"/>
            <a:ext cx="1463320" cy="85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F5E99AA-56A2-46AE-8703-3F29AB54881B}"/>
              </a:ext>
            </a:extLst>
          </p:cNvPr>
          <p:cNvCxnSpPr>
            <a:cxnSpLocks/>
          </p:cNvCxnSpPr>
          <p:nvPr/>
        </p:nvCxnSpPr>
        <p:spPr>
          <a:xfrm>
            <a:off x="6662510" y="3501008"/>
            <a:ext cx="0" cy="596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31AC3EB-44E4-4EB6-9517-94AB139D1368}"/>
              </a:ext>
            </a:extLst>
          </p:cNvPr>
          <p:cNvSpPr txBox="1"/>
          <p:nvPr/>
        </p:nvSpPr>
        <p:spPr>
          <a:xfrm>
            <a:off x="6156176" y="1734889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Radioactive sample of Fermium - 252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1082656" y="-156768"/>
            <a:ext cx="8004286" cy="692696"/>
          </a:xfrm>
        </p:spPr>
        <p:txBody>
          <a:bodyPr>
            <a:noAutofit/>
          </a:bodyPr>
          <a:lstStyle/>
          <a:p>
            <a:pPr marL="342900" lvl="1" algn="r" defTabSz="342900" rtl="0">
              <a:spcBef>
                <a:spcPct val="20000"/>
              </a:spcBef>
            </a:pPr>
            <a:r>
              <a:rPr lang="en-US" sz="2200" b="1" kern="1200" dirty="0">
                <a:solidFill>
                  <a:schemeClr val="accent6"/>
                </a:solidFill>
                <a:latin typeface="Calibri"/>
                <a:ea typeface=""/>
                <a:cs typeface="News Gothic MT"/>
              </a:rPr>
              <a:t> </a:t>
            </a:r>
            <a:br>
              <a:rPr lang="en-US" sz="2200" b="1" kern="1200" dirty="0">
                <a:solidFill>
                  <a:schemeClr val="accent6"/>
                </a:solidFill>
                <a:latin typeface="Calibri"/>
                <a:ea typeface=""/>
                <a:cs typeface="News Gothic MT"/>
              </a:rPr>
            </a:br>
            <a:r>
              <a:rPr lang="en-US" sz="2200" b="1" kern="1200" dirty="0">
                <a:solidFill>
                  <a:schemeClr val="accent6"/>
                </a:solidFill>
                <a:latin typeface="Calibri"/>
                <a:ea typeface=""/>
                <a:cs typeface="News Gothic MT"/>
              </a:rPr>
              <a:t>                     Half life and the random nature of radioactive decay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/>
              <a:ea typeface=""/>
              <a:cs typeface="News Gothic MT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023D5DB-3C28-41CC-950C-B3BC02AACA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77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700"/>
    </mc:Choice>
    <mc:Fallback>
      <p:transition spd="slow" advTm="131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build="p" animBg="1"/>
      <p:bldP spid="3" grpId="0" animBg="1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Image result for wavy arrow">
            <a:extLst>
              <a:ext uri="{FF2B5EF4-FFF2-40B4-BE49-F238E27FC236}">
                <a16:creationId xmlns:a16="http://schemas.microsoft.com/office/drawing/2014/main" id="{7D394F63-58B3-41E0-A381-A1EE6E98910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90" y="4001809"/>
            <a:ext cx="102997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Image result for wavy arrow">
            <a:extLst>
              <a:ext uri="{FF2B5EF4-FFF2-40B4-BE49-F238E27FC236}">
                <a16:creationId xmlns:a16="http://schemas.microsoft.com/office/drawing/2014/main" id="{3BCED5F2-B6EC-43DA-B4A6-97E0DFB7EC0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57122" y="4083355"/>
            <a:ext cx="102997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Image result for wavy arrow">
            <a:extLst>
              <a:ext uri="{FF2B5EF4-FFF2-40B4-BE49-F238E27FC236}">
                <a16:creationId xmlns:a16="http://schemas.microsoft.com/office/drawing/2014/main" id="{5476E520-666B-468C-BD4E-4020460506D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185" y="4043103"/>
            <a:ext cx="102997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Image result for wavy arrow">
            <a:extLst>
              <a:ext uri="{FF2B5EF4-FFF2-40B4-BE49-F238E27FC236}">
                <a16:creationId xmlns:a16="http://schemas.microsoft.com/office/drawing/2014/main" id="{6D05C4C1-065E-484E-B19C-44217749D2F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7531">
            <a:off x="7099787" y="3674880"/>
            <a:ext cx="102997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Image result for wavy arrow">
            <a:extLst>
              <a:ext uri="{FF2B5EF4-FFF2-40B4-BE49-F238E27FC236}">
                <a16:creationId xmlns:a16="http://schemas.microsoft.com/office/drawing/2014/main" id="{BCB0EF48-ACC5-4996-9042-6846691D111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4599">
            <a:off x="5398212" y="3625741"/>
            <a:ext cx="102997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F56CBE-2522-4247-A1B6-CE485C02F3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5" t="17948" r="33905" b="17949"/>
          <a:stretch/>
        </p:blipFill>
        <p:spPr>
          <a:xfrm>
            <a:off x="6361380" y="3435574"/>
            <a:ext cx="864096" cy="1800200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6636134" cy="692696"/>
          </a:xfrm>
        </p:spPr>
        <p:txBody>
          <a:bodyPr>
            <a:noAutofit/>
          </a:bodyPr>
          <a:lstStyle/>
          <a:p>
            <a:pPr marL="342900" lvl="1" algn="r" defTabSz="342900" rtl="0">
              <a:spcBef>
                <a:spcPct val="20000"/>
              </a:spcBef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Radioactive contamination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FF29F7-8C31-4650-8126-616BDDDEA2C6}"/>
              </a:ext>
            </a:extLst>
          </p:cNvPr>
          <p:cNvSpPr txBox="1"/>
          <p:nvPr/>
        </p:nvSpPr>
        <p:spPr>
          <a:xfrm>
            <a:off x="283373" y="836712"/>
            <a:ext cx="8577254" cy="430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18000">
                <a:schemeClr val="accent6">
                  <a:lumMod val="97000"/>
                  <a:lumOff val="3000"/>
                </a:schemeClr>
              </a:gs>
              <a:gs pos="52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200" dirty="0"/>
              <a:t>Radioactive substances can be hazardous by contamination or irradiation.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5182DC-F3E7-4978-AD9D-84E60618DDE7}"/>
              </a:ext>
            </a:extLst>
          </p:cNvPr>
          <p:cNvSpPr txBox="1"/>
          <p:nvPr/>
        </p:nvSpPr>
        <p:spPr>
          <a:xfrm>
            <a:off x="301813" y="1296571"/>
            <a:ext cx="4283369" cy="526297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Irradiation</a:t>
            </a:r>
            <a:r>
              <a:rPr lang="en-GB" sz="2400" dirty="0"/>
              <a:t> is when an object or person is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exposed </a:t>
            </a:r>
            <a:r>
              <a:rPr lang="en-GB" sz="2400" dirty="0"/>
              <a:t>to </a:t>
            </a:r>
          </a:p>
          <a:p>
            <a:r>
              <a:rPr lang="en-GB" sz="2400" dirty="0"/>
              <a:t>radiation. Protection from irradiation means stopping the radiation from reaching you.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Medical dressings are often irradiated but present no danger to the user.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23BC2E-A00F-45BE-872F-47827C3975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5" t="17948" r="33905" b="17949"/>
          <a:stretch/>
        </p:blipFill>
        <p:spPr>
          <a:xfrm>
            <a:off x="2078011" y="3435574"/>
            <a:ext cx="864096" cy="1800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0B15CD-36A5-43DC-A331-970698D93A2C}"/>
              </a:ext>
            </a:extLst>
          </p:cNvPr>
          <p:cNvSpPr txBox="1"/>
          <p:nvPr/>
        </p:nvSpPr>
        <p:spPr>
          <a:xfrm>
            <a:off x="4655406" y="1296571"/>
            <a:ext cx="4205221" cy="526297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Contamination</a:t>
            </a:r>
            <a:r>
              <a:rPr lang="en-GB" sz="2400" dirty="0"/>
              <a:t> is when a radioactive source is in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contact</a:t>
            </a:r>
            <a:r>
              <a:rPr lang="en-GB" sz="2400" dirty="0"/>
              <a:t> with an object or person, rather than the emissions are present.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The object remains radioactive until the contamination is removed or decays naturally.</a:t>
            </a:r>
          </a:p>
        </p:txBody>
      </p:sp>
      <p:pic>
        <p:nvPicPr>
          <p:cNvPr id="26" name="Picture 25" descr="Image result for radioactive sign">
            <a:extLst>
              <a:ext uri="{FF2B5EF4-FFF2-40B4-BE49-F238E27FC236}">
                <a16:creationId xmlns:a16="http://schemas.microsoft.com/office/drawing/2014/main" id="{1D4E6D3D-91C8-4A0A-A10B-7F17B8735FB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91" y="4094513"/>
            <a:ext cx="3810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Image result for radioactive sign">
            <a:extLst>
              <a:ext uri="{FF2B5EF4-FFF2-40B4-BE49-F238E27FC236}">
                <a16:creationId xmlns:a16="http://schemas.microsoft.com/office/drawing/2014/main" id="{E3B9A6FE-7FAB-4225-BCA0-1B06CD7345E5}"/>
              </a:ext>
            </a:extLst>
          </p:cNvPr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85" t="11019" r="15466" b="9839"/>
          <a:stretch/>
        </p:blipFill>
        <p:spPr bwMode="auto">
          <a:xfrm>
            <a:off x="6646352" y="4133465"/>
            <a:ext cx="288033" cy="237921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BC02E9-B25B-47D8-A68A-2CC3EF055F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821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475"/>
    </mc:Choice>
    <mc:Fallback>
      <p:transition spd="slow" advTm="118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0"/>
            <a:ext cx="8252505" cy="709827"/>
          </a:xfrm>
        </p:spPr>
        <p:txBody>
          <a:bodyPr>
            <a:noAutofit/>
          </a:bodyPr>
          <a:lstStyle/>
          <a:p>
            <a:pPr marL="342900" lvl="1" algn="r" defTabSz="342900" rtl="0">
              <a:spcBef>
                <a:spcPct val="20000"/>
              </a:spcBef>
            </a:pPr>
            <a:r>
              <a:rPr lang="en-GB" sz="2200" b="1" dirty="0">
                <a:solidFill>
                  <a:schemeClr val="accent6">
                    <a:lumMod val="75000"/>
                  </a:schemeClr>
                </a:solidFill>
              </a:rPr>
              <a:t>Background radiation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/>
              <a:ea typeface=""/>
              <a:cs typeface="News Gothic M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CE844D-121A-4F91-8C77-40676C5345D2}"/>
              </a:ext>
            </a:extLst>
          </p:cNvPr>
          <p:cNvSpPr txBox="1"/>
          <p:nvPr/>
        </p:nvSpPr>
        <p:spPr>
          <a:xfrm>
            <a:off x="179512" y="836712"/>
            <a:ext cx="8640960" cy="1384995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accent6">
                    <a:lumMod val="75000"/>
                  </a:schemeClr>
                </a:solidFill>
              </a:rPr>
              <a:t>Background radiation </a:t>
            </a:r>
            <a:r>
              <a:rPr lang="en-GB" sz="2100" dirty="0"/>
              <a:t>is the constant , low level radiation in the environment.</a:t>
            </a:r>
          </a:p>
          <a:p>
            <a:r>
              <a:rPr lang="en-GB" sz="2100" dirty="0"/>
              <a:t>This can be natural radiation from rocks, building materials, cosmic rays etc.</a:t>
            </a:r>
          </a:p>
          <a:p>
            <a:r>
              <a:rPr lang="en-GB" sz="2100" b="1" dirty="0">
                <a:solidFill>
                  <a:schemeClr val="accent6">
                    <a:lumMod val="75000"/>
                  </a:schemeClr>
                </a:solidFill>
              </a:rPr>
              <a:t>Radioactive pollution </a:t>
            </a:r>
            <a:r>
              <a:rPr lang="en-GB" sz="2100" dirty="0"/>
              <a:t>from nuclear testing, nuclear power and industrial/medical waste also contributes to background radiation.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CD9ED-2941-46FC-A160-AFA38DCB34B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541155"/>
            <a:ext cx="2720048" cy="2783799"/>
          </a:xfrm>
          <a:prstGeom prst="rect">
            <a:avLst/>
          </a:prstGeom>
        </p:spPr>
      </p:pic>
      <p:pic>
        <p:nvPicPr>
          <p:cNvPr id="8" name="Picture 7" descr="Related image">
            <a:extLst>
              <a:ext uri="{FF2B5EF4-FFF2-40B4-BE49-F238E27FC236}">
                <a16:creationId xmlns:a16="http://schemas.microsoft.com/office/drawing/2014/main" id="{8ACF0CF1-9E0E-4D0A-A96E-99B202531225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3" t="22881" b="9746"/>
          <a:stretch/>
        </p:blipFill>
        <p:spPr bwMode="auto">
          <a:xfrm>
            <a:off x="707380" y="3020699"/>
            <a:ext cx="2016224" cy="2304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10A1E1-62CE-4A3E-95F7-E90CAFF7A8C0}"/>
              </a:ext>
            </a:extLst>
          </p:cNvPr>
          <p:cNvSpPr txBox="1"/>
          <p:nvPr/>
        </p:nvSpPr>
        <p:spPr>
          <a:xfrm>
            <a:off x="467544" y="233603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Sources of radioactive exposure and  contamination.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3C2FB-7162-49F7-85FE-8AB5197F8052}"/>
              </a:ext>
            </a:extLst>
          </p:cNvPr>
          <p:cNvSpPr txBox="1"/>
          <p:nvPr/>
        </p:nvSpPr>
        <p:spPr>
          <a:xfrm>
            <a:off x="6804248" y="3127899"/>
            <a:ext cx="18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Radiation dose is measured in:</a:t>
            </a:r>
          </a:p>
          <a:p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sieverts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Sv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endParaRPr lang="en-GB" sz="2000" dirty="0"/>
          </a:p>
          <a:p>
            <a:r>
              <a:rPr lang="en-GB" sz="2000" dirty="0"/>
              <a:t>1 </a:t>
            </a:r>
            <a:r>
              <a:rPr lang="en-GB" sz="2000" dirty="0" err="1"/>
              <a:t>Sv</a:t>
            </a:r>
            <a:r>
              <a:rPr lang="en-GB" sz="2000" dirty="0"/>
              <a:t> = 1000 </a:t>
            </a:r>
            <a:r>
              <a:rPr lang="en-GB" sz="2000" dirty="0" err="1"/>
              <a:t>millisieverts</a:t>
            </a:r>
            <a:r>
              <a:rPr lang="en-GB" sz="2000" dirty="0"/>
              <a:t>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7C6ABA0-D165-4C38-B34B-D21611973577}"/>
              </a:ext>
            </a:extLst>
          </p:cNvPr>
          <p:cNvSpPr/>
          <p:nvPr/>
        </p:nvSpPr>
        <p:spPr>
          <a:xfrm rot="10800000">
            <a:off x="5707872" y="3645024"/>
            <a:ext cx="736336" cy="57606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23AABF6-1B58-4E5C-8E4D-186496EE4715}"/>
              </a:ext>
            </a:extLst>
          </p:cNvPr>
          <p:cNvSpPr/>
          <p:nvPr/>
        </p:nvSpPr>
        <p:spPr>
          <a:xfrm>
            <a:off x="2907688" y="3645024"/>
            <a:ext cx="736336" cy="57606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31055A-6221-44CD-AEA7-43AAAA92728F}"/>
              </a:ext>
            </a:extLst>
          </p:cNvPr>
          <p:cNvSpPr txBox="1"/>
          <p:nvPr/>
        </p:nvSpPr>
        <p:spPr>
          <a:xfrm>
            <a:off x="179512" y="5227059"/>
            <a:ext cx="8640960" cy="132343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Everyone receives background radiation but people who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work or live </a:t>
            </a:r>
            <a:r>
              <a:rPr lang="en-GB" sz="2000" dirty="0"/>
              <a:t>in locations with high levels of radiation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receive additional doses of radiation</a:t>
            </a:r>
            <a:r>
              <a:rPr lang="en-GB" sz="2000" dirty="0"/>
              <a:t>.</a:t>
            </a:r>
          </a:p>
          <a:p>
            <a:r>
              <a:rPr lang="en-GB" sz="2000" dirty="0"/>
              <a:t>Some nuclear workers, medical staff, military and industrial workers may have higher doses due to working with radioactive sources.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930B76-68FA-44AC-9BF7-74E56640ED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74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482"/>
    </mc:Choice>
    <mc:Fallback>
      <p:transition spd="slow" advTm="136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80728"/>
            <a:ext cx="471601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QuestionIT!</a:t>
            </a:r>
          </a:p>
          <a:p>
            <a:endParaRPr lang="en-GB" dirty="0"/>
          </a:p>
          <a:p>
            <a:r>
              <a:rPr lang="en-GB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Atoms and nuclear radiation</a:t>
            </a:r>
            <a: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endParaRPr lang="en-GB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Radioactive decay and nuclear radiation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Nuclear equations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Half life and the random nature of radioactive decay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Radioactive contamination</a:t>
            </a:r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9587" y="802524"/>
            <a:ext cx="4914900" cy="5638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79A789-7DA8-4D4D-98D2-5E8825932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5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08"/>
    </mc:Choice>
    <mc:Fallback>
      <p:transition spd="slow" advTm="28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832"/>
            <a:ext cx="6588223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nuclear radiation – </a:t>
            </a:r>
            <a:r>
              <a:rPr lang="en-US" sz="2400" b="1" dirty="0">
                <a:solidFill>
                  <a:schemeClr val="tx1"/>
                </a:solidFill>
              </a:rPr>
              <a:t>Question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586B65-8BDC-44D7-A077-5001D66FC2F8}"/>
              </a:ext>
            </a:extLst>
          </p:cNvPr>
          <p:cNvSpPr txBox="1"/>
          <p:nvPr/>
        </p:nvSpPr>
        <p:spPr>
          <a:xfrm>
            <a:off x="172795" y="802524"/>
            <a:ext cx="86713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/>
              <a:t>Which part of an atom is involved with radioactive decay?</a:t>
            </a:r>
          </a:p>
          <a:p>
            <a:r>
              <a:rPr lang="en-GB" sz="2400" dirty="0"/>
              <a:t>       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</a:p>
          <a:p>
            <a:pPr marL="457200" indent="-457200">
              <a:buAutoNum type="arabicPeriod" startAt="2"/>
            </a:pPr>
            <a:r>
              <a:rPr lang="en-GB" sz="2400" dirty="0"/>
              <a:t>Explain the meaning of the term activity, as applied to</a:t>
            </a:r>
          </a:p>
          <a:p>
            <a:r>
              <a:rPr lang="en-GB" sz="2400" dirty="0"/>
              <a:t>       radioactive materials and state the units of activity.</a:t>
            </a:r>
          </a:p>
          <a:p>
            <a:r>
              <a:rPr lang="en-GB" sz="2400" dirty="0"/>
              <a:t>        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</a:p>
          <a:p>
            <a:r>
              <a:rPr lang="en-GB" sz="2400" dirty="0"/>
              <a:t>3.    What is meant by the term “count rate”?</a:t>
            </a:r>
          </a:p>
          <a:p>
            <a:r>
              <a:rPr lang="en-GB" sz="2400" dirty="0"/>
              <a:t>        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</a:p>
          <a:p>
            <a:pPr marL="457200" indent="-457200">
              <a:buAutoNum type="arabicPeriod" startAt="4"/>
            </a:pPr>
            <a:r>
              <a:rPr lang="en-GB" sz="2400" dirty="0"/>
              <a:t>Copy and complete the table to show the nature of alpha, beta</a:t>
            </a:r>
          </a:p>
          <a:p>
            <a:r>
              <a:rPr lang="en-GB" sz="2400" dirty="0"/>
              <a:t>       and gamma radiations.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D7346F9-D427-4374-8B72-24AEAC453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511019"/>
              </p:ext>
            </p:extLst>
          </p:nvPr>
        </p:nvGraphicFramePr>
        <p:xfrm>
          <a:off x="1763688" y="4359076"/>
          <a:ext cx="6096000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71709056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739244933"/>
                    </a:ext>
                  </a:extLst>
                </a:gridCol>
                <a:gridCol w="1632520">
                  <a:extLst>
                    <a:ext uri="{9D8B030D-6E8A-4147-A177-3AD203B41FA5}">
                      <a16:colId xmlns:a16="http://schemas.microsoft.com/office/drawing/2014/main" val="1223952569"/>
                    </a:ext>
                  </a:extLst>
                </a:gridCol>
                <a:gridCol w="1415480">
                  <a:extLst>
                    <a:ext uri="{9D8B030D-6E8A-4147-A177-3AD203B41FA5}">
                      <a16:colId xmlns:a16="http://schemas.microsoft.com/office/drawing/2014/main" val="1583051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Radiation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Symbol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Composition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Electrical charge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9603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Beta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dirty="0">
                          <a:solidFill>
                            <a:schemeClr val="tx1"/>
                          </a:solidFill>
                        </a:rPr>
                        <a:t>β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  </a:t>
                      </a:r>
                      <a:endParaRPr lang="en-GB" sz="16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          </a:t>
                      </a:r>
                      <a:endParaRPr lang="en-GB" sz="16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993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Gamma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Electromagnetic wave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B050"/>
                          </a:solidFill>
                        </a:rPr>
                        <a:t> 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432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Alpha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00B14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 +2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850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80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0"/>
    </mc:Choice>
    <mc:Fallback>
      <p:transition spd="slow" advTm="24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35655"/>
            <a:ext cx="6156176" cy="1017081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accent6"/>
                </a:solidFill>
              </a:rPr>
              <a:t>												Overview </a:t>
            </a:r>
            <a:br>
              <a:rPr lang="en-GB" b="1" dirty="0">
                <a:solidFill>
                  <a:schemeClr val="accent6"/>
                </a:solidFill>
              </a:rPr>
            </a:br>
            <a:r>
              <a:rPr lang="en-GB" b="1" dirty="0">
                <a:solidFill>
                  <a:schemeClr val="accent6"/>
                </a:solidFill>
              </a:rPr>
              <a:t>								  Atomic structure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5681786" cy="5616624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latin typeface="+mn-lt"/>
              </a:rPr>
              <a:t>Atoms and nuclear radiation</a:t>
            </a:r>
          </a:p>
          <a:p>
            <a:pPr marL="685800" lvl="1" indent="-342900" algn="l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Radioactive decay and nuclear radiation</a:t>
            </a:r>
          </a:p>
          <a:p>
            <a:pPr marL="685800" lvl="1" indent="-342900" algn="l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Nuclear equations</a:t>
            </a:r>
          </a:p>
          <a:p>
            <a:pPr marL="685800" lvl="1" indent="-342900" algn="l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Half lives and random nature of decay</a:t>
            </a:r>
          </a:p>
          <a:p>
            <a:pPr marL="685800" lvl="1" indent="-342900" algn="l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Radioactive contamination</a:t>
            </a:r>
          </a:p>
          <a:p>
            <a:pPr marL="685800" lvl="1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358FB6-7AD3-4AB1-80A9-5BC54B8AA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2653" y="1877405"/>
            <a:ext cx="4320480" cy="310319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8E9D2C-20FC-4ACE-A37E-AC5B3C390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4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97"/>
    </mc:Choice>
    <mc:Fallback>
      <p:transition spd="slow" advTm="14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832"/>
            <a:ext cx="6588223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nuclear radiation – </a:t>
            </a:r>
            <a:r>
              <a:rPr lang="en-US" sz="2400" b="1" dirty="0">
                <a:solidFill>
                  <a:schemeClr val="tx1"/>
                </a:solidFill>
              </a:rPr>
              <a:t>Question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DD749-2B9B-4473-8C83-9E5DBBCE8EFF}"/>
              </a:ext>
            </a:extLst>
          </p:cNvPr>
          <p:cNvSpPr txBox="1"/>
          <p:nvPr/>
        </p:nvSpPr>
        <p:spPr>
          <a:xfrm>
            <a:off x="200303" y="767815"/>
            <a:ext cx="87433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GB" sz="2400" dirty="0"/>
              <a:t>A piece of radioactive rock shows a reading of 350 counts/min. When covered in aluminium foil, this drops down to 4 counts/min. Explain which type of radiation this rock is emitting.</a:t>
            </a:r>
          </a:p>
          <a:p>
            <a:pPr marL="457200" indent="-457200">
              <a:buFont typeface="+mj-lt"/>
              <a:buAutoNum type="arabicPeriod" startAt="5"/>
            </a:pPr>
            <a:endParaRPr lang="en-GB" sz="2400" dirty="0"/>
          </a:p>
          <a:p>
            <a:pPr marL="457200" indent="-457200">
              <a:buFont typeface="+mj-lt"/>
              <a:buAutoNum type="arabicPeriod" startAt="5"/>
            </a:pPr>
            <a:r>
              <a:rPr lang="en-GB" sz="2400" dirty="0"/>
              <a:t>Radioactive emissions are often described as ionising radiations. What does this mean?</a:t>
            </a:r>
          </a:p>
          <a:p>
            <a:pPr marL="457200" indent="-457200">
              <a:buFont typeface="+mj-lt"/>
              <a:buAutoNum type="arabicPeriod" startAt="5"/>
            </a:pPr>
            <a:endParaRPr lang="en-GB" sz="2400" dirty="0"/>
          </a:p>
          <a:p>
            <a:pPr marL="457200" indent="-457200">
              <a:buFont typeface="+mj-lt"/>
              <a:buAutoNum type="arabicPeriod" startAt="5"/>
            </a:pPr>
            <a:r>
              <a:rPr lang="en-GB" sz="2400" dirty="0"/>
              <a:t>Smoke detectors use americium-241 which is an alpha emitter. Explain why an alpha source is used in these detectors.</a:t>
            </a:r>
          </a:p>
          <a:p>
            <a:pPr marL="457200" indent="-457200">
              <a:buFont typeface="+mj-lt"/>
              <a:buAutoNum type="arabicPeriod" startAt="5"/>
            </a:pPr>
            <a:endParaRPr lang="en-GB" sz="2400" dirty="0"/>
          </a:p>
          <a:p>
            <a:pPr marL="457200" indent="-457200">
              <a:buFont typeface="+mj-lt"/>
              <a:buAutoNum type="arabicPeriod" startAt="5"/>
            </a:pPr>
            <a:r>
              <a:rPr lang="en-GB" sz="2400" dirty="0"/>
              <a:t>Why is an alpha particle often described as a helium nuclei?</a:t>
            </a:r>
          </a:p>
          <a:p>
            <a:pPr marL="457200" indent="-457200">
              <a:buFont typeface="+mj-lt"/>
              <a:buAutoNum type="arabicPeriod" startAt="5"/>
            </a:pPr>
            <a:endParaRPr lang="en-GB" sz="2400" dirty="0"/>
          </a:p>
          <a:p>
            <a:pPr marL="457200" indent="-457200">
              <a:buFont typeface="+mj-lt"/>
              <a:buAutoNum type="arabicPeriod" startAt="5"/>
            </a:pPr>
            <a:r>
              <a:rPr lang="en-GB" sz="2400" dirty="0"/>
              <a:t>Complete the nuclear equation for the beta decay of carbon.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A303B65-5F81-4C20-ADC6-584952A54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57" y="-127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92DBAE58-9581-44BC-8C1E-0D5CC986E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8833BD0-D49F-41DB-A367-0C46DBF35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8822AE08-D832-4E6B-9BBF-FD822819F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6AABC20C-19D5-4BFE-BBEF-2E0F5DC09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60FDB7B5-95EE-4800-B29D-6F57DA911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9" name="Picture 18" descr="Image result for nuclear equation worksheet">
            <a:extLst>
              <a:ext uri="{FF2B5EF4-FFF2-40B4-BE49-F238E27FC236}">
                <a16:creationId xmlns:a16="http://schemas.microsoft.com/office/drawing/2014/main" id="{08B0F621-0E3C-4928-9CA8-5DA2BCBDF27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9" t="58494" r="26378" b="17797"/>
          <a:stretch/>
        </p:blipFill>
        <p:spPr bwMode="auto">
          <a:xfrm>
            <a:off x="2499810" y="5615381"/>
            <a:ext cx="3340670" cy="743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952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0"/>
    </mc:Choice>
    <mc:Fallback>
      <p:transition spd="slow" advTm="25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832"/>
            <a:ext cx="6588223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nuclear radiation – </a:t>
            </a:r>
            <a:r>
              <a:rPr lang="en-US" sz="2400" b="1" dirty="0">
                <a:solidFill>
                  <a:schemeClr val="tx1"/>
                </a:solidFill>
              </a:rPr>
              <a:t>Question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5"/>
            <a:ext cx="8915400" cy="44986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9B11E-F203-4859-BB5A-86485CF0C1CC}"/>
              </a:ext>
            </a:extLst>
          </p:cNvPr>
          <p:cNvSpPr txBox="1"/>
          <p:nvPr/>
        </p:nvSpPr>
        <p:spPr>
          <a:xfrm>
            <a:off x="149087" y="1052736"/>
            <a:ext cx="85273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0"/>
            </a:pPr>
            <a:r>
              <a:rPr lang="en-GB" sz="2400" dirty="0"/>
              <a:t>Uranium-235 undergoes an alpha decay to produce thorium-231. (atomic number of uranium is 92). Complete the nuclear equation for this process. </a:t>
            </a:r>
          </a:p>
          <a:p>
            <a:pPr marL="457200" indent="-457200">
              <a:buFont typeface="+mj-lt"/>
              <a:buAutoNum type="arabicPeriod" startAt="10"/>
            </a:pPr>
            <a:endParaRPr lang="en-GB" sz="2400" dirty="0"/>
          </a:p>
          <a:p>
            <a:pPr marL="457200" indent="-457200">
              <a:buFont typeface="+mj-lt"/>
              <a:buAutoNum type="arabicPeriod" startAt="10"/>
            </a:pPr>
            <a:r>
              <a:rPr lang="en-GB" sz="2400" dirty="0"/>
              <a:t>When iodine 131 decays, there is no mass change in the nucleus and no new products formed. What type of radioactive emission is this?  </a:t>
            </a:r>
          </a:p>
          <a:p>
            <a:pPr marL="457200" indent="-457200">
              <a:buFont typeface="+mj-lt"/>
              <a:buAutoNum type="arabicPeriod" startAt="10"/>
            </a:pPr>
            <a:endParaRPr lang="en-GB" sz="2400" dirty="0"/>
          </a:p>
          <a:p>
            <a:pPr marL="457200" indent="-457200">
              <a:buFont typeface="+mj-lt"/>
              <a:buAutoNum type="arabicPeriod" startAt="10"/>
            </a:pPr>
            <a:r>
              <a:rPr lang="en-GB" sz="2400" dirty="0"/>
              <a:t>Explain what is meant by the term “half life”.</a:t>
            </a:r>
          </a:p>
          <a:p>
            <a:pPr marL="457200" indent="-457200">
              <a:buFont typeface="+mj-lt"/>
              <a:buAutoNum type="arabicPeriod" startAt="10"/>
            </a:pPr>
            <a:endParaRPr lang="en-GB" sz="2400" dirty="0"/>
          </a:p>
          <a:p>
            <a:pPr marL="457200" indent="-457200">
              <a:buFont typeface="+mj-lt"/>
              <a:buAutoNum type="arabicPeriod" startAt="10"/>
            </a:pPr>
            <a:r>
              <a:rPr lang="en-GB" sz="2400" dirty="0"/>
              <a:t>A radioactive sample reduces its count rate from 240 counts/min to 30 counts/min over a period of 60 hours what is its half life?</a:t>
            </a:r>
          </a:p>
          <a:p>
            <a:r>
              <a:rPr lang="en-GB" sz="24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01141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0"/>
    </mc:Choice>
    <mc:Fallback>
      <p:transition spd="slow" advTm="24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832"/>
            <a:ext cx="6588223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nuclear radiation – </a:t>
            </a:r>
            <a:r>
              <a:rPr lang="en-US" sz="2400" b="1" dirty="0">
                <a:solidFill>
                  <a:schemeClr val="tx1"/>
                </a:solidFill>
              </a:rPr>
              <a:t>Question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5"/>
            <a:ext cx="8915400" cy="44986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9B11E-F203-4859-BB5A-86485CF0C1CC}"/>
              </a:ext>
            </a:extLst>
          </p:cNvPr>
          <p:cNvSpPr txBox="1"/>
          <p:nvPr/>
        </p:nvSpPr>
        <p:spPr>
          <a:xfrm>
            <a:off x="149087" y="1052736"/>
            <a:ext cx="85273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4"/>
            </a:pPr>
            <a:r>
              <a:rPr lang="en-GB" sz="2400" dirty="0"/>
              <a:t>Use the decay curve below to work out the half-life of the isotope.</a:t>
            </a:r>
          </a:p>
          <a:p>
            <a:pPr marL="457200" indent="-457200">
              <a:buFont typeface="+mj-lt"/>
              <a:buAutoNum type="arabicPeriod" startAt="14"/>
            </a:pPr>
            <a:endParaRPr lang="en-GB" sz="2400" dirty="0"/>
          </a:p>
          <a:p>
            <a:pPr marL="457200" indent="-457200">
              <a:buFont typeface="+mj-lt"/>
              <a:buAutoNum type="arabicPeriod" startAt="14"/>
            </a:pPr>
            <a:endParaRPr lang="en-GB" sz="2400" dirty="0"/>
          </a:p>
          <a:p>
            <a:pPr marL="457200" indent="-457200">
              <a:buFont typeface="+mj-lt"/>
              <a:buAutoNum type="arabicPeriod" startAt="14"/>
            </a:pPr>
            <a:endParaRPr lang="en-GB" sz="2400" dirty="0"/>
          </a:p>
          <a:p>
            <a:pPr marL="457200" indent="-457200">
              <a:buFont typeface="+mj-lt"/>
              <a:buAutoNum type="arabicPeriod" startAt="14"/>
            </a:pPr>
            <a:endParaRPr lang="en-GB" sz="2400" dirty="0"/>
          </a:p>
          <a:p>
            <a:pPr marL="457200" indent="-457200">
              <a:buFont typeface="+mj-lt"/>
              <a:buAutoNum type="arabicPeriod" startAt="14"/>
            </a:pPr>
            <a:endParaRPr lang="en-GB" sz="2400" dirty="0"/>
          </a:p>
          <a:p>
            <a:pPr marL="457200" indent="-457200">
              <a:buFont typeface="+mj-lt"/>
              <a:buAutoNum type="arabicPeriod" startAt="14"/>
            </a:pPr>
            <a:endParaRPr lang="en-GB" sz="2400" dirty="0"/>
          </a:p>
          <a:p>
            <a:pPr marL="457200" indent="-457200">
              <a:buFont typeface="+mj-lt"/>
              <a:buAutoNum type="arabicPeriod" startAt="14"/>
            </a:pPr>
            <a:endParaRPr lang="en-GB" sz="2400" dirty="0"/>
          </a:p>
          <a:p>
            <a:pPr marL="457200" indent="-457200">
              <a:buFont typeface="+mj-lt"/>
              <a:buAutoNum type="arabicPeriod" startAt="14"/>
            </a:pPr>
            <a:endParaRPr lang="en-GB" sz="2400" dirty="0"/>
          </a:p>
          <a:p>
            <a:pPr marL="457200" indent="-457200">
              <a:buFont typeface="+mj-lt"/>
              <a:buAutoNum type="arabicPeriod" startAt="14"/>
            </a:pPr>
            <a:r>
              <a:rPr lang="en-GB" sz="2400" dirty="0"/>
              <a:t>Calculate the net decline of the above isotope expressed as a ratio, during radioactive emission after 3 half-lives.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234C3-EAC6-448B-AE9F-98B7F5A0F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44824"/>
            <a:ext cx="5832648" cy="28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4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0"/>
    </mc:Choice>
    <mc:Fallback>
      <p:transition spd="slow" advTm="24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832"/>
            <a:ext cx="6588223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nuclear radiation – </a:t>
            </a:r>
            <a:r>
              <a:rPr lang="en-US" sz="2400" b="1" dirty="0">
                <a:solidFill>
                  <a:schemeClr val="tx1"/>
                </a:solidFill>
              </a:rPr>
              <a:t>Question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DD749-2B9B-4473-8C83-9E5DBBCE8EFF}"/>
              </a:ext>
            </a:extLst>
          </p:cNvPr>
          <p:cNvSpPr txBox="1"/>
          <p:nvPr/>
        </p:nvSpPr>
        <p:spPr>
          <a:xfrm>
            <a:off x="142457" y="802523"/>
            <a:ext cx="87433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16. Explain the difference between radioactive irradiation and</a:t>
            </a:r>
          </a:p>
          <a:p>
            <a:r>
              <a:rPr lang="en-GB" sz="2400" dirty="0"/>
              <a:t>       radioactive contamination. </a:t>
            </a:r>
          </a:p>
          <a:p>
            <a:r>
              <a:rPr lang="en-GB" sz="2400" dirty="0"/>
              <a:t>      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</a:p>
          <a:p>
            <a:endParaRPr lang="en-GB" sz="2400" b="1" dirty="0">
              <a:solidFill>
                <a:srgbClr val="00B050"/>
              </a:solidFill>
            </a:endParaRPr>
          </a:p>
          <a:p>
            <a:endParaRPr lang="en-GB" sz="2400" b="1" dirty="0">
              <a:solidFill>
                <a:srgbClr val="00B050"/>
              </a:solidFill>
            </a:endParaRPr>
          </a:p>
          <a:p>
            <a:r>
              <a:rPr lang="en-GB" sz="2400" dirty="0"/>
              <a:t>17. Copy and complete the table below to suggest one way of</a:t>
            </a:r>
          </a:p>
          <a:p>
            <a:r>
              <a:rPr lang="en-GB" sz="2400" dirty="0"/>
              <a:t>       preventing exposure to irradiation and contamination by</a:t>
            </a:r>
          </a:p>
          <a:p>
            <a:r>
              <a:rPr lang="en-GB" sz="2400" dirty="0"/>
              <a:t>       radioactive materials.  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A303B65-5F81-4C20-ADC6-584952A54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57" y="-127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92DBAE58-9581-44BC-8C1E-0D5CC986E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8833BD0-D49F-41DB-A367-0C46DBF35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8822AE08-D832-4E6B-9BBF-FD822819F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6AABC20C-19D5-4BFE-BBEF-2E0F5DC09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60FDB7B5-95EE-4800-B29D-6F57DA911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858EA8-4A8A-496F-BD58-047BE14E2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806720"/>
              </p:ext>
            </p:extLst>
          </p:nvPr>
        </p:nvGraphicFramePr>
        <p:xfrm>
          <a:off x="1423628" y="3993689"/>
          <a:ext cx="6601544" cy="2397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209">
                  <a:extLst>
                    <a:ext uri="{9D8B030D-6E8A-4147-A177-3AD203B41FA5}">
                      <a16:colId xmlns:a16="http://schemas.microsoft.com/office/drawing/2014/main" val="1299019372"/>
                    </a:ext>
                  </a:extLst>
                </a:gridCol>
                <a:gridCol w="4547335">
                  <a:extLst>
                    <a:ext uri="{9D8B030D-6E8A-4147-A177-3AD203B41FA5}">
                      <a16:colId xmlns:a16="http://schemas.microsoft.com/office/drawing/2014/main" val="1705007528"/>
                    </a:ext>
                  </a:extLst>
                </a:gridCol>
              </a:tblGrid>
              <a:tr h="35363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Type of exposure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Method of preventing exposure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374580"/>
                  </a:ext>
                </a:extLst>
              </a:tr>
              <a:tr h="102172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Irradiation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209600"/>
                  </a:ext>
                </a:extLst>
              </a:tr>
              <a:tr h="102172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Contamination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101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615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0"/>
    </mc:Choice>
    <mc:Fallback>
      <p:transition spd="slow" advTm="24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29" y="980728"/>
            <a:ext cx="471601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AnswerIT!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Atoms and nuclear radiation </a:t>
            </a:r>
          </a:p>
          <a:p>
            <a:endParaRPr lang="en-GB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Radioactive decay and nuclear radiation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Nuclear equations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Half life and the random nature of radioactive decay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Radioactive contamination</a:t>
            </a:r>
            <a:endParaRPr lang="en-GB" sz="2400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787" y="802524"/>
            <a:ext cx="482453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79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832"/>
            <a:ext cx="6588223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nuclear radiation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586B65-8BDC-44D7-A077-5001D66FC2F8}"/>
              </a:ext>
            </a:extLst>
          </p:cNvPr>
          <p:cNvSpPr txBox="1"/>
          <p:nvPr/>
        </p:nvSpPr>
        <p:spPr>
          <a:xfrm>
            <a:off x="172795" y="802524"/>
            <a:ext cx="86713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/>
              <a:t>Which part of am atom is involved with radioactive decay?</a:t>
            </a:r>
          </a:p>
          <a:p>
            <a:r>
              <a:rPr lang="en-GB" sz="2400" dirty="0"/>
              <a:t>       </a:t>
            </a:r>
            <a:r>
              <a:rPr lang="en-GB" sz="2400" b="1" dirty="0">
                <a:solidFill>
                  <a:srgbClr val="00B050"/>
                </a:solidFill>
              </a:rPr>
              <a:t>The nucleus only.</a:t>
            </a:r>
          </a:p>
          <a:p>
            <a:pPr marL="457200" indent="-457200">
              <a:buAutoNum type="arabicPeriod" startAt="2"/>
            </a:pPr>
            <a:r>
              <a:rPr lang="en-GB" sz="2400" dirty="0"/>
              <a:t>Explain the meaning of the term activity as applied to</a:t>
            </a:r>
          </a:p>
          <a:p>
            <a:r>
              <a:rPr lang="en-GB" sz="2400" dirty="0"/>
              <a:t>       radioactive materials and state the units of activity.</a:t>
            </a:r>
          </a:p>
          <a:p>
            <a:r>
              <a:rPr lang="en-GB" sz="2400" dirty="0"/>
              <a:t>        </a:t>
            </a:r>
            <a:r>
              <a:rPr lang="en-GB" sz="2400" b="1" dirty="0">
                <a:solidFill>
                  <a:srgbClr val="00B050"/>
                </a:solidFill>
              </a:rPr>
              <a:t>The rate at which a source of unstable nuclei decays. Units Bq. </a:t>
            </a:r>
          </a:p>
          <a:p>
            <a:r>
              <a:rPr lang="en-GB" sz="2400" dirty="0"/>
              <a:t>3.    What is meant by the term “count rate”?</a:t>
            </a:r>
          </a:p>
          <a:p>
            <a:r>
              <a:rPr lang="en-GB" sz="2400" dirty="0"/>
              <a:t>        </a:t>
            </a:r>
            <a:r>
              <a:rPr lang="en-GB" sz="2400" b="1" dirty="0">
                <a:solidFill>
                  <a:srgbClr val="00B050"/>
                </a:solidFill>
              </a:rPr>
              <a:t>The number of radioactive decays recorded in a given time.</a:t>
            </a:r>
          </a:p>
          <a:p>
            <a:pPr marL="457200" indent="-457200">
              <a:buAutoNum type="arabicPeriod" startAt="4"/>
            </a:pPr>
            <a:r>
              <a:rPr lang="en-GB" sz="2400" dirty="0"/>
              <a:t>Copy and complete the table to show the nature of alpha, beta</a:t>
            </a:r>
          </a:p>
          <a:p>
            <a:r>
              <a:rPr lang="en-GB" sz="2400" dirty="0"/>
              <a:t>       and gamma radiations.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D7346F9-D427-4374-8B72-24AEAC453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926177"/>
              </p:ext>
            </p:extLst>
          </p:nvPr>
        </p:nvGraphicFramePr>
        <p:xfrm>
          <a:off x="1763688" y="4359076"/>
          <a:ext cx="6096000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71709056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739244933"/>
                    </a:ext>
                  </a:extLst>
                </a:gridCol>
                <a:gridCol w="1632520">
                  <a:extLst>
                    <a:ext uri="{9D8B030D-6E8A-4147-A177-3AD203B41FA5}">
                      <a16:colId xmlns:a16="http://schemas.microsoft.com/office/drawing/2014/main" val="1223952569"/>
                    </a:ext>
                  </a:extLst>
                </a:gridCol>
                <a:gridCol w="1415480">
                  <a:extLst>
                    <a:ext uri="{9D8B030D-6E8A-4147-A177-3AD203B41FA5}">
                      <a16:colId xmlns:a16="http://schemas.microsoft.com/office/drawing/2014/main" val="1583051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Radiation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Symbol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Composition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Electrical charge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9603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Beta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dirty="0">
                          <a:solidFill>
                            <a:schemeClr val="tx1"/>
                          </a:solidFill>
                        </a:rPr>
                        <a:t>β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GB" sz="1600" b="1" dirty="0">
                          <a:solidFill>
                            <a:srgbClr val="00B050"/>
                          </a:solidFill>
                        </a:rPr>
                        <a:t>an electron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          </a:t>
                      </a:r>
                      <a:r>
                        <a:rPr lang="en-GB" sz="1600" b="1" dirty="0">
                          <a:solidFill>
                            <a:srgbClr val="00B050"/>
                          </a:solidFill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993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Gamma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>
                          <a:solidFill>
                            <a:srgbClr val="00B050"/>
                          </a:solidFill>
                        </a:rPr>
                        <a:t>γ</a:t>
                      </a:r>
                      <a:endParaRPr lang="en-GB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Electromagnetic wave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B050"/>
                          </a:solidFill>
                        </a:rPr>
                        <a:t>0 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432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Alpha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>
                          <a:solidFill>
                            <a:srgbClr val="00B050"/>
                          </a:solidFill>
                        </a:rPr>
                        <a:t>α</a:t>
                      </a:r>
                      <a:endParaRPr lang="en-GB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B14F"/>
                          </a:solidFill>
                        </a:rPr>
                        <a:t>2 protons and</a:t>
                      </a:r>
                      <a:r>
                        <a:rPr lang="en-GB" sz="1600" b="1" baseline="0" dirty="0">
                          <a:solidFill>
                            <a:srgbClr val="00B14F"/>
                          </a:solidFill>
                        </a:rPr>
                        <a:t> 2 neutrons</a:t>
                      </a:r>
                      <a:endParaRPr lang="en-GB" sz="1600" b="1" dirty="0">
                        <a:solidFill>
                          <a:srgbClr val="00B14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 +2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850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64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832"/>
            <a:ext cx="6588223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nuclear radiation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DD749-2B9B-4473-8C83-9E5DBBCE8EFF}"/>
              </a:ext>
            </a:extLst>
          </p:cNvPr>
          <p:cNvSpPr txBox="1"/>
          <p:nvPr/>
        </p:nvSpPr>
        <p:spPr>
          <a:xfrm>
            <a:off x="200303" y="767815"/>
            <a:ext cx="87433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5.    A piece of radioactive rock shows a reading of 350 counts/min. </a:t>
            </a:r>
          </a:p>
          <a:p>
            <a:r>
              <a:rPr lang="en-GB" sz="2000" dirty="0"/>
              <a:t>       When covered in aluminium foil, this drops down to 4 counts/min.</a:t>
            </a:r>
          </a:p>
          <a:p>
            <a:r>
              <a:rPr lang="en-GB" sz="2000" dirty="0"/>
              <a:t>       Explain which type of radiation this rock is emitting.</a:t>
            </a:r>
          </a:p>
          <a:p>
            <a:r>
              <a:rPr lang="en-GB" sz="2000" dirty="0"/>
              <a:t>       </a:t>
            </a:r>
            <a:r>
              <a:rPr lang="en-GB" sz="2000" b="1" dirty="0">
                <a:solidFill>
                  <a:srgbClr val="00B050"/>
                </a:solidFill>
              </a:rPr>
              <a:t> Could be alpha or beta as both would be stopped by the foil and </a:t>
            </a:r>
          </a:p>
          <a:p>
            <a:r>
              <a:rPr lang="en-GB" sz="2000" b="1" dirty="0">
                <a:solidFill>
                  <a:srgbClr val="00B050"/>
                </a:solidFill>
              </a:rPr>
              <a:t>        gamma would not be stopped by the foil.</a:t>
            </a:r>
          </a:p>
          <a:p>
            <a:r>
              <a:rPr lang="en-GB" sz="2000" dirty="0"/>
              <a:t>6.     Radioactive emissions are often described as ionising radiations. What does 	this mean?</a:t>
            </a:r>
          </a:p>
          <a:p>
            <a:r>
              <a:rPr lang="en-GB" sz="2000" dirty="0"/>
              <a:t>        </a:t>
            </a:r>
            <a:r>
              <a:rPr lang="en-GB" sz="2000" b="1" dirty="0">
                <a:solidFill>
                  <a:srgbClr val="00B050"/>
                </a:solidFill>
              </a:rPr>
              <a:t>The emissions knock off electrons from atoms which then become ions.</a:t>
            </a:r>
            <a:r>
              <a:rPr lang="en-GB" sz="2000" dirty="0"/>
              <a:t>	</a:t>
            </a:r>
          </a:p>
          <a:p>
            <a:r>
              <a:rPr lang="en-GB" sz="2000" dirty="0"/>
              <a:t>7.    Smoke detectors use americium-241 which is an alpha emitter. Explain why an</a:t>
            </a:r>
          </a:p>
          <a:p>
            <a:r>
              <a:rPr lang="en-GB" sz="2000" dirty="0"/>
              <a:t>       alpha source is used in these detectors.</a:t>
            </a:r>
          </a:p>
          <a:p>
            <a:r>
              <a:rPr lang="en-GB" sz="2000" dirty="0"/>
              <a:t>        </a:t>
            </a:r>
            <a:r>
              <a:rPr lang="en-GB" sz="2000" b="1" dirty="0">
                <a:solidFill>
                  <a:srgbClr val="00B050"/>
                </a:solidFill>
              </a:rPr>
              <a:t>Alpha particles are easily stopped by smoke.</a:t>
            </a:r>
          </a:p>
          <a:p>
            <a:r>
              <a:rPr lang="en-GB" sz="2000" b="1" dirty="0">
                <a:solidFill>
                  <a:srgbClr val="00B050"/>
                </a:solidFill>
              </a:rPr>
              <a:t>              They do not travel far in air so are safe for the user.</a:t>
            </a:r>
            <a:r>
              <a:rPr lang="en-GB" sz="2000" dirty="0"/>
              <a:t>	</a:t>
            </a:r>
          </a:p>
          <a:p>
            <a:r>
              <a:rPr lang="en-GB" sz="2000" dirty="0"/>
              <a:t>8.    Why is an alpha particle often described as a helium nuclei?</a:t>
            </a:r>
          </a:p>
          <a:p>
            <a:r>
              <a:rPr lang="en-GB" sz="2000" dirty="0"/>
              <a:t>        </a:t>
            </a:r>
            <a:r>
              <a:rPr lang="en-GB" sz="2000" b="1" dirty="0">
                <a:solidFill>
                  <a:srgbClr val="00B050"/>
                </a:solidFill>
              </a:rPr>
              <a:t>It contains 2 protons and 2 neutrons, the same as the nucleus of a helium 	atom.</a:t>
            </a:r>
            <a:endParaRPr lang="en-GB" sz="2000" dirty="0"/>
          </a:p>
          <a:p>
            <a:r>
              <a:rPr lang="en-GB" sz="2000" dirty="0"/>
              <a:t>9.    Complete the nuclear equation for the beta decay of Carbon.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D6882-145E-4944-A003-4297CBE529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16" y="767814"/>
            <a:ext cx="1483184" cy="1028659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9A303B65-5F81-4C20-ADC6-584952A54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57" y="-127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92DBAE58-9581-44BC-8C1E-0D5CC986E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8833BD0-D49F-41DB-A367-0C46DBF35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8822AE08-D832-4E6B-9BBF-FD822819F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6AABC20C-19D5-4BFE-BBEF-2E0F5DC09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60FDB7B5-95EE-4800-B29D-6F57DA911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2901664" y="5624055"/>
            <a:ext cx="3690130" cy="743259"/>
            <a:chOff x="2901664" y="5624055"/>
            <a:chExt cx="3690130" cy="743259"/>
          </a:xfrm>
        </p:grpSpPr>
        <p:pic>
          <p:nvPicPr>
            <p:cNvPr id="19" name="Picture 18" descr="Image result for nuclear equation worksheet">
              <a:extLst>
                <a:ext uri="{FF2B5EF4-FFF2-40B4-BE49-F238E27FC236}">
                  <a16:creationId xmlns:a16="http://schemas.microsoft.com/office/drawing/2014/main" id="{08B0F621-0E3C-4928-9CA8-5DA2BCBDF272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9" t="58494" r="26378" b="17797"/>
            <a:stretch/>
          </p:blipFill>
          <p:spPr bwMode="auto">
            <a:xfrm>
              <a:off x="2901664" y="5624055"/>
              <a:ext cx="3340670" cy="74325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58D7F5-6795-4E36-810C-7A6C8E748F68}"/>
                </a:ext>
              </a:extLst>
            </p:cNvPr>
            <p:cNvSpPr txBox="1"/>
            <p:nvPr/>
          </p:nvSpPr>
          <p:spPr>
            <a:xfrm>
              <a:off x="3018393" y="5983546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B050"/>
                  </a:solidFill>
                </a:rPr>
                <a:t>6</a:t>
              </a:r>
            </a:p>
          </p:txBody>
        </p:sp>
        <p:pic>
          <p:nvPicPr>
            <p:cNvPr id="17" name="Picture 16" descr="Image result for symbol for an electron">
              <a:extLst>
                <a:ext uri="{FF2B5EF4-FFF2-40B4-BE49-F238E27FC236}">
                  <a16:creationId xmlns:a16="http://schemas.microsoft.com/office/drawing/2014/main" id="{DB165DC1-7EED-4CF0-9F3D-A4F7AF70EA76}"/>
                </a:ext>
              </a:extLst>
            </p:cNvPr>
            <p:cNvPicPr/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93" t="10416" r="47654" b="51390"/>
            <a:stretch/>
          </p:blipFill>
          <p:spPr bwMode="auto">
            <a:xfrm>
              <a:off x="6159746" y="5711864"/>
              <a:ext cx="432048" cy="6554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0372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832"/>
            <a:ext cx="6588223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nuclear radiation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5"/>
            <a:ext cx="8915400" cy="44986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3D99EB-7470-4643-AC11-14AB0066EB19}"/>
              </a:ext>
            </a:extLst>
          </p:cNvPr>
          <p:cNvSpPr/>
          <p:nvPr/>
        </p:nvSpPr>
        <p:spPr>
          <a:xfrm>
            <a:off x="572786" y="811527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Uranium-235 undergoes an alpha decay to produce thorium-231. (atomic number of Uranium is 92). Complete the nuclear equation for this process.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2AFFEC-3ED2-47EB-B03A-D703ABCC487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43808" y="1690549"/>
          <a:ext cx="936104" cy="54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39252454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413187434"/>
                    </a:ext>
                  </a:extLst>
                </a:gridCol>
              </a:tblGrid>
              <a:tr h="298291">
                <a:tc>
                  <a:txBody>
                    <a:bodyPr/>
                    <a:lstStyle/>
                    <a:p>
                      <a:pPr algn="l"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B050"/>
                          </a:solidFill>
                          <a:effectLst/>
                        </a:rPr>
                        <a:t>235 </a:t>
                      </a:r>
                      <a:endParaRPr lang="en-GB" sz="14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rgbClr val="00B050"/>
                          </a:solidFill>
                          <a:effectLst/>
                        </a:rPr>
                        <a:t>U</a:t>
                      </a:r>
                      <a:endParaRPr lang="en-GB" sz="36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60823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  <a:endParaRPr lang="en-GB" sz="14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937916"/>
                  </a:ext>
                </a:extLst>
              </a:tr>
            </a:tbl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ABD4A7FF-934C-4B8B-88DE-3E587450FBD5}"/>
              </a:ext>
            </a:extLst>
          </p:cNvPr>
          <p:cNvSpPr/>
          <p:nvPr/>
        </p:nvSpPr>
        <p:spPr>
          <a:xfrm>
            <a:off x="3995936" y="1844824"/>
            <a:ext cx="720080" cy="12004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D3FA4AF-B7F0-4811-ACA5-974FC66DE8B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14148" y="1637209"/>
          <a:ext cx="1142028" cy="655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8641">
                  <a:extLst>
                    <a:ext uri="{9D8B030D-6E8A-4147-A177-3AD203B41FA5}">
                      <a16:colId xmlns:a16="http://schemas.microsoft.com/office/drawing/2014/main" val="1751094668"/>
                    </a:ext>
                  </a:extLst>
                </a:gridCol>
                <a:gridCol w="703387">
                  <a:extLst>
                    <a:ext uri="{9D8B030D-6E8A-4147-A177-3AD203B41FA5}">
                      <a16:colId xmlns:a16="http://schemas.microsoft.com/office/drawing/2014/main" val="2888669642"/>
                    </a:ext>
                  </a:extLst>
                </a:gridCol>
              </a:tblGrid>
              <a:tr h="327660">
                <a:tc>
                  <a:txBody>
                    <a:bodyPr/>
                    <a:lstStyle/>
                    <a:p>
                      <a:pPr algn="l"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231</a:t>
                      </a:r>
                      <a:endParaRPr lang="en-GB" sz="11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3200" dirty="0">
                          <a:solidFill>
                            <a:srgbClr val="00B050"/>
                          </a:solidFill>
                          <a:effectLst/>
                        </a:rPr>
                        <a:t>Th</a:t>
                      </a:r>
                      <a:endParaRPr lang="en-GB" sz="32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9693843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l"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GB" sz="1400" baseline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90</a:t>
                      </a:r>
                      <a:endParaRPr lang="en-GB" sz="1100" dirty="0">
                        <a:solidFill>
                          <a:srgbClr val="00B050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157241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4104E97-C576-4ED4-AB3A-7247F552DBC7}"/>
              </a:ext>
            </a:extLst>
          </p:cNvPr>
          <p:cNvPicPr/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68"/>
          <a:stretch/>
        </p:blipFill>
        <p:spPr bwMode="auto">
          <a:xfrm>
            <a:off x="6454308" y="1681793"/>
            <a:ext cx="730885" cy="553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43844" y="802525"/>
            <a:ext cx="8527369" cy="6247864"/>
            <a:chOff x="143844" y="802525"/>
            <a:chExt cx="8527369" cy="62478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49B11E-F203-4859-BB5A-86485CF0C1CC}"/>
                </a:ext>
              </a:extLst>
            </p:cNvPr>
            <p:cNvSpPr txBox="1"/>
            <p:nvPr/>
          </p:nvSpPr>
          <p:spPr>
            <a:xfrm>
              <a:off x="143844" y="802525"/>
              <a:ext cx="8527369" cy="624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10</a:t>
              </a:r>
              <a:r>
                <a:rPr lang="en-GB" sz="2000" dirty="0"/>
                <a:t>.</a:t>
              </a:r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r>
                <a:rPr lang="en-GB" dirty="0"/>
                <a:t>              </a:t>
              </a:r>
            </a:p>
            <a:p>
              <a:r>
                <a:rPr lang="en-GB" sz="2400" dirty="0"/>
                <a:t>11. When iodine 131 decays, there is no mass change in the</a:t>
              </a:r>
            </a:p>
            <a:p>
              <a:r>
                <a:rPr lang="en-GB" sz="2400" dirty="0"/>
                <a:t>       nucleus and no new products formed. What type of radioactive</a:t>
              </a:r>
            </a:p>
            <a:p>
              <a:r>
                <a:rPr lang="en-GB" sz="2400" dirty="0"/>
                <a:t>       emission is this?  </a:t>
              </a:r>
            </a:p>
            <a:p>
              <a:r>
                <a:rPr lang="en-GB" sz="2400" dirty="0"/>
                <a:t>       </a:t>
              </a:r>
              <a:r>
                <a:rPr lang="en-GB" sz="2000" b="1" dirty="0">
                  <a:solidFill>
                    <a:srgbClr val="00B050"/>
                  </a:solidFill>
                </a:rPr>
                <a:t>Gamma emission  </a:t>
              </a:r>
            </a:p>
            <a:p>
              <a:r>
                <a:rPr lang="en-GB" sz="2400" dirty="0"/>
                <a:t>12. Explain what is meant by the term “half life”.</a:t>
              </a:r>
            </a:p>
            <a:p>
              <a:r>
                <a:rPr lang="en-GB" sz="2400" dirty="0"/>
                <a:t>       </a:t>
              </a:r>
              <a:r>
                <a:rPr lang="en-GB" sz="2000" b="1" dirty="0">
                  <a:solidFill>
                    <a:srgbClr val="00B050"/>
                  </a:solidFill>
                </a:rPr>
                <a:t>The time it takes a radioactive sample to lose half its</a:t>
              </a:r>
            </a:p>
            <a:p>
              <a:r>
                <a:rPr lang="en-GB" sz="2000" b="1" dirty="0">
                  <a:solidFill>
                    <a:srgbClr val="00B050"/>
                  </a:solidFill>
                </a:rPr>
                <a:t>        radioactivity (as measured by count rate).</a:t>
              </a:r>
            </a:p>
            <a:p>
              <a:r>
                <a:rPr lang="en-GB" sz="2400" dirty="0"/>
                <a:t>13. A radioactive sample reduces its count rate from 240 counts/min to 30 counts/min over a period of 60 hours what is its half life?</a:t>
              </a:r>
            </a:p>
            <a:p>
              <a:r>
                <a:rPr lang="en-GB" sz="2400" dirty="0"/>
                <a:t>		        1                   2                        3</a:t>
              </a:r>
            </a:p>
            <a:p>
              <a:pPr algn="ctr"/>
              <a:r>
                <a:rPr lang="en-GB" sz="2000" b="1" dirty="0">
                  <a:solidFill>
                    <a:srgbClr val="00B050"/>
                  </a:solidFill>
                </a:rPr>
                <a:t>Three half lives in 60 hours = 20 hour half life</a:t>
              </a:r>
            </a:p>
            <a:p>
              <a:r>
                <a:rPr lang="en-GB" sz="2400" dirty="0"/>
                <a:t>        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264FD8-E514-48CA-8524-1DC53C8A4FDF}"/>
                </a:ext>
              </a:extLst>
            </p:cNvPr>
            <p:cNvSpPr txBox="1"/>
            <p:nvPr/>
          </p:nvSpPr>
          <p:spPr>
            <a:xfrm>
              <a:off x="1471791" y="5527441"/>
              <a:ext cx="864096" cy="369332"/>
            </a:xfrm>
            <a:prstGeom prst="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B050"/>
                  </a:solidFill>
                </a:rPr>
                <a:t>240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452779-FF29-483C-B01E-63A056DDB88A}"/>
                </a:ext>
              </a:extLst>
            </p:cNvPr>
            <p:cNvSpPr txBox="1"/>
            <p:nvPr/>
          </p:nvSpPr>
          <p:spPr>
            <a:xfrm>
              <a:off x="2957684" y="5528312"/>
              <a:ext cx="864096" cy="369332"/>
            </a:xfrm>
            <a:prstGeom prst="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B050"/>
                  </a:solidFill>
                </a:rPr>
                <a:t>120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5209DE-3BE5-4F4F-A436-0163D8A11671}"/>
                </a:ext>
              </a:extLst>
            </p:cNvPr>
            <p:cNvSpPr txBox="1"/>
            <p:nvPr/>
          </p:nvSpPr>
          <p:spPr>
            <a:xfrm>
              <a:off x="4601046" y="5528312"/>
              <a:ext cx="864096" cy="369332"/>
            </a:xfrm>
            <a:prstGeom prst="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B050"/>
                  </a:solidFill>
                </a:rPr>
                <a:t>60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77637A-11C4-4B61-AE5C-54646346D33F}"/>
                </a:ext>
              </a:extLst>
            </p:cNvPr>
            <p:cNvSpPr txBox="1"/>
            <p:nvPr/>
          </p:nvSpPr>
          <p:spPr>
            <a:xfrm>
              <a:off x="6387702" y="5562911"/>
              <a:ext cx="864096" cy="369332"/>
            </a:xfrm>
            <a:prstGeom prst="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B050"/>
                  </a:solidFill>
                </a:rPr>
                <a:t>30</a:t>
              </a: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8C221036-5A25-4DED-928F-3BA18210C144}"/>
                </a:ext>
              </a:extLst>
            </p:cNvPr>
            <p:cNvSpPr/>
            <p:nvPr/>
          </p:nvSpPr>
          <p:spPr>
            <a:xfrm>
              <a:off x="2457331" y="5630202"/>
              <a:ext cx="378909" cy="97141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45956723-E7D9-483A-8761-D00CA051BC2E}"/>
                </a:ext>
              </a:extLst>
            </p:cNvPr>
            <p:cNvSpPr/>
            <p:nvPr/>
          </p:nvSpPr>
          <p:spPr>
            <a:xfrm>
              <a:off x="3943224" y="5638192"/>
              <a:ext cx="378909" cy="97141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0EA7349E-555C-4B0B-97D6-6A4C67D73572}"/>
                </a:ext>
              </a:extLst>
            </p:cNvPr>
            <p:cNvSpPr/>
            <p:nvPr/>
          </p:nvSpPr>
          <p:spPr>
            <a:xfrm>
              <a:off x="5727719" y="5650436"/>
              <a:ext cx="378909" cy="97141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971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832"/>
            <a:ext cx="6588223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nuclear radiation – </a:t>
            </a:r>
            <a:r>
              <a:rPr lang="en-US" sz="2400" b="1" dirty="0">
                <a:solidFill>
                  <a:schemeClr val="tx1"/>
                </a:solidFill>
              </a:rPr>
              <a:t>Question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5"/>
            <a:ext cx="8915400" cy="44986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9B11E-F203-4859-BB5A-86485CF0C1CC}"/>
              </a:ext>
            </a:extLst>
          </p:cNvPr>
          <p:cNvSpPr txBox="1"/>
          <p:nvPr/>
        </p:nvSpPr>
        <p:spPr>
          <a:xfrm>
            <a:off x="149087" y="1052736"/>
            <a:ext cx="85273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4"/>
            </a:pPr>
            <a:r>
              <a:rPr lang="en-GB" sz="2400" dirty="0"/>
              <a:t>Use the decay curve below to work out the half-life of the isotope.</a:t>
            </a:r>
          </a:p>
          <a:p>
            <a:pPr marL="457200" indent="-457200">
              <a:buFont typeface="+mj-lt"/>
              <a:buAutoNum type="arabicPeriod" startAt="14"/>
            </a:pPr>
            <a:endParaRPr lang="en-GB" sz="2400" dirty="0"/>
          </a:p>
          <a:p>
            <a:pPr marL="457200" indent="-457200">
              <a:buFont typeface="+mj-lt"/>
              <a:buAutoNum type="arabicPeriod" startAt="14"/>
            </a:pPr>
            <a:endParaRPr lang="en-GB" sz="2400" dirty="0"/>
          </a:p>
          <a:p>
            <a:pPr marL="457200" indent="-457200">
              <a:buFont typeface="+mj-lt"/>
              <a:buAutoNum type="arabicPeriod" startAt="14"/>
            </a:pPr>
            <a:endParaRPr lang="en-GB" sz="2400" dirty="0"/>
          </a:p>
          <a:p>
            <a:pPr marL="457200" indent="-457200">
              <a:buFont typeface="+mj-lt"/>
              <a:buAutoNum type="arabicPeriod" startAt="14"/>
            </a:pPr>
            <a:endParaRPr lang="en-GB" sz="2400" dirty="0"/>
          </a:p>
          <a:p>
            <a:pPr marL="457200" indent="-457200">
              <a:buFont typeface="+mj-lt"/>
              <a:buAutoNum type="arabicPeriod" startAt="14"/>
            </a:pPr>
            <a:endParaRPr lang="en-GB" sz="2400" dirty="0"/>
          </a:p>
          <a:p>
            <a:pPr marL="457200" indent="-457200">
              <a:buFont typeface="+mj-lt"/>
              <a:buAutoNum type="arabicPeriod" startAt="14"/>
            </a:pPr>
            <a:endParaRPr lang="en-GB" sz="2400" dirty="0"/>
          </a:p>
          <a:p>
            <a:endParaRPr lang="en-GB" sz="2400" dirty="0"/>
          </a:p>
          <a:p>
            <a:pPr marL="457200" indent="-457200">
              <a:buFont typeface="+mj-lt"/>
              <a:buAutoNum type="arabicPeriod" startAt="14"/>
            </a:pPr>
            <a:r>
              <a:rPr lang="en-GB" sz="2400" dirty="0"/>
              <a:t>(Physics only) Calculate the net decline of the above isotope expressed as a ratio, during radioactive emission after 3 half-lives.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234C3-EAC6-448B-AE9F-98B7F5A0F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23" y="1484784"/>
            <a:ext cx="4680520" cy="2304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350" y="3900639"/>
            <a:ext cx="8260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80 = 0 day; 40 = 2 days. Difference = 2 days. Half-life = 2 days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350" y="5457870"/>
            <a:ext cx="8260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Counts/ min reduce from 80 to 10 in 3 half-lives.</a:t>
            </a:r>
          </a:p>
          <a:p>
            <a:r>
              <a:rPr lang="en-GB" sz="2400" dirty="0">
                <a:solidFill>
                  <a:srgbClr val="00B050"/>
                </a:solidFill>
              </a:rPr>
              <a:t>Decline is 70/80 or 7/8ths </a:t>
            </a:r>
          </a:p>
        </p:txBody>
      </p:sp>
    </p:spTree>
    <p:extLst>
      <p:ext uri="{BB962C8B-B14F-4D97-AF65-F5344CB8AC3E}">
        <p14:creationId xmlns:p14="http://schemas.microsoft.com/office/powerpoint/2010/main" val="1400970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832"/>
            <a:ext cx="6588223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Atoms and nuclear radiation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DD749-2B9B-4473-8C83-9E5DBBCE8EFF}"/>
              </a:ext>
            </a:extLst>
          </p:cNvPr>
          <p:cNvSpPr txBox="1"/>
          <p:nvPr/>
        </p:nvSpPr>
        <p:spPr>
          <a:xfrm>
            <a:off x="142457" y="802523"/>
            <a:ext cx="87433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16. Explain the difference between radioactive irradiation and</a:t>
            </a:r>
          </a:p>
          <a:p>
            <a:r>
              <a:rPr lang="en-GB" sz="2400" dirty="0"/>
              <a:t>       radioactive contamination. </a:t>
            </a:r>
          </a:p>
          <a:p>
            <a:r>
              <a:rPr lang="en-GB" sz="2400" dirty="0"/>
              <a:t>      </a:t>
            </a:r>
            <a:r>
              <a:rPr lang="en-GB" sz="2400" b="1" dirty="0">
                <a:solidFill>
                  <a:srgbClr val="00B050"/>
                </a:solidFill>
              </a:rPr>
              <a:t> Irradiation is exposure to emissions from radioactive materials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       that are not in contact with an object. Contamination is when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       radioactive materials are in contact with the object.</a:t>
            </a:r>
          </a:p>
          <a:p>
            <a:r>
              <a:rPr lang="en-GB" sz="2400" dirty="0"/>
              <a:t>17. Copy and complete the table below to suggest one way of</a:t>
            </a:r>
          </a:p>
          <a:p>
            <a:r>
              <a:rPr lang="en-GB" sz="2400" dirty="0"/>
              <a:t>       preventing exposure to irradiation and contamination by</a:t>
            </a:r>
          </a:p>
          <a:p>
            <a:r>
              <a:rPr lang="en-GB" sz="2400" dirty="0"/>
              <a:t>       radioactive materials.  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A303B65-5F81-4C20-ADC6-584952A54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57" y="-127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92DBAE58-9581-44BC-8C1E-0D5CC986E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8833BD0-D49F-41DB-A367-0C46DBF35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8822AE08-D832-4E6B-9BBF-FD822819F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6AABC20C-19D5-4BFE-BBEF-2E0F5DC09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60FDB7B5-95EE-4800-B29D-6F57DA911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858EA8-4A8A-496F-BD58-047BE14E22A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2457" y="3794713"/>
          <a:ext cx="8607287" cy="2686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338">
                  <a:extLst>
                    <a:ext uri="{9D8B030D-6E8A-4147-A177-3AD203B41FA5}">
                      <a16:colId xmlns:a16="http://schemas.microsoft.com/office/drawing/2014/main" val="1299019372"/>
                    </a:ext>
                  </a:extLst>
                </a:gridCol>
                <a:gridCol w="5928949">
                  <a:extLst>
                    <a:ext uri="{9D8B030D-6E8A-4147-A177-3AD203B41FA5}">
                      <a16:colId xmlns:a16="http://schemas.microsoft.com/office/drawing/2014/main" val="1705007528"/>
                    </a:ext>
                  </a:extLst>
                </a:gridCol>
              </a:tblGrid>
              <a:tr h="35363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Type of exposure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Method of preventing exposure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374580"/>
                  </a:ext>
                </a:extLst>
              </a:tr>
              <a:tr h="102172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Irradiation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B050"/>
                          </a:solidFill>
                        </a:rPr>
                        <a:t>Wear protective clothing,</a:t>
                      </a:r>
                      <a:r>
                        <a:rPr lang="en-GB" sz="2000" b="0" baseline="0" dirty="0">
                          <a:solidFill>
                            <a:srgbClr val="00B050"/>
                          </a:solidFill>
                        </a:rPr>
                        <a:t> e.g., lead apron, </a:t>
                      </a:r>
                      <a:r>
                        <a:rPr lang="en-GB" sz="2000" b="0" dirty="0">
                          <a:solidFill>
                            <a:srgbClr val="00B050"/>
                          </a:solidFill>
                        </a:rPr>
                        <a:t>to shield from radiation.</a:t>
                      </a:r>
                    </a:p>
                    <a:p>
                      <a:r>
                        <a:rPr lang="en-GB" sz="2000" b="0" dirty="0">
                          <a:solidFill>
                            <a:srgbClr val="00B050"/>
                          </a:solidFill>
                        </a:rPr>
                        <a:t>Move away from the radiation.</a:t>
                      </a:r>
                    </a:p>
                    <a:p>
                      <a:r>
                        <a:rPr lang="en-GB" sz="2000" b="0" dirty="0">
                          <a:solidFill>
                            <a:srgbClr val="00B050"/>
                          </a:solidFill>
                        </a:rPr>
                        <a:t>Shield the radiation with appropriate material.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209600"/>
                  </a:ext>
                </a:extLst>
              </a:tr>
              <a:tr h="102172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Contamination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B050"/>
                          </a:solidFill>
                        </a:rPr>
                        <a:t>Avoid contact with radioactive materials.</a:t>
                      </a:r>
                    </a:p>
                    <a:p>
                      <a:r>
                        <a:rPr lang="en-GB" sz="2000" b="0" dirty="0">
                          <a:solidFill>
                            <a:srgbClr val="00B050"/>
                          </a:solidFill>
                        </a:rPr>
                        <a:t>Prevent radioactive materials being released into the environment.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101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233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087" y="802524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802524"/>
            <a:ext cx="446449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LearnIT!</a:t>
            </a:r>
          </a:p>
          <a:p>
            <a:r>
              <a:rPr lang="en-GB" sz="7200" b="1" dirty="0">
                <a:latin typeface="+mj-lt"/>
                <a:ea typeface="Beirut" charset="-78"/>
                <a:cs typeface="Beirut" charset="-78"/>
              </a:rPr>
              <a:t>KnowIT!</a:t>
            </a:r>
          </a:p>
          <a:p>
            <a:r>
              <a:rPr lang="en-GB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Atoms and nuclear radiation </a:t>
            </a:r>
          </a:p>
          <a:p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Radioactive decay and nuclear radiation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Nuclear equations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Half life and the random nature of radioactive decay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Radioactive contamination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3889" y="17416"/>
            <a:ext cx="5551586" cy="652534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F20490-9611-47A7-8925-3CDC8622D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9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0"/>
    </mc:Choice>
    <mc:Fallback>
      <p:transition spd="slow" advTm="9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unstable nuclei emitting radiation">
            <a:extLst>
              <a:ext uri="{FF2B5EF4-FFF2-40B4-BE49-F238E27FC236}">
                <a16:creationId xmlns:a16="http://schemas.microsoft.com/office/drawing/2014/main" id="{73674FA2-BD76-4025-950F-E39666B71E1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 bwMode="auto">
          <a:xfrm>
            <a:off x="2123728" y="1992453"/>
            <a:ext cx="4536504" cy="1288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8004286" cy="576064"/>
          </a:xfrm>
        </p:spPr>
        <p:txBody>
          <a:bodyPr>
            <a:noAutofit/>
          </a:bodyPr>
          <a:lstStyle/>
          <a:p>
            <a:pPr marL="342900" marR="0" lvl="1" algn="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Radioactive decay and nuclear radiation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BF55CBF-1EFC-49E8-8C6F-5D17ECC7F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8491516" cy="115212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2200" b="1" dirty="0">
                <a:solidFill>
                  <a:schemeClr val="tx1"/>
                </a:solidFill>
                <a:latin typeface="+mn-lt"/>
              </a:rPr>
              <a:t>The nuclei of some atoms are unstable.</a:t>
            </a:r>
          </a:p>
          <a:p>
            <a:pPr>
              <a:spcBef>
                <a:spcPts val="0"/>
              </a:spcBef>
            </a:pPr>
            <a:r>
              <a:rPr lang="en-GB" sz="2200" b="1" dirty="0">
                <a:solidFill>
                  <a:schemeClr val="tx1"/>
                </a:solidFill>
                <a:latin typeface="+mn-lt"/>
              </a:rPr>
              <a:t>To become more stable these nuclei give out radiation.</a:t>
            </a:r>
          </a:p>
          <a:p>
            <a:pPr>
              <a:spcBef>
                <a:spcPts val="0"/>
              </a:spcBef>
            </a:pPr>
            <a:r>
              <a:rPr lang="en-GB" sz="2200" b="1" dirty="0">
                <a:solidFill>
                  <a:schemeClr val="tx1"/>
                </a:solidFill>
                <a:latin typeface="+mn-lt"/>
              </a:rPr>
              <a:t>This process is called radioactive decay.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04A094-2188-468D-A9B8-6EB0A56522CA}"/>
              </a:ext>
            </a:extLst>
          </p:cNvPr>
          <p:cNvSpPr txBox="1"/>
          <p:nvPr/>
        </p:nvSpPr>
        <p:spPr>
          <a:xfrm>
            <a:off x="5443995" y="3085643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0DC51-DF90-461C-A6EF-B5FC15855D48}"/>
              </a:ext>
            </a:extLst>
          </p:cNvPr>
          <p:cNvSpPr txBox="1"/>
          <p:nvPr/>
        </p:nvSpPr>
        <p:spPr>
          <a:xfrm>
            <a:off x="2254712" y="3147972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35D60-9677-409A-83B6-D61398269CCB}"/>
              </a:ext>
            </a:extLst>
          </p:cNvPr>
          <p:cNvSpPr txBox="1"/>
          <p:nvPr/>
        </p:nvSpPr>
        <p:spPr>
          <a:xfrm>
            <a:off x="3203848" y="2996952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u="sng" dirty="0">
                <a:solidFill>
                  <a:srgbClr val="FF0000"/>
                </a:solidFill>
              </a:rPr>
              <a:t>Radioactive decay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240E3-87FB-4383-BDEA-28FDB960457F}"/>
              </a:ext>
            </a:extLst>
          </p:cNvPr>
          <p:cNvSpPr txBox="1"/>
          <p:nvPr/>
        </p:nvSpPr>
        <p:spPr>
          <a:xfrm>
            <a:off x="323528" y="3013960"/>
            <a:ext cx="2232248" cy="16312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Activity </a:t>
            </a:r>
            <a:r>
              <a:rPr lang="en-GB" sz="2000" dirty="0"/>
              <a:t>=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rate at which a source of unstable nuclei decays</a:t>
            </a:r>
            <a:r>
              <a:rPr lang="en-GB" sz="2000" dirty="0"/>
              <a:t>, measured in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becquerels (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Bq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DF72B1-2FFD-4E32-A914-95381BDE40ED}"/>
              </a:ext>
            </a:extLst>
          </p:cNvPr>
          <p:cNvSpPr txBox="1"/>
          <p:nvPr/>
        </p:nvSpPr>
        <p:spPr>
          <a:xfrm>
            <a:off x="6242217" y="3019700"/>
            <a:ext cx="2571362" cy="16312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Count-rate</a:t>
            </a:r>
            <a:r>
              <a:rPr lang="en-GB" sz="2000" dirty="0"/>
              <a:t> =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number of decays recorded each second by a detector</a:t>
            </a:r>
            <a:r>
              <a:rPr lang="en-GB" sz="2000" dirty="0"/>
              <a:t> (e.g. Geiger-Muller tube)</a:t>
            </a:r>
            <a:endParaRPr lang="en-GB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65129" y="3698841"/>
            <a:ext cx="3869726" cy="2499338"/>
            <a:chOff x="2507891" y="3517305"/>
            <a:chExt cx="3869726" cy="24993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03F3A0-66E0-457D-9555-DE4541335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891" y="3517305"/>
              <a:ext cx="2923541" cy="24993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64224E2-CC94-43E0-B75D-5D832E73D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346" y="3525844"/>
              <a:ext cx="617075" cy="80348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9B759B-FD13-4EDB-8256-B5E102E44369}"/>
                </a:ext>
              </a:extLst>
            </p:cNvPr>
            <p:cNvSpPr txBox="1"/>
            <p:nvPr/>
          </p:nvSpPr>
          <p:spPr>
            <a:xfrm>
              <a:off x="5297497" y="4548165"/>
              <a:ext cx="108012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Radioactive rock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DDDB470-39F3-4060-B609-07C23FD472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7127" y="4117657"/>
              <a:ext cx="49512" cy="39507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AB1B4CB-8801-413E-9710-7902B78CBEF6}"/>
              </a:ext>
            </a:extLst>
          </p:cNvPr>
          <p:cNvSpPr txBox="1"/>
          <p:nvPr/>
        </p:nvSpPr>
        <p:spPr>
          <a:xfrm>
            <a:off x="5603242" y="5240071"/>
            <a:ext cx="3210337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Different radioactive isotopes decay at different rates and emit different types of radiation.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B0DB67-0426-4383-9AED-1DA280414AA9}"/>
              </a:ext>
            </a:extLst>
          </p:cNvPr>
          <p:cNvSpPr txBox="1"/>
          <p:nvPr/>
        </p:nvSpPr>
        <p:spPr>
          <a:xfrm>
            <a:off x="891693" y="2185940"/>
            <a:ext cx="1152128" cy="707886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Unstable atom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95DB00-15F6-4282-94CE-4327A6A7B1A5}"/>
              </a:ext>
            </a:extLst>
          </p:cNvPr>
          <p:cNvSpPr txBox="1"/>
          <p:nvPr/>
        </p:nvSpPr>
        <p:spPr>
          <a:xfrm>
            <a:off x="6660232" y="2133891"/>
            <a:ext cx="1152128" cy="707886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Stable atom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CB20A12-CCC9-4B77-9F55-7CEBE1DB0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9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35"/>
    </mc:Choice>
    <mc:Fallback>
      <p:transition spd="slow" advTm="119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8004286" cy="576064"/>
          </a:xfrm>
        </p:spPr>
        <p:txBody>
          <a:bodyPr>
            <a:noAutofit/>
          </a:bodyPr>
          <a:lstStyle/>
          <a:p>
            <a:pPr marL="342900" marR="0" lvl="1" algn="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"/>
                <a:cs typeface="News Gothic MT"/>
              </a:rPr>
              <a:t>Radioactive decay and nuclear radiation</a:t>
            </a:r>
          </a:p>
        </p:txBody>
      </p:sp>
      <p:pic>
        <p:nvPicPr>
          <p:cNvPr id="7" name="Picture 6" descr="Image result for alpha beta gamma decay">
            <a:extLst>
              <a:ext uri="{FF2B5EF4-FFF2-40B4-BE49-F238E27FC236}">
                <a16:creationId xmlns:a16="http://schemas.microsoft.com/office/drawing/2014/main" id="{AD138059-FC6F-4A8C-B080-5ED7A16AA17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667"/>
          <a:stretch/>
        </p:blipFill>
        <p:spPr bwMode="auto">
          <a:xfrm>
            <a:off x="644457" y="1952514"/>
            <a:ext cx="2476500" cy="590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Image result for alpha beta gamma decay">
            <a:extLst>
              <a:ext uri="{FF2B5EF4-FFF2-40B4-BE49-F238E27FC236}">
                <a16:creationId xmlns:a16="http://schemas.microsoft.com/office/drawing/2014/main" id="{4686A7CA-8CEA-4F73-8395-1EB6974AB33C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796" b="32796"/>
          <a:stretch/>
        </p:blipFill>
        <p:spPr bwMode="auto">
          <a:xfrm>
            <a:off x="2045039" y="3392538"/>
            <a:ext cx="2476500" cy="609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Image result for alpha beta gamma decay">
            <a:extLst>
              <a:ext uri="{FF2B5EF4-FFF2-40B4-BE49-F238E27FC236}">
                <a16:creationId xmlns:a16="http://schemas.microsoft.com/office/drawing/2014/main" id="{6380E6D3-98D0-4D7C-A293-948BEA6BD80D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5" t="65592" r="385" b="1612"/>
          <a:stretch/>
        </p:blipFill>
        <p:spPr bwMode="auto">
          <a:xfrm>
            <a:off x="2743572" y="5174091"/>
            <a:ext cx="2476500" cy="581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EB47D5-0B47-41A6-8E53-CBBBB5FCE6C5}"/>
              </a:ext>
            </a:extLst>
          </p:cNvPr>
          <p:cNvSpPr txBox="1"/>
          <p:nvPr/>
        </p:nvSpPr>
        <p:spPr>
          <a:xfrm>
            <a:off x="150600" y="908390"/>
            <a:ext cx="8741879" cy="70788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There are three types of radioactive decay,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alpha, beta and gamma</a:t>
            </a:r>
            <a:r>
              <a:rPr lang="en-GB" sz="2000" dirty="0"/>
              <a:t>. All come from the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nucleus of the atom</a:t>
            </a:r>
            <a:r>
              <a:rPr lang="en-GB" sz="2000" dirty="0"/>
              <a:t>. In the examples below, only the nucleus is shown.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91880" y="1744259"/>
            <a:ext cx="5400599" cy="1015663"/>
            <a:chOff x="3491880" y="1744259"/>
            <a:chExt cx="5400599" cy="10156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46B44E-D39C-4D23-B0E9-3B9110B26119}"/>
                </a:ext>
              </a:extLst>
            </p:cNvPr>
            <p:cNvSpPr txBox="1"/>
            <p:nvPr/>
          </p:nvSpPr>
          <p:spPr>
            <a:xfrm>
              <a:off x="3491880" y="1744259"/>
              <a:ext cx="5400599" cy="1015663"/>
            </a:xfrm>
            <a:prstGeom prst="rect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6">
                      <a:lumMod val="75000"/>
                    </a:schemeClr>
                  </a:solidFill>
                </a:rPr>
                <a:t>Alpha</a:t>
              </a:r>
              <a:r>
                <a:rPr lang="en-GB" sz="2000" dirty="0"/>
                <a:t> (symbol </a:t>
              </a:r>
              <a:r>
                <a:rPr lang="el-GR" sz="2000" dirty="0"/>
                <a:t>α</a:t>
              </a:r>
              <a:r>
                <a:rPr lang="en-GB" sz="2000" dirty="0"/>
                <a:t> or      ) consist of </a:t>
              </a:r>
              <a:r>
                <a:rPr lang="en-GB" sz="2000" b="1" dirty="0">
                  <a:solidFill>
                    <a:schemeClr val="accent6">
                      <a:lumMod val="75000"/>
                    </a:schemeClr>
                  </a:solidFill>
                </a:rPr>
                <a:t>2 protons and 2 neutrons</a:t>
              </a:r>
              <a:r>
                <a:rPr lang="en-GB" sz="2000" dirty="0"/>
                <a:t> emitted from the nucleus. They have a </a:t>
              </a:r>
              <a:r>
                <a:rPr lang="en-GB" sz="2000" b="1" dirty="0">
                  <a:solidFill>
                    <a:schemeClr val="accent6">
                      <a:lumMod val="75000"/>
                    </a:schemeClr>
                  </a:solidFill>
                </a:rPr>
                <a:t>positive</a:t>
              </a:r>
              <a:r>
                <a:rPr lang="en-GB" sz="2000" dirty="0"/>
                <a:t> charge as they contain 2 (+) protons.</a:t>
              </a:r>
            </a:p>
          </p:txBody>
        </p:sp>
        <p:pic>
          <p:nvPicPr>
            <p:cNvPr id="12" name="Picture 11" descr="Image result for helium symbol">
              <a:extLst>
                <a:ext uri="{FF2B5EF4-FFF2-40B4-BE49-F238E27FC236}">
                  <a16:creationId xmlns:a16="http://schemas.microsoft.com/office/drawing/2014/main" id="{FF40A43C-D4B4-4D22-AFD5-EE8CED08217E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1857697"/>
              <a:ext cx="248920" cy="180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4283968" y="2888851"/>
            <a:ext cx="4608511" cy="1631216"/>
            <a:chOff x="4283968" y="2888851"/>
            <a:chExt cx="4608511" cy="163121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340959-58F3-4C21-A3C4-0947ED0DC2D8}"/>
                </a:ext>
              </a:extLst>
            </p:cNvPr>
            <p:cNvSpPr txBox="1"/>
            <p:nvPr/>
          </p:nvSpPr>
          <p:spPr>
            <a:xfrm>
              <a:off x="4283968" y="2888851"/>
              <a:ext cx="4608511" cy="1631216"/>
            </a:xfrm>
            <a:prstGeom prst="rect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6">
                      <a:lumMod val="75000"/>
                    </a:schemeClr>
                  </a:solidFill>
                </a:rPr>
                <a:t>Beta</a:t>
              </a:r>
              <a:r>
                <a:rPr lang="en-GB" sz="2000" dirty="0"/>
                <a:t> (symbol </a:t>
              </a:r>
              <a:r>
                <a:rPr lang="el-GR" sz="2000" dirty="0"/>
                <a:t>β</a:t>
              </a:r>
              <a:r>
                <a:rPr lang="en-GB" sz="2000" dirty="0"/>
                <a:t> or       ) consist of an </a:t>
              </a:r>
              <a:r>
                <a:rPr lang="en-GB" sz="2000" b="1" dirty="0">
                  <a:solidFill>
                    <a:schemeClr val="accent6">
                      <a:lumMod val="75000"/>
                    </a:schemeClr>
                  </a:solidFill>
                </a:rPr>
                <a:t>electron</a:t>
              </a:r>
              <a:r>
                <a:rPr lang="en-GB" sz="2000" dirty="0"/>
                <a:t> emitted from the nucleus. This results from a neutron splitting into a proton and an electron. Beta particles are </a:t>
              </a:r>
              <a:r>
                <a:rPr lang="en-GB" sz="2000" b="1" dirty="0">
                  <a:solidFill>
                    <a:schemeClr val="accent6">
                      <a:lumMod val="75000"/>
                    </a:schemeClr>
                  </a:solidFill>
                </a:rPr>
                <a:t>negatively</a:t>
              </a:r>
              <a:r>
                <a:rPr lang="en-GB" sz="2000" dirty="0"/>
                <a:t> charged.</a:t>
              </a:r>
            </a:p>
          </p:txBody>
        </p:sp>
        <p:pic>
          <p:nvPicPr>
            <p:cNvPr id="14" name="Picture 13" descr="Image result for symbol for an electron">
              <a:extLst>
                <a:ext uri="{FF2B5EF4-FFF2-40B4-BE49-F238E27FC236}">
                  <a16:creationId xmlns:a16="http://schemas.microsoft.com/office/drawing/2014/main" id="{54FFF009-5BCC-47C1-828A-F0A46DFB482B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75" t="11999" r="47409" b="53270"/>
            <a:stretch/>
          </p:blipFill>
          <p:spPr bwMode="auto">
            <a:xfrm>
              <a:off x="6225363" y="2940432"/>
              <a:ext cx="257175" cy="3422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2CF2FE-AE34-47C4-B9BB-8A080EA4DE94}"/>
              </a:ext>
            </a:extLst>
          </p:cNvPr>
          <p:cNvSpPr txBox="1"/>
          <p:nvPr/>
        </p:nvSpPr>
        <p:spPr>
          <a:xfrm>
            <a:off x="5220072" y="4648996"/>
            <a:ext cx="3672407" cy="163121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Gamma rays</a:t>
            </a:r>
            <a:r>
              <a:rPr lang="en-GB" sz="2000" dirty="0"/>
              <a:t> (symbol </a:t>
            </a:r>
            <a:r>
              <a:rPr lang="el-GR" sz="2000" dirty="0"/>
              <a:t>γ</a:t>
            </a:r>
            <a:r>
              <a:rPr lang="en-GB" sz="2000" dirty="0"/>
              <a:t>) are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electromagnetic radiation </a:t>
            </a:r>
            <a:r>
              <a:rPr lang="en-GB" sz="2000" dirty="0"/>
              <a:t>emitted from the nucleus. Gamma radiation has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no mass </a:t>
            </a:r>
            <a:r>
              <a:rPr lang="en-GB" sz="2000" dirty="0"/>
              <a:t>and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no electrical charge.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94179B0-26D6-46DF-B2A6-493FC8CA29D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03439" y="3416399"/>
              <a:ext cx="2" cy="2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94179B0-26D6-46DF-B2A6-493FC8CA29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3439" y="341639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C765E5-1A86-4729-AF22-5828B8FC5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4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90"/>
    </mc:Choice>
    <mc:Fallback>
      <p:transition spd="slow" advTm="108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GCSE BBC Science Bitesize - Radioactivity">
            <a:hlinkClick r:id="" action="ppaction://media"/>
            <a:extLst>
              <a:ext uri="{FF2B5EF4-FFF2-40B4-BE49-F238E27FC236}">
                <a16:creationId xmlns:a16="http://schemas.microsoft.com/office/drawing/2014/main" id="{A43ADCB5-8B1F-4853-9476-546A7164BB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51520" y="260648"/>
            <a:ext cx="8784976" cy="554461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8B9B3E-30A7-4053-8DE8-F5A740A853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8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000"/>
    </mc:Choice>
    <mc:Fallback>
      <p:transition spd="slow" advTm="6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4A1C474-285E-4755-89A1-23BE2A3E483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9512" y="116631"/>
          <a:ext cx="8856984" cy="5904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Bitmap Image" r:id="rId6" imgW="7543800" imgH="6581880" progId="Paint.Picture">
                  <p:embed/>
                </p:oleObj>
              </mc:Choice>
              <mc:Fallback>
                <p:oleObj name="Bitmap Image" r:id="rId6" imgW="7543800" imgH="6581880" progId="Paint.Pictur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4A1C474-285E-4755-89A1-23BE2A3E48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9512" y="116631"/>
                        <a:ext cx="8856984" cy="5904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842BC9-3FE9-4E32-A495-7CA0126D7C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50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66"/>
    </mc:Choice>
    <mc:Fallback>
      <p:transition spd="slow" advTm="15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GCSE Science Revision - Gamma Radiation">
            <a:hlinkClick r:id="" action="ppaction://media"/>
            <a:extLst>
              <a:ext uri="{FF2B5EF4-FFF2-40B4-BE49-F238E27FC236}">
                <a16:creationId xmlns:a16="http://schemas.microsoft.com/office/drawing/2014/main" id="{A8CE3A73-FE93-44B9-B070-9AD6ECA095A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260648"/>
            <a:ext cx="9089010" cy="55446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E2ADAE-DAD1-461D-8ECB-CB33AAB213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1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0"/>
    </mc:Choice>
    <mc:Fallback>
      <p:transition spd="slow" advTm="1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1.8|9.8|1.3|1.4|2.2|1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4.2|5.6|5.9|7|2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0.6|25.1|23.3|2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0.8|2.8|58.3|4.8|6.5|6.1|8.1|3.5|5.3|2.3|3|2.9|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2.6|53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71.2|1.2|6.1|0.8|1.1|4.4|1|3.1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6.9|9.3|1.1|1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4|9.6|13|1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.2|5.9|27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17.2|9.8|0.9|22.2|0.9|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0.4|11.6|4.9|2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9.7|3.9|1.7|1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7.6|0.7|4.8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1.6|5.2|1|1|13.2|5.4|0.7|1|6.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489A17B-A778-43E8-8CAD-39AF0ABD1C3C}" vid="{5B90DF28-B678-4AF8-820C-D210C98786D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teach">
      <a:majorFont>
        <a:latin typeface="KG Broken Vessels Sketch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tefan">
  <a:themeElements>
    <a:clrScheme name="Stefan">
      <a:dk1>
        <a:srgbClr val="000000"/>
      </a:dk1>
      <a:lt1>
        <a:srgbClr val="FFFFFF"/>
      </a:lt1>
      <a:dk2>
        <a:srgbClr val="1F497D"/>
      </a:dk2>
      <a:lt2>
        <a:srgbClr val="FFFFCC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31661</TotalTime>
  <Words>3055</Words>
  <Application>Microsoft Office PowerPoint</Application>
  <PresentationFormat>On-screen Show (4:3)</PresentationFormat>
  <Paragraphs>527</Paragraphs>
  <Slides>39</Slides>
  <Notes>27</Notes>
  <HiddenSlides>0</HiddenSlides>
  <MMClips>30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Arial</vt:lpstr>
      <vt:lpstr>Beirut</vt:lpstr>
      <vt:lpstr>Calibri</vt:lpstr>
      <vt:lpstr>Calibri Light</vt:lpstr>
      <vt:lpstr>Comic Sans MS</vt:lpstr>
      <vt:lpstr>KG Broken Vessels Sketch</vt:lpstr>
      <vt:lpstr>Lato Medium</vt:lpstr>
      <vt:lpstr>News Gothic MT</vt:lpstr>
      <vt:lpstr>Tahoma</vt:lpstr>
      <vt:lpstr>Times New Roman</vt:lpstr>
      <vt:lpstr>1_Office Theme</vt:lpstr>
      <vt:lpstr>Custom Design</vt:lpstr>
      <vt:lpstr>2_Office Theme</vt:lpstr>
      <vt:lpstr>Stefan</vt:lpstr>
      <vt:lpstr>Bitmap Image</vt:lpstr>
      <vt:lpstr>PowerPoint Presentation</vt:lpstr>
      <vt:lpstr>PowerPoint Presentation</vt:lpstr>
      <vt:lpstr>            Overview            Atomic structure </vt:lpstr>
      <vt:lpstr>PowerPoint Presentation</vt:lpstr>
      <vt:lpstr>Radioactive decay and nuclear radiation</vt:lpstr>
      <vt:lpstr>Radioactive decay and nuclear radiation</vt:lpstr>
      <vt:lpstr>PowerPoint Presentation</vt:lpstr>
      <vt:lpstr>PowerPoint Presentation</vt:lpstr>
      <vt:lpstr>PowerPoint Presentation</vt:lpstr>
      <vt:lpstr>Radioactive decay and nuclear radiation </vt:lpstr>
      <vt:lpstr>PowerPoint Presentation</vt:lpstr>
      <vt:lpstr>Alpha Radiation - α</vt:lpstr>
      <vt:lpstr>What happens during alpha decay?</vt:lpstr>
      <vt:lpstr>Example</vt:lpstr>
      <vt:lpstr>PowerPoint Presentation</vt:lpstr>
      <vt:lpstr>Beta Radiation - β</vt:lpstr>
      <vt:lpstr>What happens during beta decay?</vt:lpstr>
      <vt:lpstr>Example</vt:lpstr>
      <vt:lpstr>PowerPoint Presentation</vt:lpstr>
      <vt:lpstr>Gamma Radiation - γ </vt:lpstr>
      <vt:lpstr>   Nuclear equations</vt:lpstr>
      <vt:lpstr>PowerPoint Presentation</vt:lpstr>
      <vt:lpstr>PowerPoint Presentation</vt:lpstr>
      <vt:lpstr>                       Half life and the random nature of radioactive decay</vt:lpstr>
      <vt:lpstr>                       Half life and the random nature of radioactive decay</vt:lpstr>
      <vt:lpstr>Radioactive contamination</vt:lpstr>
      <vt:lpstr>Background radiation</vt:lpstr>
      <vt:lpstr>PowerPoint Presentation</vt:lpstr>
      <vt:lpstr>Atoms and nuclear radiation – QuestionIT</vt:lpstr>
      <vt:lpstr>Atoms and nuclear radiation – QuestionIT</vt:lpstr>
      <vt:lpstr>Atoms and nuclear radiation – QuestionIT</vt:lpstr>
      <vt:lpstr>Atoms and nuclear radiation – QuestionIT</vt:lpstr>
      <vt:lpstr>Atoms and nuclear radiation – QuestionIT</vt:lpstr>
      <vt:lpstr>PowerPoint Presentation</vt:lpstr>
      <vt:lpstr>Atoms and nuclear radiation – AnswerIT</vt:lpstr>
      <vt:lpstr>Atoms and nuclear radiation – AnswerIT</vt:lpstr>
      <vt:lpstr>Atoms and nuclear radiation – AnswerIT</vt:lpstr>
      <vt:lpstr>Atoms and nuclear radiation – QuestionIT</vt:lpstr>
      <vt:lpstr>Atoms and nuclear radiation – AnswerIT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zarina shaffi</dc:creator>
  <cp:lastModifiedBy>Kyle Toyne</cp:lastModifiedBy>
  <cp:revision>896</cp:revision>
  <cp:lastPrinted>2017-05-23T14:15:43Z</cp:lastPrinted>
  <dcterms:created xsi:type="dcterms:W3CDTF">2016-03-05T09:38:04Z</dcterms:created>
  <dcterms:modified xsi:type="dcterms:W3CDTF">2021-01-05T17:17:53Z</dcterms:modified>
</cp:coreProperties>
</file>