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8" r:id="rId2"/>
    <p:sldId id="263" r:id="rId3"/>
    <p:sldId id="266" r:id="rId4"/>
    <p:sldId id="268" r:id="rId5"/>
    <p:sldId id="267" r:id="rId6"/>
    <p:sldId id="269" r:id="rId7"/>
    <p:sldId id="256" r:id="rId8"/>
    <p:sldId id="257" r:id="rId9"/>
    <p:sldId id="264" r:id="rId10"/>
    <p:sldId id="259" r:id="rId11"/>
    <p:sldId id="260" r:id="rId12"/>
    <p:sldId id="270" r:id="rId13"/>
    <p:sldId id="262" r:id="rId14"/>
    <p:sldId id="2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6F53D6-6E50-4DC9-82CD-82FBDC410A04}" type="datetimeFigureOut">
              <a:rPr lang="en-GB" smtClean="0"/>
              <a:t>19/10/2020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D8CF10-84C6-4991-BF71-211E8FF7AED2}" type="slidenum">
              <a:rPr lang="en-GB" smtClean="0"/>
              <a:t>‹#›</a:t>
            </a:fld>
            <a:endParaRPr lang="en-GB"/>
          </a:p>
        </p:txBody>
      </p:sp>
    </p:spTree>
    <p:extLst>
      <p:ext uri="{BB962C8B-B14F-4D97-AF65-F5344CB8AC3E}">
        <p14:creationId xmlns:p14="http://schemas.microsoft.com/office/powerpoint/2010/main" val="2651814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bc.co.uk/bitesize/guides/zs63tv4/revision/5"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https://youtu.be/g7phKY726X0</a:t>
            </a:r>
          </a:p>
        </p:txBody>
      </p:sp>
      <p:sp>
        <p:nvSpPr>
          <p:cNvPr id="4" name="Slide Number Placeholder 3"/>
          <p:cNvSpPr>
            <a:spLocks noGrp="1"/>
          </p:cNvSpPr>
          <p:nvPr>
            <p:ph type="sldNum" sz="quarter" idx="5"/>
          </p:nvPr>
        </p:nvSpPr>
        <p:spPr/>
        <p:txBody>
          <a:bodyPr/>
          <a:lstStyle/>
          <a:p>
            <a:fld id="{7DD8CF10-84C6-4991-BF71-211E8FF7AED2}" type="slidenum">
              <a:rPr lang="en-GB" smtClean="0"/>
              <a:t>4</a:t>
            </a:fld>
            <a:endParaRPr lang="en-GB"/>
          </a:p>
        </p:txBody>
      </p:sp>
    </p:spTree>
    <p:extLst>
      <p:ext uri="{BB962C8B-B14F-4D97-AF65-F5344CB8AC3E}">
        <p14:creationId xmlns:p14="http://schemas.microsoft.com/office/powerpoint/2010/main" val="3638718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https://youtu.be/3JS-VSsWmQA </a:t>
            </a:r>
          </a:p>
        </p:txBody>
      </p:sp>
      <p:sp>
        <p:nvSpPr>
          <p:cNvPr id="4" name="Slide Number Placeholder 3"/>
          <p:cNvSpPr>
            <a:spLocks noGrp="1"/>
          </p:cNvSpPr>
          <p:nvPr>
            <p:ph type="sldNum" sz="quarter" idx="5"/>
          </p:nvPr>
        </p:nvSpPr>
        <p:spPr/>
        <p:txBody>
          <a:bodyPr/>
          <a:lstStyle/>
          <a:p>
            <a:fld id="{7DD8CF10-84C6-4991-BF71-211E8FF7AED2}" type="slidenum">
              <a:rPr lang="en-GB" smtClean="0"/>
              <a:t>5</a:t>
            </a:fld>
            <a:endParaRPr lang="en-GB"/>
          </a:p>
        </p:txBody>
      </p:sp>
    </p:spTree>
    <p:extLst>
      <p:ext uri="{BB962C8B-B14F-4D97-AF65-F5344CB8AC3E}">
        <p14:creationId xmlns:p14="http://schemas.microsoft.com/office/powerpoint/2010/main" val="1612217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42B776-200A-4FB3-A290-8CC0EF1CEEB2}"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394673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42B776-200A-4FB3-A290-8CC0EF1CEEB2}"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353822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https://www.bbc.co.uk/bitesize/guides/zs63tv4/revision/5</a:t>
            </a:r>
            <a:endParaRPr lang="en-GB" dirty="0"/>
          </a:p>
        </p:txBody>
      </p:sp>
      <p:sp>
        <p:nvSpPr>
          <p:cNvPr id="4" name="Slide Number Placeholder 3"/>
          <p:cNvSpPr>
            <a:spLocks noGrp="1"/>
          </p:cNvSpPr>
          <p:nvPr>
            <p:ph type="sldNum" sz="quarter" idx="5"/>
          </p:nvPr>
        </p:nvSpPr>
        <p:spPr/>
        <p:txBody>
          <a:bodyPr/>
          <a:lstStyle/>
          <a:p>
            <a:fld id="{0AFDEB6D-F913-42F2-A228-4E2BE6734B0F}" type="slidenum">
              <a:rPr lang="en-GB" smtClean="0"/>
              <a:t>13</a:t>
            </a:fld>
            <a:endParaRPr lang="en-GB"/>
          </a:p>
        </p:txBody>
      </p:sp>
    </p:spTree>
    <p:extLst>
      <p:ext uri="{BB962C8B-B14F-4D97-AF65-F5344CB8AC3E}">
        <p14:creationId xmlns:p14="http://schemas.microsoft.com/office/powerpoint/2010/main" val="3408330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B23E6-D352-4F6F-B442-2C5A8D3D23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F3645CB-E586-4E90-B7EF-8DA6D63C2A84}"/>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F3EC532-F030-4C30-9638-2B94458C20D9}"/>
              </a:ext>
            </a:extLst>
          </p:cNvPr>
          <p:cNvSpPr>
            <a:spLocks noGrp="1"/>
          </p:cNvSpPr>
          <p:nvPr>
            <p:ph type="dt" sz="half" idx="10"/>
          </p:nvPr>
        </p:nvSpPr>
        <p:spPr/>
        <p:txBody>
          <a:bodyPr/>
          <a:lstStyle/>
          <a:p>
            <a:fld id="{5B94EB71-C3B8-49D2-8DC1-57E4E47D94B8}" type="datetimeFigureOut">
              <a:rPr lang="en-GB" smtClean="0"/>
              <a:t>19/10/2020</a:t>
            </a:fld>
            <a:endParaRPr lang="en-GB"/>
          </a:p>
        </p:txBody>
      </p:sp>
      <p:sp>
        <p:nvSpPr>
          <p:cNvPr id="5" name="Footer Placeholder 4">
            <a:extLst>
              <a:ext uri="{FF2B5EF4-FFF2-40B4-BE49-F238E27FC236}">
                <a16:creationId xmlns:a16="http://schemas.microsoft.com/office/drawing/2014/main" id="{1E0180E5-30E2-47BA-9D11-9E9901FD45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2D1A69-78B1-4A48-BB1F-E47B133A7E15}"/>
              </a:ext>
            </a:extLst>
          </p:cNvPr>
          <p:cNvSpPr>
            <a:spLocks noGrp="1"/>
          </p:cNvSpPr>
          <p:nvPr>
            <p:ph type="sldNum" sz="quarter" idx="12"/>
          </p:nvPr>
        </p:nvSpPr>
        <p:spPr/>
        <p:txBody>
          <a:bodyPr/>
          <a:lstStyle/>
          <a:p>
            <a:fld id="{F2E68E27-F0E5-4A94-910B-24645EDCB5A0}" type="slidenum">
              <a:rPr lang="en-GB" smtClean="0"/>
              <a:t>‹#›</a:t>
            </a:fld>
            <a:endParaRPr lang="en-GB"/>
          </a:p>
        </p:txBody>
      </p:sp>
    </p:spTree>
    <p:extLst>
      <p:ext uri="{BB962C8B-B14F-4D97-AF65-F5344CB8AC3E}">
        <p14:creationId xmlns:p14="http://schemas.microsoft.com/office/powerpoint/2010/main" val="1929782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2F5F9-9E83-40A0-9059-E58606A94E7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31F906E-E09B-45D4-BBBE-8B2742D65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934E06-A137-4427-9347-77BD5D810150}"/>
              </a:ext>
            </a:extLst>
          </p:cNvPr>
          <p:cNvSpPr>
            <a:spLocks noGrp="1"/>
          </p:cNvSpPr>
          <p:nvPr>
            <p:ph type="dt" sz="half" idx="10"/>
          </p:nvPr>
        </p:nvSpPr>
        <p:spPr/>
        <p:txBody>
          <a:bodyPr/>
          <a:lstStyle/>
          <a:p>
            <a:fld id="{5B94EB71-C3B8-49D2-8DC1-57E4E47D94B8}" type="datetimeFigureOut">
              <a:rPr lang="en-GB" smtClean="0"/>
              <a:t>19/10/2020</a:t>
            </a:fld>
            <a:endParaRPr lang="en-GB"/>
          </a:p>
        </p:txBody>
      </p:sp>
      <p:sp>
        <p:nvSpPr>
          <p:cNvPr id="5" name="Footer Placeholder 4">
            <a:extLst>
              <a:ext uri="{FF2B5EF4-FFF2-40B4-BE49-F238E27FC236}">
                <a16:creationId xmlns:a16="http://schemas.microsoft.com/office/drawing/2014/main" id="{603084E8-7ED0-4B9D-8BD7-A0413B61E6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94DA2A-6987-4425-9D17-5751A0D5F15F}"/>
              </a:ext>
            </a:extLst>
          </p:cNvPr>
          <p:cNvSpPr>
            <a:spLocks noGrp="1"/>
          </p:cNvSpPr>
          <p:nvPr>
            <p:ph type="sldNum" sz="quarter" idx="12"/>
          </p:nvPr>
        </p:nvSpPr>
        <p:spPr/>
        <p:txBody>
          <a:bodyPr/>
          <a:lstStyle/>
          <a:p>
            <a:fld id="{F2E68E27-F0E5-4A94-910B-24645EDCB5A0}" type="slidenum">
              <a:rPr lang="en-GB" smtClean="0"/>
              <a:t>‹#›</a:t>
            </a:fld>
            <a:endParaRPr lang="en-GB"/>
          </a:p>
        </p:txBody>
      </p:sp>
    </p:spTree>
    <p:extLst>
      <p:ext uri="{BB962C8B-B14F-4D97-AF65-F5344CB8AC3E}">
        <p14:creationId xmlns:p14="http://schemas.microsoft.com/office/powerpoint/2010/main" val="1966125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C6CF6C-5212-4F1E-A38C-4ADA53E20E89}"/>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AC9F76-3287-4CFE-915F-6DF4236D504D}"/>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5A2E50-FE3B-4A63-B980-3DE71C533304}"/>
              </a:ext>
            </a:extLst>
          </p:cNvPr>
          <p:cNvSpPr>
            <a:spLocks noGrp="1"/>
          </p:cNvSpPr>
          <p:nvPr>
            <p:ph type="dt" sz="half" idx="10"/>
          </p:nvPr>
        </p:nvSpPr>
        <p:spPr/>
        <p:txBody>
          <a:bodyPr/>
          <a:lstStyle/>
          <a:p>
            <a:fld id="{5B94EB71-C3B8-49D2-8DC1-57E4E47D94B8}" type="datetimeFigureOut">
              <a:rPr lang="en-GB" smtClean="0"/>
              <a:t>19/10/2020</a:t>
            </a:fld>
            <a:endParaRPr lang="en-GB"/>
          </a:p>
        </p:txBody>
      </p:sp>
      <p:sp>
        <p:nvSpPr>
          <p:cNvPr id="5" name="Footer Placeholder 4">
            <a:extLst>
              <a:ext uri="{FF2B5EF4-FFF2-40B4-BE49-F238E27FC236}">
                <a16:creationId xmlns:a16="http://schemas.microsoft.com/office/drawing/2014/main" id="{24F7FCF3-AD62-477E-A0E0-1CFE029DC0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281DB3-C5F4-4448-B850-2C5BF318ABDA}"/>
              </a:ext>
            </a:extLst>
          </p:cNvPr>
          <p:cNvSpPr>
            <a:spLocks noGrp="1"/>
          </p:cNvSpPr>
          <p:nvPr>
            <p:ph type="sldNum" sz="quarter" idx="12"/>
          </p:nvPr>
        </p:nvSpPr>
        <p:spPr/>
        <p:txBody>
          <a:bodyPr/>
          <a:lstStyle/>
          <a:p>
            <a:fld id="{F2E68E27-F0E5-4A94-910B-24645EDCB5A0}" type="slidenum">
              <a:rPr lang="en-GB" smtClean="0"/>
              <a:t>‹#›</a:t>
            </a:fld>
            <a:endParaRPr lang="en-GB"/>
          </a:p>
        </p:txBody>
      </p:sp>
    </p:spTree>
    <p:extLst>
      <p:ext uri="{BB962C8B-B14F-4D97-AF65-F5344CB8AC3E}">
        <p14:creationId xmlns:p14="http://schemas.microsoft.com/office/powerpoint/2010/main" val="1197397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BD274-7970-4919-969F-C75CFB2CE98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DA2BE5-E77A-4DE5-BB5F-66F677605D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4E7BA0-93C4-4A1B-9D7D-BB9A52F9C496}"/>
              </a:ext>
            </a:extLst>
          </p:cNvPr>
          <p:cNvSpPr>
            <a:spLocks noGrp="1"/>
          </p:cNvSpPr>
          <p:nvPr>
            <p:ph type="dt" sz="half" idx="10"/>
          </p:nvPr>
        </p:nvSpPr>
        <p:spPr/>
        <p:txBody>
          <a:bodyPr/>
          <a:lstStyle/>
          <a:p>
            <a:fld id="{5B94EB71-C3B8-49D2-8DC1-57E4E47D94B8}" type="datetimeFigureOut">
              <a:rPr lang="en-GB" smtClean="0"/>
              <a:t>19/10/2020</a:t>
            </a:fld>
            <a:endParaRPr lang="en-GB"/>
          </a:p>
        </p:txBody>
      </p:sp>
      <p:sp>
        <p:nvSpPr>
          <p:cNvPr id="5" name="Footer Placeholder 4">
            <a:extLst>
              <a:ext uri="{FF2B5EF4-FFF2-40B4-BE49-F238E27FC236}">
                <a16:creationId xmlns:a16="http://schemas.microsoft.com/office/drawing/2014/main" id="{DB2DA503-5F22-4C85-AD01-78806BB010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20F5DA-3EBF-4F56-A05A-FB21F2AC9E10}"/>
              </a:ext>
            </a:extLst>
          </p:cNvPr>
          <p:cNvSpPr>
            <a:spLocks noGrp="1"/>
          </p:cNvSpPr>
          <p:nvPr>
            <p:ph type="sldNum" sz="quarter" idx="12"/>
          </p:nvPr>
        </p:nvSpPr>
        <p:spPr/>
        <p:txBody>
          <a:bodyPr/>
          <a:lstStyle/>
          <a:p>
            <a:fld id="{F2E68E27-F0E5-4A94-910B-24645EDCB5A0}" type="slidenum">
              <a:rPr lang="en-GB" smtClean="0"/>
              <a:t>‹#›</a:t>
            </a:fld>
            <a:endParaRPr lang="en-GB"/>
          </a:p>
        </p:txBody>
      </p:sp>
    </p:spTree>
    <p:extLst>
      <p:ext uri="{BB962C8B-B14F-4D97-AF65-F5344CB8AC3E}">
        <p14:creationId xmlns:p14="http://schemas.microsoft.com/office/powerpoint/2010/main" val="4078430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4E18B-2BED-4915-B64E-75CCF9D31787}"/>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4C76633-705B-407A-8960-1697277AB0AF}"/>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F5EFB0-D3BE-48B8-9412-C08EC9074C9B}"/>
              </a:ext>
            </a:extLst>
          </p:cNvPr>
          <p:cNvSpPr>
            <a:spLocks noGrp="1"/>
          </p:cNvSpPr>
          <p:nvPr>
            <p:ph type="dt" sz="half" idx="10"/>
          </p:nvPr>
        </p:nvSpPr>
        <p:spPr/>
        <p:txBody>
          <a:bodyPr/>
          <a:lstStyle/>
          <a:p>
            <a:fld id="{5B94EB71-C3B8-49D2-8DC1-57E4E47D94B8}" type="datetimeFigureOut">
              <a:rPr lang="en-GB" smtClean="0"/>
              <a:t>19/10/2020</a:t>
            </a:fld>
            <a:endParaRPr lang="en-GB"/>
          </a:p>
        </p:txBody>
      </p:sp>
      <p:sp>
        <p:nvSpPr>
          <p:cNvPr id="5" name="Footer Placeholder 4">
            <a:extLst>
              <a:ext uri="{FF2B5EF4-FFF2-40B4-BE49-F238E27FC236}">
                <a16:creationId xmlns:a16="http://schemas.microsoft.com/office/drawing/2014/main" id="{7897F568-F08E-49D5-AE75-15C26D0277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66E918-61D3-428D-8D19-016435A9CBD0}"/>
              </a:ext>
            </a:extLst>
          </p:cNvPr>
          <p:cNvSpPr>
            <a:spLocks noGrp="1"/>
          </p:cNvSpPr>
          <p:nvPr>
            <p:ph type="sldNum" sz="quarter" idx="12"/>
          </p:nvPr>
        </p:nvSpPr>
        <p:spPr/>
        <p:txBody>
          <a:bodyPr/>
          <a:lstStyle/>
          <a:p>
            <a:fld id="{F2E68E27-F0E5-4A94-910B-24645EDCB5A0}" type="slidenum">
              <a:rPr lang="en-GB" smtClean="0"/>
              <a:t>‹#›</a:t>
            </a:fld>
            <a:endParaRPr lang="en-GB"/>
          </a:p>
        </p:txBody>
      </p:sp>
    </p:spTree>
    <p:extLst>
      <p:ext uri="{BB962C8B-B14F-4D97-AF65-F5344CB8AC3E}">
        <p14:creationId xmlns:p14="http://schemas.microsoft.com/office/powerpoint/2010/main" val="1757934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404A8-9D46-45ED-8008-D6C6B5889D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6CE331-81C2-485B-9979-F233A266AA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737BE3E-B151-433E-9F89-770A0560C7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03BE6-606F-40E4-8B93-2CB7B2C1C8A0}"/>
              </a:ext>
            </a:extLst>
          </p:cNvPr>
          <p:cNvSpPr>
            <a:spLocks noGrp="1"/>
          </p:cNvSpPr>
          <p:nvPr>
            <p:ph type="dt" sz="half" idx="10"/>
          </p:nvPr>
        </p:nvSpPr>
        <p:spPr/>
        <p:txBody>
          <a:bodyPr/>
          <a:lstStyle/>
          <a:p>
            <a:fld id="{5B94EB71-C3B8-49D2-8DC1-57E4E47D94B8}" type="datetimeFigureOut">
              <a:rPr lang="en-GB" smtClean="0"/>
              <a:t>19/10/2020</a:t>
            </a:fld>
            <a:endParaRPr lang="en-GB"/>
          </a:p>
        </p:txBody>
      </p:sp>
      <p:sp>
        <p:nvSpPr>
          <p:cNvPr id="6" name="Footer Placeholder 5">
            <a:extLst>
              <a:ext uri="{FF2B5EF4-FFF2-40B4-BE49-F238E27FC236}">
                <a16:creationId xmlns:a16="http://schemas.microsoft.com/office/drawing/2014/main" id="{1E3BCC09-856C-49CE-BADF-59B7CAB97A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1B2C0E-54D0-4895-BF9D-19F85286F33F}"/>
              </a:ext>
            </a:extLst>
          </p:cNvPr>
          <p:cNvSpPr>
            <a:spLocks noGrp="1"/>
          </p:cNvSpPr>
          <p:nvPr>
            <p:ph type="sldNum" sz="quarter" idx="12"/>
          </p:nvPr>
        </p:nvSpPr>
        <p:spPr/>
        <p:txBody>
          <a:bodyPr/>
          <a:lstStyle/>
          <a:p>
            <a:fld id="{F2E68E27-F0E5-4A94-910B-24645EDCB5A0}" type="slidenum">
              <a:rPr lang="en-GB" smtClean="0"/>
              <a:t>‹#›</a:t>
            </a:fld>
            <a:endParaRPr lang="en-GB"/>
          </a:p>
        </p:txBody>
      </p:sp>
    </p:spTree>
    <p:extLst>
      <p:ext uri="{BB962C8B-B14F-4D97-AF65-F5344CB8AC3E}">
        <p14:creationId xmlns:p14="http://schemas.microsoft.com/office/powerpoint/2010/main" val="2123402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B92B0-A068-4CCA-A9B9-014846B091D6}"/>
              </a:ext>
            </a:extLst>
          </p:cNvPr>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2E3617-0823-4118-844C-956388F8D931}"/>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B212F9-451E-4EE5-956B-53EF6C87CAFF}"/>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3136248-F306-49ED-B080-39D5D5D6260D}"/>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B8A19B-A04C-4A63-9EB8-A87E5F27E0FF}"/>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92E9597-381E-42C1-ACE7-BB8E120183CE}"/>
              </a:ext>
            </a:extLst>
          </p:cNvPr>
          <p:cNvSpPr>
            <a:spLocks noGrp="1"/>
          </p:cNvSpPr>
          <p:nvPr>
            <p:ph type="dt" sz="half" idx="10"/>
          </p:nvPr>
        </p:nvSpPr>
        <p:spPr/>
        <p:txBody>
          <a:bodyPr/>
          <a:lstStyle/>
          <a:p>
            <a:fld id="{5B94EB71-C3B8-49D2-8DC1-57E4E47D94B8}" type="datetimeFigureOut">
              <a:rPr lang="en-GB" smtClean="0"/>
              <a:t>19/10/2020</a:t>
            </a:fld>
            <a:endParaRPr lang="en-GB"/>
          </a:p>
        </p:txBody>
      </p:sp>
      <p:sp>
        <p:nvSpPr>
          <p:cNvPr id="8" name="Footer Placeholder 7">
            <a:extLst>
              <a:ext uri="{FF2B5EF4-FFF2-40B4-BE49-F238E27FC236}">
                <a16:creationId xmlns:a16="http://schemas.microsoft.com/office/drawing/2014/main" id="{1952A750-4014-4DEF-82A4-A0748E8F80C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CBE6B83-44A2-4F5C-A509-2BF7E55DE1BA}"/>
              </a:ext>
            </a:extLst>
          </p:cNvPr>
          <p:cNvSpPr>
            <a:spLocks noGrp="1"/>
          </p:cNvSpPr>
          <p:nvPr>
            <p:ph type="sldNum" sz="quarter" idx="12"/>
          </p:nvPr>
        </p:nvSpPr>
        <p:spPr/>
        <p:txBody>
          <a:bodyPr/>
          <a:lstStyle/>
          <a:p>
            <a:fld id="{F2E68E27-F0E5-4A94-910B-24645EDCB5A0}" type="slidenum">
              <a:rPr lang="en-GB" smtClean="0"/>
              <a:t>‹#›</a:t>
            </a:fld>
            <a:endParaRPr lang="en-GB"/>
          </a:p>
        </p:txBody>
      </p:sp>
    </p:spTree>
    <p:extLst>
      <p:ext uri="{BB962C8B-B14F-4D97-AF65-F5344CB8AC3E}">
        <p14:creationId xmlns:p14="http://schemas.microsoft.com/office/powerpoint/2010/main" val="73272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5CC3E-A889-4798-AF6D-B02ECE21D8D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FD1F1C9-7891-4C09-B6C5-078AAA5240CD}"/>
              </a:ext>
            </a:extLst>
          </p:cNvPr>
          <p:cNvSpPr>
            <a:spLocks noGrp="1"/>
          </p:cNvSpPr>
          <p:nvPr>
            <p:ph type="dt" sz="half" idx="10"/>
          </p:nvPr>
        </p:nvSpPr>
        <p:spPr/>
        <p:txBody>
          <a:bodyPr/>
          <a:lstStyle/>
          <a:p>
            <a:fld id="{5B94EB71-C3B8-49D2-8DC1-57E4E47D94B8}" type="datetimeFigureOut">
              <a:rPr lang="en-GB" smtClean="0"/>
              <a:t>19/10/2020</a:t>
            </a:fld>
            <a:endParaRPr lang="en-GB"/>
          </a:p>
        </p:txBody>
      </p:sp>
      <p:sp>
        <p:nvSpPr>
          <p:cNvPr id="4" name="Footer Placeholder 3">
            <a:extLst>
              <a:ext uri="{FF2B5EF4-FFF2-40B4-BE49-F238E27FC236}">
                <a16:creationId xmlns:a16="http://schemas.microsoft.com/office/drawing/2014/main" id="{7A25E4F9-1C14-4C44-BBBE-4CC4B6EF3B2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8D8E012-FC42-4B42-A293-E3352F8DCED1}"/>
              </a:ext>
            </a:extLst>
          </p:cNvPr>
          <p:cNvSpPr>
            <a:spLocks noGrp="1"/>
          </p:cNvSpPr>
          <p:nvPr>
            <p:ph type="sldNum" sz="quarter" idx="12"/>
          </p:nvPr>
        </p:nvSpPr>
        <p:spPr/>
        <p:txBody>
          <a:bodyPr/>
          <a:lstStyle/>
          <a:p>
            <a:fld id="{F2E68E27-F0E5-4A94-910B-24645EDCB5A0}" type="slidenum">
              <a:rPr lang="en-GB" smtClean="0"/>
              <a:t>‹#›</a:t>
            </a:fld>
            <a:endParaRPr lang="en-GB"/>
          </a:p>
        </p:txBody>
      </p:sp>
    </p:spTree>
    <p:extLst>
      <p:ext uri="{BB962C8B-B14F-4D97-AF65-F5344CB8AC3E}">
        <p14:creationId xmlns:p14="http://schemas.microsoft.com/office/powerpoint/2010/main" val="4160276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A9C8F2-5F67-44FA-9C0C-1704618C602A}"/>
              </a:ext>
            </a:extLst>
          </p:cNvPr>
          <p:cNvSpPr>
            <a:spLocks noGrp="1"/>
          </p:cNvSpPr>
          <p:nvPr>
            <p:ph type="dt" sz="half" idx="10"/>
          </p:nvPr>
        </p:nvSpPr>
        <p:spPr/>
        <p:txBody>
          <a:bodyPr/>
          <a:lstStyle/>
          <a:p>
            <a:fld id="{5B94EB71-C3B8-49D2-8DC1-57E4E47D94B8}" type="datetimeFigureOut">
              <a:rPr lang="en-GB" smtClean="0"/>
              <a:t>19/10/2020</a:t>
            </a:fld>
            <a:endParaRPr lang="en-GB"/>
          </a:p>
        </p:txBody>
      </p:sp>
      <p:sp>
        <p:nvSpPr>
          <p:cNvPr id="3" name="Footer Placeholder 2">
            <a:extLst>
              <a:ext uri="{FF2B5EF4-FFF2-40B4-BE49-F238E27FC236}">
                <a16:creationId xmlns:a16="http://schemas.microsoft.com/office/drawing/2014/main" id="{11C55432-6BCF-4C01-8743-850CE6B5881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0BD715E-A958-445E-8828-4057B5ED71EA}"/>
              </a:ext>
            </a:extLst>
          </p:cNvPr>
          <p:cNvSpPr>
            <a:spLocks noGrp="1"/>
          </p:cNvSpPr>
          <p:nvPr>
            <p:ph type="sldNum" sz="quarter" idx="12"/>
          </p:nvPr>
        </p:nvSpPr>
        <p:spPr/>
        <p:txBody>
          <a:bodyPr/>
          <a:lstStyle/>
          <a:p>
            <a:fld id="{F2E68E27-F0E5-4A94-910B-24645EDCB5A0}" type="slidenum">
              <a:rPr lang="en-GB" smtClean="0"/>
              <a:t>‹#›</a:t>
            </a:fld>
            <a:endParaRPr lang="en-GB"/>
          </a:p>
        </p:txBody>
      </p:sp>
    </p:spTree>
    <p:extLst>
      <p:ext uri="{BB962C8B-B14F-4D97-AF65-F5344CB8AC3E}">
        <p14:creationId xmlns:p14="http://schemas.microsoft.com/office/powerpoint/2010/main" val="1027016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187D0-B523-4DD5-A9E5-C7D5B093BC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F88E632-A85E-42BA-B32A-FC36D966BB6D}"/>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91B166C-5C90-466D-A2CD-194AFBFCC990}"/>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CCAB78-C6DA-4A75-A0A1-E992C6881545}"/>
              </a:ext>
            </a:extLst>
          </p:cNvPr>
          <p:cNvSpPr>
            <a:spLocks noGrp="1"/>
          </p:cNvSpPr>
          <p:nvPr>
            <p:ph type="dt" sz="half" idx="10"/>
          </p:nvPr>
        </p:nvSpPr>
        <p:spPr/>
        <p:txBody>
          <a:bodyPr/>
          <a:lstStyle/>
          <a:p>
            <a:fld id="{5B94EB71-C3B8-49D2-8DC1-57E4E47D94B8}" type="datetimeFigureOut">
              <a:rPr lang="en-GB" smtClean="0"/>
              <a:t>19/10/2020</a:t>
            </a:fld>
            <a:endParaRPr lang="en-GB"/>
          </a:p>
        </p:txBody>
      </p:sp>
      <p:sp>
        <p:nvSpPr>
          <p:cNvPr id="6" name="Footer Placeholder 5">
            <a:extLst>
              <a:ext uri="{FF2B5EF4-FFF2-40B4-BE49-F238E27FC236}">
                <a16:creationId xmlns:a16="http://schemas.microsoft.com/office/drawing/2014/main" id="{39B41ADC-B04F-49F9-948F-F5EF4F1E84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268B7F-A4AC-4111-8CA1-E451CD0BFA14}"/>
              </a:ext>
            </a:extLst>
          </p:cNvPr>
          <p:cNvSpPr>
            <a:spLocks noGrp="1"/>
          </p:cNvSpPr>
          <p:nvPr>
            <p:ph type="sldNum" sz="quarter" idx="12"/>
          </p:nvPr>
        </p:nvSpPr>
        <p:spPr/>
        <p:txBody>
          <a:bodyPr/>
          <a:lstStyle/>
          <a:p>
            <a:fld id="{F2E68E27-F0E5-4A94-910B-24645EDCB5A0}" type="slidenum">
              <a:rPr lang="en-GB" smtClean="0"/>
              <a:t>‹#›</a:t>
            </a:fld>
            <a:endParaRPr lang="en-GB"/>
          </a:p>
        </p:txBody>
      </p:sp>
    </p:spTree>
    <p:extLst>
      <p:ext uri="{BB962C8B-B14F-4D97-AF65-F5344CB8AC3E}">
        <p14:creationId xmlns:p14="http://schemas.microsoft.com/office/powerpoint/2010/main" val="1611393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BECE4-8EC4-48F6-A3F4-95835B9386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1447C34-AC2B-4E53-B74E-6B66FF9DE5FA}"/>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a:p>
        </p:txBody>
      </p:sp>
      <p:sp>
        <p:nvSpPr>
          <p:cNvPr id="4" name="Text Placeholder 3">
            <a:extLst>
              <a:ext uri="{FF2B5EF4-FFF2-40B4-BE49-F238E27FC236}">
                <a16:creationId xmlns:a16="http://schemas.microsoft.com/office/drawing/2014/main" id="{071C0EAB-4266-442A-B203-9EF6DA93E751}"/>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7325C0-E6A5-4965-8576-312731EC6AB9}"/>
              </a:ext>
            </a:extLst>
          </p:cNvPr>
          <p:cNvSpPr>
            <a:spLocks noGrp="1"/>
          </p:cNvSpPr>
          <p:nvPr>
            <p:ph type="dt" sz="half" idx="10"/>
          </p:nvPr>
        </p:nvSpPr>
        <p:spPr/>
        <p:txBody>
          <a:bodyPr/>
          <a:lstStyle/>
          <a:p>
            <a:fld id="{5B94EB71-C3B8-49D2-8DC1-57E4E47D94B8}" type="datetimeFigureOut">
              <a:rPr lang="en-GB" smtClean="0"/>
              <a:t>19/10/2020</a:t>
            </a:fld>
            <a:endParaRPr lang="en-GB"/>
          </a:p>
        </p:txBody>
      </p:sp>
      <p:sp>
        <p:nvSpPr>
          <p:cNvPr id="6" name="Footer Placeholder 5">
            <a:extLst>
              <a:ext uri="{FF2B5EF4-FFF2-40B4-BE49-F238E27FC236}">
                <a16:creationId xmlns:a16="http://schemas.microsoft.com/office/drawing/2014/main" id="{8FB39079-4E1E-4709-BEDE-8BC78E65FD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C0C83A-B071-4974-8427-2D57C1EC1358}"/>
              </a:ext>
            </a:extLst>
          </p:cNvPr>
          <p:cNvSpPr>
            <a:spLocks noGrp="1"/>
          </p:cNvSpPr>
          <p:nvPr>
            <p:ph type="sldNum" sz="quarter" idx="12"/>
          </p:nvPr>
        </p:nvSpPr>
        <p:spPr/>
        <p:txBody>
          <a:bodyPr/>
          <a:lstStyle/>
          <a:p>
            <a:fld id="{F2E68E27-F0E5-4A94-910B-24645EDCB5A0}" type="slidenum">
              <a:rPr lang="en-GB" smtClean="0"/>
              <a:t>‹#›</a:t>
            </a:fld>
            <a:endParaRPr lang="en-GB"/>
          </a:p>
        </p:txBody>
      </p:sp>
    </p:spTree>
    <p:extLst>
      <p:ext uri="{BB962C8B-B14F-4D97-AF65-F5344CB8AC3E}">
        <p14:creationId xmlns:p14="http://schemas.microsoft.com/office/powerpoint/2010/main" val="2950976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D021CC-1D99-44EE-9618-D2ECCED5696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1DDDBE8-B1FE-4D4F-8420-0B75188206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FDC4A1-FE9E-4276-910C-E253A19C2320}"/>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94EB71-C3B8-49D2-8DC1-57E4E47D94B8}" type="datetimeFigureOut">
              <a:rPr lang="en-GB" smtClean="0"/>
              <a:t>19/10/2020</a:t>
            </a:fld>
            <a:endParaRPr lang="en-GB"/>
          </a:p>
        </p:txBody>
      </p:sp>
      <p:sp>
        <p:nvSpPr>
          <p:cNvPr id="5" name="Footer Placeholder 4">
            <a:extLst>
              <a:ext uri="{FF2B5EF4-FFF2-40B4-BE49-F238E27FC236}">
                <a16:creationId xmlns:a16="http://schemas.microsoft.com/office/drawing/2014/main" id="{50F5C373-F1F6-46AE-97F1-BAB25258D15C}"/>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14C95EB-8BFB-4E66-8405-F6EB1F27A61F}"/>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E68E27-F0E5-4A94-910B-24645EDCB5A0}" type="slidenum">
              <a:rPr lang="en-GB" smtClean="0"/>
              <a:t>‹#›</a:t>
            </a:fld>
            <a:endParaRPr lang="en-GB"/>
          </a:p>
        </p:txBody>
      </p:sp>
    </p:spTree>
    <p:extLst>
      <p:ext uri="{BB962C8B-B14F-4D97-AF65-F5344CB8AC3E}">
        <p14:creationId xmlns:p14="http://schemas.microsoft.com/office/powerpoint/2010/main" val="440650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hyperlink" Target="https://www.bbc.co.uk/bitesize/guides/zs63tv4/revision/5"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indoor, table, counter, sitting&#10;&#10;Description automatically generated">
            <a:extLst>
              <a:ext uri="{FF2B5EF4-FFF2-40B4-BE49-F238E27FC236}">
                <a16:creationId xmlns:a16="http://schemas.microsoft.com/office/drawing/2014/main" id="{D5F004FA-0C80-4062-B809-CB455534CBF6}"/>
              </a:ext>
            </a:extLst>
          </p:cNvPr>
          <p:cNvPicPr>
            <a:picLocks noChangeAspect="1"/>
          </p:cNvPicPr>
          <p:nvPr/>
        </p:nvPicPr>
        <p:blipFill rotWithShape="1">
          <a:blip r:embed="rId2"/>
          <a:srcRect l="15392" r="471" b="1"/>
          <a:stretch/>
        </p:blipFill>
        <p:spPr>
          <a:xfrm>
            <a:off x="-2" y="10"/>
            <a:ext cx="8668512" cy="6857990"/>
          </a:xfrm>
          <a:prstGeom prst="rect">
            <a:avLst/>
          </a:prstGeom>
        </p:spPr>
      </p:pic>
      <p:sp>
        <p:nvSpPr>
          <p:cNvPr id="53" name="Rectangle 52">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70ECF7-616F-4740-AFC2-597A2685327E}"/>
              </a:ext>
            </a:extLst>
          </p:cNvPr>
          <p:cNvSpPr>
            <a:spLocks noGrp="1"/>
          </p:cNvSpPr>
          <p:nvPr>
            <p:ph type="ctrTitle"/>
          </p:nvPr>
        </p:nvSpPr>
        <p:spPr>
          <a:xfrm>
            <a:off x="7848600" y="1122363"/>
            <a:ext cx="4023360" cy="3204134"/>
          </a:xfrm>
        </p:spPr>
        <p:txBody>
          <a:bodyPr anchor="b">
            <a:normAutofit/>
          </a:bodyPr>
          <a:lstStyle/>
          <a:p>
            <a:pPr algn="l"/>
            <a:r>
              <a:rPr lang="en-US" sz="4800" dirty="0">
                <a:latin typeface="Comic Sans MS" panose="030F0702030302020204" pitchFamily="66" charset="0"/>
              </a:rPr>
              <a:t>Osmosis Required Practical</a:t>
            </a:r>
            <a:endParaRPr lang="en-GB" sz="4800" dirty="0">
              <a:latin typeface="Comic Sans MS" panose="030F0702030302020204" pitchFamily="66" charset="0"/>
            </a:endParaRPr>
          </a:p>
        </p:txBody>
      </p:sp>
      <p:sp>
        <p:nvSpPr>
          <p:cNvPr id="3" name="Subtitle 2">
            <a:extLst>
              <a:ext uri="{FF2B5EF4-FFF2-40B4-BE49-F238E27FC236}">
                <a16:creationId xmlns:a16="http://schemas.microsoft.com/office/drawing/2014/main" id="{B921971D-114C-4669-9ADE-DFB339439ABF}"/>
              </a:ext>
            </a:extLst>
          </p:cNvPr>
          <p:cNvSpPr>
            <a:spLocks noGrp="1"/>
          </p:cNvSpPr>
          <p:nvPr>
            <p:ph type="subTitle" idx="1"/>
          </p:nvPr>
        </p:nvSpPr>
        <p:spPr>
          <a:xfrm>
            <a:off x="7848600" y="4872922"/>
            <a:ext cx="4023360" cy="1208141"/>
          </a:xfrm>
        </p:spPr>
        <p:txBody>
          <a:bodyPr>
            <a:normAutofit/>
          </a:bodyPr>
          <a:lstStyle/>
          <a:p>
            <a:pPr algn="l"/>
            <a:r>
              <a:rPr lang="en-GB" sz="2000" dirty="0">
                <a:latin typeface="Comic Sans MS" panose="030F0702030302020204" pitchFamily="66" charset="0"/>
              </a:rPr>
              <a:t>Summer home learning</a:t>
            </a:r>
          </a:p>
        </p:txBody>
      </p:sp>
      <p:sp>
        <p:nvSpPr>
          <p:cNvPr id="55" name="Rectangle 5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7" name="Rectangle 5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A close up of text on a white background&#10;&#10;Description automatically generated">
            <a:extLst>
              <a:ext uri="{FF2B5EF4-FFF2-40B4-BE49-F238E27FC236}">
                <a16:creationId xmlns:a16="http://schemas.microsoft.com/office/drawing/2014/main" id="{B12E7C4A-F0B1-4472-B669-16C6DE67845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6350" y="5838956"/>
            <a:ext cx="691076" cy="1019044"/>
          </a:xfrm>
          <a:prstGeom prst="rect">
            <a:avLst/>
          </a:prstGeom>
        </p:spPr>
      </p:pic>
    </p:spTree>
    <p:extLst>
      <p:ext uri="{BB962C8B-B14F-4D97-AF65-F5344CB8AC3E}">
        <p14:creationId xmlns:p14="http://schemas.microsoft.com/office/powerpoint/2010/main" val="53178554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985E71A8-1FDD-41B6-9AD2-BF72B5C5D2F1}"/>
              </a:ext>
            </a:extLst>
          </p:cNvPr>
          <p:cNvGraphicFramePr>
            <a:graphicFrameLocks noGrp="1"/>
          </p:cNvGraphicFramePr>
          <p:nvPr/>
        </p:nvGraphicFramePr>
        <p:xfrm>
          <a:off x="291547" y="742121"/>
          <a:ext cx="11648662" cy="5803058"/>
        </p:xfrm>
        <a:graphic>
          <a:graphicData uri="http://schemas.openxmlformats.org/drawingml/2006/table">
            <a:tbl>
              <a:tblPr firstRow="1" bandRow="1">
                <a:tableStyleId>{5C22544A-7EE6-4342-B048-85BDC9FD1C3A}</a:tableStyleId>
              </a:tblPr>
              <a:tblGrid>
                <a:gridCol w="5824331">
                  <a:extLst>
                    <a:ext uri="{9D8B030D-6E8A-4147-A177-3AD203B41FA5}">
                      <a16:colId xmlns:a16="http://schemas.microsoft.com/office/drawing/2014/main" val="3704995700"/>
                    </a:ext>
                  </a:extLst>
                </a:gridCol>
                <a:gridCol w="5824331">
                  <a:extLst>
                    <a:ext uri="{9D8B030D-6E8A-4147-A177-3AD203B41FA5}">
                      <a16:colId xmlns:a16="http://schemas.microsoft.com/office/drawing/2014/main" val="4027257386"/>
                    </a:ext>
                  </a:extLst>
                </a:gridCol>
              </a:tblGrid>
              <a:tr h="3388297">
                <a:tc>
                  <a:txBody>
                    <a:bodyPr/>
                    <a:lstStyle/>
                    <a:p>
                      <a:pPr marL="0" marR="0" indent="0" algn="l">
                        <a:spcBef>
                          <a:spcPts val="0"/>
                        </a:spcBef>
                        <a:spcAft>
                          <a:spcPts val="0"/>
                        </a:spcAft>
                      </a:pPr>
                      <a:r>
                        <a:rPr lang="en-US" sz="1600" b="1" kern="1400">
                          <a:ln>
                            <a:noFill/>
                          </a:ln>
                          <a:solidFill>
                            <a:srgbClr val="000000"/>
                          </a:solidFill>
                          <a:effectLst/>
                          <a:latin typeface="Calibri" panose="020F0502020204030204" pitchFamily="34" charset="0"/>
                        </a:rPr>
                        <a:t>Organise the method used to obtain  results from the Osmosis of potatoes in  different concentrations of sugar water.</a:t>
                      </a:r>
                      <a:endParaRPr lang="en-US" sz="1600" b="1" kern="1400">
                        <a:ln>
                          <a:noFill/>
                        </a:ln>
                        <a:solidFill>
                          <a:srgbClr val="000000"/>
                        </a:solidFill>
                        <a:effectLst/>
                        <a:latin typeface="Times New Roman" panose="02020603050405020304" pitchFamily="18" charset="0"/>
                      </a:endParaRPr>
                    </a:p>
                    <a:p>
                      <a:pPr marL="0" marR="0" indent="0" algn="l">
                        <a:lnSpc>
                          <a:spcPct val="115000"/>
                        </a:lnSpc>
                        <a:spcBef>
                          <a:spcPts val="0"/>
                        </a:spcBef>
                        <a:spcAft>
                          <a:spcPts val="0"/>
                        </a:spcAft>
                      </a:pPr>
                      <a:r>
                        <a:rPr lang="en-US" sz="1200" b="1" kern="1400">
                          <a:ln>
                            <a:noFill/>
                          </a:ln>
                          <a:solidFill>
                            <a:srgbClr val="FF0000"/>
                          </a:solidFill>
                          <a:effectLst/>
                          <a:latin typeface="Calibri" panose="020F0502020204030204" pitchFamily="34" charset="0"/>
                        </a:rPr>
                        <a:t>4</a:t>
                      </a:r>
                      <a:r>
                        <a:rPr lang="en-US" sz="1200" b="0" kern="1400">
                          <a:ln>
                            <a:noFill/>
                          </a:ln>
                          <a:solidFill>
                            <a:srgbClr val="000000"/>
                          </a:solidFill>
                          <a:effectLst/>
                          <a:latin typeface="Calibri" panose="020F0502020204030204" pitchFamily="34" charset="0"/>
                        </a:rPr>
                        <a:t> Measure and record the length and mass of each potato cylinder.</a:t>
                      </a:r>
                      <a:endParaRPr lang="en-US" sz="1200" b="0" kern="1400">
                        <a:ln>
                          <a:noFill/>
                        </a:ln>
                        <a:solidFill>
                          <a:srgbClr val="000000"/>
                        </a:solidFill>
                        <a:effectLst/>
                        <a:latin typeface="Times New Roman" panose="02020603050405020304" pitchFamily="18" charset="0"/>
                      </a:endParaRPr>
                    </a:p>
                    <a:p>
                      <a:pPr marL="0" marR="0" indent="0" algn="l">
                        <a:lnSpc>
                          <a:spcPct val="115000"/>
                        </a:lnSpc>
                        <a:spcBef>
                          <a:spcPts val="0"/>
                        </a:spcBef>
                        <a:spcAft>
                          <a:spcPts val="0"/>
                        </a:spcAft>
                      </a:pPr>
                      <a:r>
                        <a:rPr lang="en-US" sz="1200" b="1" kern="1400">
                          <a:ln>
                            <a:noFill/>
                          </a:ln>
                          <a:solidFill>
                            <a:srgbClr val="FF0000"/>
                          </a:solidFill>
                          <a:effectLst/>
                          <a:latin typeface="Calibri" panose="020F0502020204030204" pitchFamily="34" charset="0"/>
                        </a:rPr>
                        <a:t>6</a:t>
                      </a:r>
                      <a:r>
                        <a:rPr lang="en-US" sz="1200" b="0" kern="1400">
                          <a:ln>
                            <a:noFill/>
                          </a:ln>
                          <a:solidFill>
                            <a:srgbClr val="000000"/>
                          </a:solidFill>
                          <a:effectLst/>
                          <a:latin typeface="Calibri" panose="020F0502020204030204" pitchFamily="34" charset="0"/>
                        </a:rPr>
                        <a:t> Leave the potato cylinders in the boiling tubes overnight in the test tube rack.</a:t>
                      </a:r>
                      <a:endParaRPr lang="en-US" sz="1200" b="0" kern="1400">
                        <a:ln>
                          <a:noFill/>
                        </a:ln>
                        <a:solidFill>
                          <a:srgbClr val="000000"/>
                        </a:solidFill>
                        <a:effectLst/>
                        <a:latin typeface="Times New Roman" panose="02020603050405020304" pitchFamily="18" charset="0"/>
                      </a:endParaRPr>
                    </a:p>
                    <a:p>
                      <a:pPr marL="0" marR="0" indent="0" algn="l">
                        <a:lnSpc>
                          <a:spcPct val="115000"/>
                        </a:lnSpc>
                        <a:spcBef>
                          <a:spcPts val="0"/>
                        </a:spcBef>
                        <a:spcAft>
                          <a:spcPts val="0"/>
                        </a:spcAft>
                      </a:pPr>
                      <a:r>
                        <a:rPr lang="en-US" sz="1200" b="1" kern="1400">
                          <a:ln>
                            <a:noFill/>
                          </a:ln>
                          <a:solidFill>
                            <a:srgbClr val="FF0000"/>
                          </a:solidFill>
                          <a:effectLst/>
                          <a:latin typeface="Calibri" panose="020F0502020204030204" pitchFamily="34" charset="0"/>
                        </a:rPr>
                        <a:t>3</a:t>
                      </a:r>
                      <a:r>
                        <a:rPr lang="en-US" sz="1200" b="0" kern="1400">
                          <a:ln>
                            <a:noFill/>
                          </a:ln>
                          <a:solidFill>
                            <a:srgbClr val="000000"/>
                          </a:solidFill>
                          <a:effectLst/>
                          <a:latin typeface="Calibri" panose="020F0502020204030204" pitchFamily="34" charset="0"/>
                        </a:rPr>
                        <a:t> Measure 10 cm</a:t>
                      </a:r>
                      <a:r>
                        <a:rPr lang="en-US" sz="1200" b="0" kern="1400" baseline="30000">
                          <a:ln>
                            <a:noFill/>
                          </a:ln>
                          <a:solidFill>
                            <a:srgbClr val="000000"/>
                          </a:solidFill>
                          <a:effectLst/>
                          <a:latin typeface="Calibri" panose="020F0502020204030204" pitchFamily="34" charset="0"/>
                        </a:rPr>
                        <a:t>3</a:t>
                      </a:r>
                      <a:r>
                        <a:rPr lang="en-US" sz="1200" b="0" kern="1400">
                          <a:ln>
                            <a:noFill/>
                          </a:ln>
                          <a:solidFill>
                            <a:srgbClr val="000000"/>
                          </a:solidFill>
                          <a:effectLst/>
                          <a:latin typeface="Calibri" panose="020F0502020204030204" pitchFamily="34" charset="0"/>
                        </a:rPr>
                        <a:t> of the distilled water and put into the fifth boiling tube. Label boiling tube as water 0 M.</a:t>
                      </a:r>
                      <a:endParaRPr lang="en-US" sz="1200" b="0" kern="1400">
                        <a:ln>
                          <a:noFill/>
                        </a:ln>
                        <a:solidFill>
                          <a:srgbClr val="000000"/>
                        </a:solidFill>
                        <a:effectLst/>
                        <a:latin typeface="Times New Roman" panose="02020603050405020304" pitchFamily="18" charset="0"/>
                      </a:endParaRPr>
                    </a:p>
                    <a:p>
                      <a:pPr marL="0" marR="0" indent="0" algn="l">
                        <a:lnSpc>
                          <a:spcPct val="115000"/>
                        </a:lnSpc>
                        <a:spcBef>
                          <a:spcPts val="0"/>
                        </a:spcBef>
                        <a:spcAft>
                          <a:spcPts val="0"/>
                        </a:spcAft>
                      </a:pPr>
                      <a:r>
                        <a:rPr lang="en-US" sz="1200" b="1" kern="1400">
                          <a:ln>
                            <a:noFill/>
                          </a:ln>
                          <a:solidFill>
                            <a:srgbClr val="FF0000"/>
                          </a:solidFill>
                          <a:effectLst/>
                          <a:latin typeface="Calibri" panose="020F0502020204030204" pitchFamily="34" charset="0"/>
                        </a:rPr>
                        <a:t>9</a:t>
                      </a:r>
                      <a:r>
                        <a:rPr lang="en-US" sz="1200" b="0" kern="1400">
                          <a:ln>
                            <a:noFill/>
                          </a:ln>
                          <a:solidFill>
                            <a:srgbClr val="000000"/>
                          </a:solidFill>
                          <a:effectLst/>
                          <a:latin typeface="Calibri" panose="020F0502020204030204" pitchFamily="34" charset="0"/>
                        </a:rPr>
                        <a:t> Calculate the changes in </a:t>
                      </a:r>
                      <a:r>
                        <a:rPr lang="en-US" sz="1200" b="0" i="1" kern="1400">
                          <a:ln>
                            <a:noFill/>
                          </a:ln>
                          <a:solidFill>
                            <a:srgbClr val="000000"/>
                          </a:solidFill>
                          <a:effectLst/>
                          <a:latin typeface="Calibri" panose="020F0502020204030204" pitchFamily="34" charset="0"/>
                        </a:rPr>
                        <a:t>length</a:t>
                      </a:r>
                      <a:r>
                        <a:rPr lang="en-US" sz="1200" b="0" kern="1400">
                          <a:ln>
                            <a:noFill/>
                          </a:ln>
                          <a:solidFill>
                            <a:srgbClr val="000000"/>
                          </a:solidFill>
                          <a:effectLst/>
                          <a:latin typeface="Calibri" panose="020F0502020204030204" pitchFamily="34" charset="0"/>
                        </a:rPr>
                        <a:t> and </a:t>
                      </a:r>
                      <a:r>
                        <a:rPr lang="en-US" sz="1200" b="0" i="1" kern="1400">
                          <a:ln>
                            <a:noFill/>
                          </a:ln>
                          <a:solidFill>
                            <a:srgbClr val="000000"/>
                          </a:solidFill>
                          <a:effectLst/>
                          <a:latin typeface="Calibri" panose="020F0502020204030204" pitchFamily="34" charset="0"/>
                        </a:rPr>
                        <a:t>mass</a:t>
                      </a:r>
                      <a:r>
                        <a:rPr lang="en-US" sz="1200" b="0" kern="1400">
                          <a:ln>
                            <a:noFill/>
                          </a:ln>
                          <a:solidFill>
                            <a:srgbClr val="000000"/>
                          </a:solidFill>
                          <a:effectLst/>
                          <a:latin typeface="Calibri" panose="020F0502020204030204" pitchFamily="34" charset="0"/>
                        </a:rPr>
                        <a:t> of each potato cylinder.</a:t>
                      </a:r>
                      <a:endParaRPr lang="en-US" sz="1200" b="0" kern="1400">
                        <a:ln>
                          <a:noFill/>
                        </a:ln>
                        <a:solidFill>
                          <a:srgbClr val="000000"/>
                        </a:solidFill>
                        <a:effectLst/>
                        <a:latin typeface="Times New Roman" panose="02020603050405020304" pitchFamily="18" charset="0"/>
                      </a:endParaRPr>
                    </a:p>
                    <a:p>
                      <a:pPr marL="0" marR="0" indent="0" algn="l">
                        <a:lnSpc>
                          <a:spcPct val="115000"/>
                        </a:lnSpc>
                        <a:spcBef>
                          <a:spcPts val="0"/>
                        </a:spcBef>
                        <a:spcAft>
                          <a:spcPts val="0"/>
                        </a:spcAft>
                      </a:pPr>
                      <a:r>
                        <a:rPr lang="en-US" sz="1200" b="1" kern="1400">
                          <a:ln>
                            <a:noFill/>
                          </a:ln>
                          <a:solidFill>
                            <a:srgbClr val="FF0000"/>
                          </a:solidFill>
                          <a:effectLst/>
                          <a:latin typeface="Calibri" panose="020F0502020204030204" pitchFamily="34" charset="0"/>
                        </a:rPr>
                        <a:t>5</a:t>
                      </a:r>
                      <a:r>
                        <a:rPr lang="en-US" sz="1200" b="0" kern="1400">
                          <a:ln>
                            <a:noFill/>
                          </a:ln>
                          <a:solidFill>
                            <a:srgbClr val="000000"/>
                          </a:solidFill>
                          <a:effectLst/>
                          <a:latin typeface="Calibri" panose="020F0502020204030204" pitchFamily="34" charset="0"/>
                        </a:rPr>
                        <a:t> Add one potato cylinder to each boiling tube. Make sure you know the length and mass of each potato cylinder in each boiling tube, recording them in a table.</a:t>
                      </a:r>
                      <a:endParaRPr lang="en-US" sz="1200" b="0" kern="1400">
                        <a:ln>
                          <a:noFill/>
                        </a:ln>
                        <a:solidFill>
                          <a:srgbClr val="000000"/>
                        </a:solidFill>
                        <a:effectLst/>
                        <a:latin typeface="Times New Roman" panose="02020603050405020304" pitchFamily="18" charset="0"/>
                      </a:endParaRPr>
                    </a:p>
                    <a:p>
                      <a:pPr marL="0" marR="0" indent="0" algn="l">
                        <a:lnSpc>
                          <a:spcPct val="115000"/>
                        </a:lnSpc>
                        <a:spcBef>
                          <a:spcPts val="0"/>
                        </a:spcBef>
                        <a:spcAft>
                          <a:spcPts val="0"/>
                        </a:spcAft>
                      </a:pPr>
                      <a:r>
                        <a:rPr lang="en-US" sz="1200" b="1" kern="1400">
                          <a:ln>
                            <a:noFill/>
                          </a:ln>
                          <a:solidFill>
                            <a:srgbClr val="FF0000"/>
                          </a:solidFill>
                          <a:effectLst/>
                          <a:latin typeface="Calibri" panose="020F0502020204030204" pitchFamily="34" charset="0"/>
                        </a:rPr>
                        <a:t>7</a:t>
                      </a:r>
                      <a:r>
                        <a:rPr lang="en-US" sz="1200" b="0" kern="1400">
                          <a:ln>
                            <a:noFill/>
                          </a:ln>
                          <a:solidFill>
                            <a:srgbClr val="000000"/>
                          </a:solidFill>
                          <a:effectLst/>
                          <a:latin typeface="Calibri" panose="020F0502020204030204" pitchFamily="34" charset="0"/>
                        </a:rPr>
                        <a:t> Remove the cylinders from the boiling tubes and carefully blot them dry with the paper towels.</a:t>
                      </a:r>
                      <a:endParaRPr lang="en-US" sz="1200" b="0" kern="1400">
                        <a:ln>
                          <a:noFill/>
                        </a:ln>
                        <a:solidFill>
                          <a:srgbClr val="000000"/>
                        </a:solidFill>
                        <a:effectLst/>
                        <a:latin typeface="Times New Roman" panose="02020603050405020304" pitchFamily="18" charset="0"/>
                      </a:endParaRPr>
                    </a:p>
                    <a:p>
                      <a:pPr marL="0" marR="0" indent="0" algn="l">
                        <a:lnSpc>
                          <a:spcPct val="115000"/>
                        </a:lnSpc>
                        <a:spcBef>
                          <a:spcPts val="0"/>
                        </a:spcBef>
                        <a:spcAft>
                          <a:spcPts val="0"/>
                        </a:spcAft>
                      </a:pPr>
                      <a:r>
                        <a:rPr lang="en-US" sz="1200" b="1" kern="1400">
                          <a:ln>
                            <a:noFill/>
                          </a:ln>
                          <a:solidFill>
                            <a:srgbClr val="FF0000"/>
                          </a:solidFill>
                          <a:effectLst/>
                          <a:latin typeface="Calibri" panose="020F0502020204030204" pitchFamily="34" charset="0"/>
                        </a:rPr>
                        <a:t>1</a:t>
                      </a:r>
                      <a:r>
                        <a:rPr lang="en-US" sz="1200" b="0" kern="1400">
                          <a:ln>
                            <a:noFill/>
                          </a:ln>
                          <a:solidFill>
                            <a:srgbClr val="000000"/>
                          </a:solidFill>
                          <a:effectLst/>
                          <a:latin typeface="Calibri" panose="020F0502020204030204" pitchFamily="34" charset="0"/>
                        </a:rPr>
                        <a:t> Use a cork borer to cut five potato cylinders of the same diameter, trimming then to the same length.</a:t>
                      </a:r>
                      <a:endParaRPr lang="en-US" sz="1200" b="0" kern="1400">
                        <a:ln>
                          <a:noFill/>
                        </a:ln>
                        <a:solidFill>
                          <a:srgbClr val="000000"/>
                        </a:solidFill>
                        <a:effectLst/>
                        <a:latin typeface="Times New Roman" panose="02020603050405020304" pitchFamily="18" charset="0"/>
                      </a:endParaRPr>
                    </a:p>
                    <a:p>
                      <a:pPr marL="0" marR="0" indent="0" algn="l">
                        <a:lnSpc>
                          <a:spcPct val="115000"/>
                        </a:lnSpc>
                        <a:spcBef>
                          <a:spcPts val="0"/>
                        </a:spcBef>
                        <a:spcAft>
                          <a:spcPts val="0"/>
                        </a:spcAft>
                      </a:pPr>
                      <a:r>
                        <a:rPr lang="en-US" sz="1200" b="1" kern="1400">
                          <a:ln>
                            <a:noFill/>
                          </a:ln>
                          <a:solidFill>
                            <a:srgbClr val="FF0000"/>
                          </a:solidFill>
                          <a:effectLst/>
                          <a:latin typeface="Calibri" panose="020F0502020204030204" pitchFamily="34" charset="0"/>
                        </a:rPr>
                        <a:t>8</a:t>
                      </a:r>
                      <a:r>
                        <a:rPr lang="en-US" sz="1200" b="0" kern="1400">
                          <a:ln>
                            <a:noFill/>
                          </a:ln>
                          <a:solidFill>
                            <a:srgbClr val="000000"/>
                          </a:solidFill>
                          <a:effectLst/>
                          <a:latin typeface="Calibri" panose="020F0502020204030204" pitchFamily="34" charset="0"/>
                        </a:rPr>
                        <a:t> Re-measure the length and mass of each cylinder of potato, recording your measurements in the table. </a:t>
                      </a:r>
                      <a:endParaRPr lang="en-US" sz="1200" b="0" kern="1400">
                        <a:ln>
                          <a:noFill/>
                        </a:ln>
                        <a:solidFill>
                          <a:srgbClr val="000000"/>
                        </a:solidFill>
                        <a:effectLst/>
                        <a:latin typeface="Times New Roman" panose="02020603050405020304" pitchFamily="18" charset="0"/>
                      </a:endParaRPr>
                    </a:p>
                    <a:p>
                      <a:pPr marL="0" marR="0" indent="0" algn="l">
                        <a:lnSpc>
                          <a:spcPct val="115000"/>
                        </a:lnSpc>
                        <a:spcBef>
                          <a:spcPts val="0"/>
                        </a:spcBef>
                        <a:spcAft>
                          <a:spcPts val="0"/>
                        </a:spcAft>
                      </a:pPr>
                      <a:r>
                        <a:rPr lang="en-US" sz="1200" b="1" kern="1400">
                          <a:ln>
                            <a:noFill/>
                          </a:ln>
                          <a:solidFill>
                            <a:srgbClr val="FF0000"/>
                          </a:solidFill>
                          <a:effectLst/>
                          <a:latin typeface="Calibri" panose="020F0502020204030204" pitchFamily="34" charset="0"/>
                        </a:rPr>
                        <a:t>2</a:t>
                      </a:r>
                      <a:r>
                        <a:rPr lang="en-US" sz="1200" b="0" kern="1400">
                          <a:ln>
                            <a:noFill/>
                          </a:ln>
                          <a:solidFill>
                            <a:srgbClr val="000000"/>
                          </a:solidFill>
                          <a:effectLst/>
                          <a:latin typeface="Calibri" panose="020F0502020204030204" pitchFamily="34" charset="0"/>
                        </a:rPr>
                        <a:t> Measure 10 cm</a:t>
                      </a:r>
                      <a:r>
                        <a:rPr lang="en-US" sz="1200" b="0" kern="1400" baseline="30000">
                          <a:ln>
                            <a:noFill/>
                          </a:ln>
                          <a:solidFill>
                            <a:srgbClr val="000000"/>
                          </a:solidFill>
                          <a:effectLst/>
                          <a:latin typeface="Calibri" panose="020F0502020204030204" pitchFamily="34" charset="0"/>
                        </a:rPr>
                        <a:t>3</a:t>
                      </a:r>
                      <a:r>
                        <a:rPr lang="en-US" sz="1200" b="0" kern="1400">
                          <a:ln>
                            <a:noFill/>
                          </a:ln>
                          <a:solidFill>
                            <a:srgbClr val="000000"/>
                          </a:solidFill>
                          <a:effectLst/>
                          <a:latin typeface="Calibri" panose="020F0502020204030204" pitchFamily="34" charset="0"/>
                        </a:rPr>
                        <a:t> of the 1.0 M sugar solution and put into a boiling tube. Label boiling tube as: 1.0 M sugar. Repeat with concentrations of 0.75 M, 0.5 M. and 0.25 M.</a:t>
                      </a:r>
                      <a:endParaRPr lang="en-US" sz="1200" b="0" kern="1400">
                        <a:ln>
                          <a:noFill/>
                        </a:ln>
                        <a:solidFill>
                          <a:srgbClr val="000000"/>
                        </a:solidFill>
                        <a:effectLst/>
                        <a:latin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spcBef>
                          <a:spcPts val="0"/>
                        </a:spcBef>
                        <a:spcAft>
                          <a:spcPts val="0"/>
                        </a:spcAft>
                      </a:pPr>
                      <a:r>
                        <a:rPr lang="en-US" sz="1900" b="1" kern="1200">
                          <a:solidFill>
                            <a:schemeClr val="tx1"/>
                          </a:solidFill>
                          <a:effectLst/>
                          <a:latin typeface="+mn-lt"/>
                          <a:ea typeface="+mn-ea"/>
                          <a:cs typeface="+mn-cs"/>
                        </a:rPr>
                        <a:t> </a:t>
                      </a:r>
                      <a:r>
                        <a:rPr lang="en-US" sz="1600" b="1" kern="1400">
                          <a:ln>
                            <a:noFill/>
                          </a:ln>
                          <a:solidFill>
                            <a:srgbClr val="000000"/>
                          </a:solidFill>
                          <a:effectLst/>
                          <a:latin typeface="Calibri" panose="020F0502020204030204" pitchFamily="34" charset="0"/>
                        </a:rPr>
                        <a:t>Risk Assessment</a:t>
                      </a:r>
                      <a:endParaRPr lang="en-US" sz="1600" kern="1400">
                        <a:ln>
                          <a:noFill/>
                        </a:ln>
                        <a:solidFill>
                          <a:srgbClr val="000000"/>
                        </a:solidFill>
                        <a:effectLst/>
                        <a:latin typeface="Times New Roman" panose="02020603050405020304" pitchFamily="18" charset="0"/>
                      </a:endParaRPr>
                    </a:p>
                    <a:p>
                      <a:pPr marL="0" marR="0" indent="0" algn="l">
                        <a:spcBef>
                          <a:spcPts val="0"/>
                        </a:spcBef>
                        <a:spcAft>
                          <a:spcPts val="0"/>
                        </a:spcAft>
                      </a:pPr>
                      <a:r>
                        <a:rPr lang="en-US" sz="1600" kern="1400">
                          <a:ln>
                            <a:noFill/>
                          </a:ln>
                          <a:solidFill>
                            <a:srgbClr val="000000"/>
                          </a:solidFill>
                          <a:effectLst/>
                          <a:latin typeface="Calibri" panose="020F0502020204030204" pitchFamily="34" charset="0"/>
                        </a:rPr>
                        <a:t>Write a risk assessment for this practical including what you would do to minimise these risks.</a:t>
                      </a:r>
                      <a:endParaRPr lang="en-US" sz="1600" kern="1400">
                        <a:ln>
                          <a:noFill/>
                        </a:ln>
                        <a:solidFill>
                          <a:srgbClr val="000000"/>
                        </a:solidFill>
                        <a:effectLst/>
                        <a:latin typeface="Times New Roman" panose="02020603050405020304" pitchFamily="18" charset="0"/>
                      </a:endParaRPr>
                    </a:p>
                    <a:p>
                      <a:pPr marL="0" marR="0" indent="0" algn="l">
                        <a:spcBef>
                          <a:spcPts val="0"/>
                        </a:spcBef>
                        <a:spcAft>
                          <a:spcPts val="0"/>
                        </a:spcAft>
                      </a:pPr>
                      <a:r>
                        <a:rPr lang="en-US" sz="2000" kern="1400">
                          <a:ln>
                            <a:noFill/>
                          </a:ln>
                          <a:solidFill>
                            <a:srgbClr val="000000"/>
                          </a:solidFill>
                          <a:effectLst/>
                          <a:latin typeface="Calibri" panose="020F0502020204030204" pitchFamily="34" charset="0"/>
                        </a:rPr>
                        <a:t> </a:t>
                      </a:r>
                      <a:endParaRPr lang="en-US" sz="1200" kern="1400">
                        <a:ln>
                          <a:noFill/>
                        </a:ln>
                        <a:solidFill>
                          <a:srgbClr val="000000"/>
                        </a:solidFill>
                        <a:effectLst/>
                        <a:latin typeface="Times New Roman" panose="02020603050405020304" pitchFamily="18" charset="0"/>
                      </a:endParaRPr>
                    </a:p>
                    <a:p>
                      <a:pPr marL="0" marR="0" indent="0" algn="l">
                        <a:spcBef>
                          <a:spcPts val="0"/>
                        </a:spcBef>
                        <a:spcAft>
                          <a:spcPts val="0"/>
                        </a:spcAft>
                      </a:pPr>
                      <a:r>
                        <a:rPr lang="en-US" sz="1400" b="0" kern="1400">
                          <a:ln>
                            <a:noFill/>
                          </a:ln>
                          <a:solidFill>
                            <a:srgbClr val="FF0000"/>
                          </a:solidFill>
                          <a:effectLst/>
                          <a:latin typeface="Calibri" panose="020F0502020204030204" pitchFamily="34" charset="0"/>
                        </a:rPr>
                        <a:t>Cork Borers are sharp and could cause cuts, push the cork borer against the table, not against your hand.</a:t>
                      </a:r>
                      <a:endParaRPr lang="en-US" sz="1400" b="0" kern="1400">
                        <a:ln>
                          <a:noFill/>
                        </a:ln>
                        <a:solidFill>
                          <a:srgbClr val="000000"/>
                        </a:solidFill>
                        <a:effectLst/>
                        <a:latin typeface="Times New Roman" panose="02020603050405020304" pitchFamily="18" charset="0"/>
                      </a:endParaRPr>
                    </a:p>
                    <a:p>
                      <a:pPr marL="0" marR="0" indent="0" algn="l">
                        <a:spcBef>
                          <a:spcPts val="0"/>
                        </a:spcBef>
                        <a:spcAft>
                          <a:spcPts val="0"/>
                        </a:spcAft>
                      </a:pPr>
                      <a:r>
                        <a:rPr lang="en-US" sz="1200" kern="1400">
                          <a:ln>
                            <a:noFill/>
                          </a:ln>
                          <a:solidFill>
                            <a:srgbClr val="000000"/>
                          </a:solidFill>
                          <a:effectLst/>
                          <a:latin typeface="Times New Roman" panose="02020603050405020304" pitchFamily="18" charset="0"/>
                        </a:rPr>
                        <a:t> </a:t>
                      </a:r>
                    </a:p>
                    <a:p>
                      <a:endParaRPr lang="en-US" sz="1900" b="1"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65910249"/>
                  </a:ext>
                </a:extLst>
              </a:tr>
              <a:tr h="2082529">
                <a:tc>
                  <a:txBody>
                    <a:bodyPr/>
                    <a:lstStyle/>
                    <a:p>
                      <a:r>
                        <a:rPr lang="en-GB" sz="1600" b="1" kern="1200" dirty="0">
                          <a:solidFill>
                            <a:schemeClr val="dk1"/>
                          </a:solidFill>
                          <a:effectLst/>
                          <a:latin typeface="+mn-lt"/>
                          <a:ea typeface="+mn-ea"/>
                          <a:cs typeface="+mn-cs"/>
                        </a:rPr>
                        <a:t>Calculate the missing numbers:</a:t>
                      </a:r>
                      <a:endParaRPr lang="en-GB" sz="16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1" dirty="0"/>
                        <a:t>Errors</a:t>
                      </a:r>
                    </a:p>
                    <a:p>
                      <a:endParaRPr lang="en-GB" sz="1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3142000"/>
                  </a:ext>
                </a:extLst>
              </a:tr>
            </a:tbl>
          </a:graphicData>
        </a:graphic>
      </p:graphicFrame>
      <p:sp>
        <p:nvSpPr>
          <p:cNvPr id="7" name="TextBox 6">
            <a:extLst>
              <a:ext uri="{FF2B5EF4-FFF2-40B4-BE49-F238E27FC236}">
                <a16:creationId xmlns:a16="http://schemas.microsoft.com/office/drawing/2014/main" id="{84BFC014-C5F6-4692-B04B-65B0A0DDD2CC}"/>
              </a:ext>
            </a:extLst>
          </p:cNvPr>
          <p:cNvSpPr txBox="1"/>
          <p:nvPr/>
        </p:nvSpPr>
        <p:spPr>
          <a:xfrm>
            <a:off x="5203517" y="161577"/>
            <a:ext cx="1784967" cy="461665"/>
          </a:xfrm>
          <a:prstGeom prst="rect">
            <a:avLst/>
          </a:prstGeom>
          <a:noFill/>
        </p:spPr>
        <p:txBody>
          <a:bodyPr wrap="square" rtlCol="0">
            <a:spAutoFit/>
          </a:bodyPr>
          <a:lstStyle/>
          <a:p>
            <a:r>
              <a:rPr lang="en-US" sz="2400" u="sng"/>
              <a:t>Osmosis</a:t>
            </a:r>
            <a:endParaRPr lang="en-GB" sz="2400" u="sng"/>
          </a:p>
        </p:txBody>
      </p:sp>
      <p:sp>
        <p:nvSpPr>
          <p:cNvPr id="9" name="TextBox 8">
            <a:extLst>
              <a:ext uri="{FF2B5EF4-FFF2-40B4-BE49-F238E27FC236}">
                <a16:creationId xmlns:a16="http://schemas.microsoft.com/office/drawing/2014/main" id="{0FB65C2B-03C6-419B-8639-880E2C31D30B}"/>
              </a:ext>
            </a:extLst>
          </p:cNvPr>
          <p:cNvSpPr txBox="1"/>
          <p:nvPr/>
        </p:nvSpPr>
        <p:spPr>
          <a:xfrm>
            <a:off x="291549" y="185533"/>
            <a:ext cx="4545497" cy="400110"/>
          </a:xfrm>
          <a:prstGeom prst="rect">
            <a:avLst/>
          </a:prstGeom>
          <a:noFill/>
        </p:spPr>
        <p:txBody>
          <a:bodyPr wrap="square" rtlCol="0">
            <a:spAutoFit/>
          </a:bodyPr>
          <a:lstStyle/>
          <a:p>
            <a:r>
              <a:rPr lang="en-US" sz="2000"/>
              <a:t>Name: ____________________________</a:t>
            </a:r>
            <a:endParaRPr lang="en-GB" sz="2000"/>
          </a:p>
        </p:txBody>
      </p:sp>
      <p:sp>
        <p:nvSpPr>
          <p:cNvPr id="10" name="TextBox 9">
            <a:extLst>
              <a:ext uri="{FF2B5EF4-FFF2-40B4-BE49-F238E27FC236}">
                <a16:creationId xmlns:a16="http://schemas.microsoft.com/office/drawing/2014/main" id="{1DD770B1-55CA-4339-B71A-B0BA900661A4}"/>
              </a:ext>
            </a:extLst>
          </p:cNvPr>
          <p:cNvSpPr txBox="1"/>
          <p:nvPr/>
        </p:nvSpPr>
        <p:spPr>
          <a:xfrm>
            <a:off x="7487480" y="216310"/>
            <a:ext cx="4545497" cy="369332"/>
          </a:xfrm>
          <a:prstGeom prst="rect">
            <a:avLst/>
          </a:prstGeom>
          <a:noFill/>
        </p:spPr>
        <p:txBody>
          <a:bodyPr wrap="square" rtlCol="0">
            <a:spAutoFit/>
          </a:bodyPr>
          <a:lstStyle/>
          <a:p>
            <a:r>
              <a:rPr lang="en-US"/>
              <a:t>The section(s) I need to work on is/are : ____ </a:t>
            </a:r>
            <a:endParaRPr lang="en-GB"/>
          </a:p>
        </p:txBody>
      </p:sp>
      <p:pic>
        <p:nvPicPr>
          <p:cNvPr id="3" name="Picture 2">
            <a:extLst>
              <a:ext uri="{FF2B5EF4-FFF2-40B4-BE49-F238E27FC236}">
                <a16:creationId xmlns:a16="http://schemas.microsoft.com/office/drawing/2014/main" id="{DC419607-847D-415C-A142-DE78A5D5E00E}"/>
              </a:ext>
            </a:extLst>
          </p:cNvPr>
          <p:cNvPicPr>
            <a:picLocks noChangeAspect="1"/>
          </p:cNvPicPr>
          <p:nvPr/>
        </p:nvPicPr>
        <p:blipFill>
          <a:blip r:embed="rId2"/>
          <a:stretch>
            <a:fillRect/>
          </a:stretch>
        </p:blipFill>
        <p:spPr>
          <a:xfrm>
            <a:off x="6216239" y="2395666"/>
            <a:ext cx="3104762" cy="2066667"/>
          </a:xfrm>
          <a:prstGeom prst="rect">
            <a:avLst/>
          </a:prstGeom>
        </p:spPr>
      </p:pic>
      <p:graphicFrame>
        <p:nvGraphicFramePr>
          <p:cNvPr id="4" name="Table 5">
            <a:extLst>
              <a:ext uri="{FF2B5EF4-FFF2-40B4-BE49-F238E27FC236}">
                <a16:creationId xmlns:a16="http://schemas.microsoft.com/office/drawing/2014/main" id="{C243CE71-A3B6-43A3-B375-7E560909CECF}"/>
              </a:ext>
            </a:extLst>
          </p:cNvPr>
          <p:cNvGraphicFramePr>
            <a:graphicFrameLocks noGrp="1"/>
          </p:cNvGraphicFramePr>
          <p:nvPr/>
        </p:nvGraphicFramePr>
        <p:xfrm>
          <a:off x="382494" y="4829562"/>
          <a:ext cx="5002306" cy="1483360"/>
        </p:xfrm>
        <a:graphic>
          <a:graphicData uri="http://schemas.openxmlformats.org/drawingml/2006/table">
            <a:tbl>
              <a:tblPr firstRow="1" bandRow="1">
                <a:tableStyleId>{5C22544A-7EE6-4342-B048-85BDC9FD1C3A}</a:tableStyleId>
              </a:tblPr>
              <a:tblGrid>
                <a:gridCol w="1120464">
                  <a:extLst>
                    <a:ext uri="{9D8B030D-6E8A-4147-A177-3AD203B41FA5}">
                      <a16:colId xmlns:a16="http://schemas.microsoft.com/office/drawing/2014/main" val="302910901"/>
                    </a:ext>
                  </a:extLst>
                </a:gridCol>
                <a:gridCol w="623631">
                  <a:extLst>
                    <a:ext uri="{9D8B030D-6E8A-4147-A177-3AD203B41FA5}">
                      <a16:colId xmlns:a16="http://schemas.microsoft.com/office/drawing/2014/main" val="1730734934"/>
                    </a:ext>
                  </a:extLst>
                </a:gridCol>
                <a:gridCol w="728652">
                  <a:extLst>
                    <a:ext uri="{9D8B030D-6E8A-4147-A177-3AD203B41FA5}">
                      <a16:colId xmlns:a16="http://schemas.microsoft.com/office/drawing/2014/main" val="4156461066"/>
                    </a:ext>
                  </a:extLst>
                </a:gridCol>
                <a:gridCol w="805851">
                  <a:extLst>
                    <a:ext uri="{9D8B030D-6E8A-4147-A177-3AD203B41FA5}">
                      <a16:colId xmlns:a16="http://schemas.microsoft.com/office/drawing/2014/main" val="2476263"/>
                    </a:ext>
                  </a:extLst>
                </a:gridCol>
                <a:gridCol w="855526">
                  <a:extLst>
                    <a:ext uri="{9D8B030D-6E8A-4147-A177-3AD203B41FA5}">
                      <a16:colId xmlns:a16="http://schemas.microsoft.com/office/drawing/2014/main" val="2122125256"/>
                    </a:ext>
                  </a:extLst>
                </a:gridCol>
                <a:gridCol w="868182">
                  <a:extLst>
                    <a:ext uri="{9D8B030D-6E8A-4147-A177-3AD203B41FA5}">
                      <a16:colId xmlns:a16="http://schemas.microsoft.com/office/drawing/2014/main" val="4007252519"/>
                    </a:ext>
                  </a:extLst>
                </a:gridCol>
              </a:tblGrid>
              <a:tr h="370840">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Concentration</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1M</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0.75M</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0.5M</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0.25M</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0M</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3501257"/>
                  </a:ext>
                </a:extLst>
              </a:tr>
              <a:tr h="370840">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Initial length</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30mm</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29mm</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31mm</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30mm</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29mm</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6788938"/>
                  </a:ext>
                </a:extLst>
              </a:tr>
              <a:tr h="370840">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Final length</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26mm</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27mm</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30mm</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31mm</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33mm</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0457445"/>
                  </a:ext>
                </a:extLst>
              </a:tr>
              <a:tr h="370840">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Change in length</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spcBef>
                          <a:spcPts val="0"/>
                        </a:spcBef>
                        <a:spcAft>
                          <a:spcPts val="0"/>
                        </a:spcAft>
                      </a:pPr>
                      <a:r>
                        <a:rPr lang="en-US" sz="1200" kern="1400">
                          <a:ln>
                            <a:noFill/>
                          </a:ln>
                          <a:solidFill>
                            <a:srgbClr val="FF0000"/>
                          </a:solidFill>
                          <a:effectLst/>
                          <a:latin typeface="Calibri" panose="020F0502020204030204" pitchFamily="34" charset="0"/>
                        </a:rPr>
                        <a:t>-4mm</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spcBef>
                          <a:spcPts val="0"/>
                        </a:spcBef>
                        <a:spcAft>
                          <a:spcPts val="0"/>
                        </a:spcAft>
                      </a:pPr>
                      <a:r>
                        <a:rPr lang="en-US" sz="1200" kern="1400">
                          <a:ln>
                            <a:noFill/>
                          </a:ln>
                          <a:solidFill>
                            <a:srgbClr val="FF0000"/>
                          </a:solidFill>
                          <a:effectLst/>
                          <a:latin typeface="Calibri" panose="020F0502020204030204" pitchFamily="34" charset="0"/>
                        </a:rPr>
                        <a:t>-3mm</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spcBef>
                          <a:spcPts val="0"/>
                        </a:spcBef>
                        <a:spcAft>
                          <a:spcPts val="0"/>
                        </a:spcAft>
                      </a:pPr>
                      <a:r>
                        <a:rPr lang="en-US" sz="1200" kern="1400">
                          <a:ln>
                            <a:noFill/>
                          </a:ln>
                          <a:solidFill>
                            <a:srgbClr val="FF0000"/>
                          </a:solidFill>
                          <a:effectLst/>
                          <a:latin typeface="Calibri" panose="020F0502020204030204" pitchFamily="34" charset="0"/>
                        </a:rPr>
                        <a:t>-1mm</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spcBef>
                          <a:spcPts val="0"/>
                        </a:spcBef>
                        <a:spcAft>
                          <a:spcPts val="0"/>
                        </a:spcAft>
                      </a:pPr>
                      <a:r>
                        <a:rPr lang="en-US" sz="1200" kern="1400">
                          <a:ln>
                            <a:noFill/>
                          </a:ln>
                          <a:solidFill>
                            <a:srgbClr val="FF0000"/>
                          </a:solidFill>
                          <a:effectLst/>
                          <a:latin typeface="Calibri" panose="020F0502020204030204" pitchFamily="34" charset="0"/>
                        </a:rPr>
                        <a:t>+1mm</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spcBef>
                          <a:spcPts val="0"/>
                        </a:spcBef>
                        <a:spcAft>
                          <a:spcPts val="0"/>
                        </a:spcAft>
                      </a:pPr>
                      <a:r>
                        <a:rPr lang="en-US" sz="1200" kern="1400">
                          <a:ln>
                            <a:noFill/>
                          </a:ln>
                          <a:solidFill>
                            <a:srgbClr val="FF0000"/>
                          </a:solidFill>
                          <a:effectLst/>
                          <a:latin typeface="Calibri" panose="020F0502020204030204" pitchFamily="34" charset="0"/>
                        </a:rPr>
                        <a:t>+4mm</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5204139"/>
                  </a:ext>
                </a:extLst>
              </a:tr>
            </a:tbl>
          </a:graphicData>
        </a:graphic>
      </p:graphicFrame>
      <p:graphicFrame>
        <p:nvGraphicFramePr>
          <p:cNvPr id="13" name="Table 13">
            <a:extLst>
              <a:ext uri="{FF2B5EF4-FFF2-40B4-BE49-F238E27FC236}">
                <a16:creationId xmlns:a16="http://schemas.microsoft.com/office/drawing/2014/main" id="{45BE3DCB-9913-4864-8015-0046B9D8338B}"/>
              </a:ext>
            </a:extLst>
          </p:cNvPr>
          <p:cNvGraphicFramePr>
            <a:graphicFrameLocks noGrp="1"/>
          </p:cNvGraphicFramePr>
          <p:nvPr>
            <p:extLst>
              <p:ext uri="{D42A27DB-BD31-4B8C-83A1-F6EECF244321}">
                <p14:modId xmlns:p14="http://schemas.microsoft.com/office/powerpoint/2010/main" val="3683697112"/>
              </p:ext>
            </p:extLst>
          </p:nvPr>
        </p:nvGraphicFramePr>
        <p:xfrm>
          <a:off x="6344299" y="4760484"/>
          <a:ext cx="5187444" cy="1678925"/>
        </p:xfrm>
        <a:graphic>
          <a:graphicData uri="http://schemas.openxmlformats.org/drawingml/2006/table">
            <a:tbl>
              <a:tblPr firstRow="1" bandRow="1">
                <a:tableStyleId>{5C22544A-7EE6-4342-B048-85BDC9FD1C3A}</a:tableStyleId>
              </a:tblPr>
              <a:tblGrid>
                <a:gridCol w="1885301">
                  <a:extLst>
                    <a:ext uri="{9D8B030D-6E8A-4147-A177-3AD203B41FA5}">
                      <a16:colId xmlns:a16="http://schemas.microsoft.com/office/drawing/2014/main" val="3530432823"/>
                    </a:ext>
                  </a:extLst>
                </a:gridCol>
                <a:gridCol w="3302143">
                  <a:extLst>
                    <a:ext uri="{9D8B030D-6E8A-4147-A177-3AD203B41FA5}">
                      <a16:colId xmlns:a16="http://schemas.microsoft.com/office/drawing/2014/main" val="4291516844"/>
                    </a:ext>
                  </a:extLst>
                </a:gridCol>
              </a:tblGrid>
              <a:tr h="281015">
                <a:tc>
                  <a:txBody>
                    <a:bodyPr/>
                    <a:lstStyle/>
                    <a:p>
                      <a:pPr marR="0" indent="0" algn="ctr" rtl="0">
                        <a:spcBef>
                          <a:spcPts val="0"/>
                        </a:spcBef>
                        <a:spcAft>
                          <a:spcPts val="0"/>
                        </a:spcAft>
                      </a:pPr>
                      <a:r>
                        <a:rPr lang="en-GB" sz="1400" b="1" kern="1400">
                          <a:ln>
                            <a:noFill/>
                          </a:ln>
                          <a:solidFill>
                            <a:srgbClr val="000000"/>
                          </a:solidFill>
                          <a:effectLst/>
                          <a:latin typeface="Calibri" panose="020F0502020204030204" pitchFamily="34" charset="0"/>
                        </a:rPr>
                        <a:t>Error</a:t>
                      </a:r>
                      <a:endParaRPr lang="en-GB"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GB" sz="1400" b="1" kern="1400" dirty="0">
                          <a:ln>
                            <a:noFill/>
                          </a:ln>
                          <a:solidFill>
                            <a:srgbClr val="000000"/>
                          </a:solidFill>
                          <a:effectLst/>
                          <a:latin typeface="Calibri" panose="020F0502020204030204" pitchFamily="34" charset="0"/>
                        </a:rPr>
                        <a:t>What could have caused it?</a:t>
                      </a:r>
                      <a:endParaRPr lang="en-GB" sz="1000" kern="1400" dirty="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2438008"/>
                  </a:ext>
                </a:extLst>
              </a:tr>
              <a:tr h="415748">
                <a:tc>
                  <a:txBody>
                    <a:bodyPr/>
                    <a:lstStyle/>
                    <a:p>
                      <a:pPr marR="0" indent="0" algn="l" rtl="0">
                        <a:spcBef>
                          <a:spcPts val="0"/>
                        </a:spcBef>
                        <a:spcAft>
                          <a:spcPts val="0"/>
                        </a:spcAft>
                      </a:pPr>
                      <a:r>
                        <a:rPr lang="en-US" sz="1200" kern="1400">
                          <a:ln>
                            <a:noFill/>
                          </a:ln>
                          <a:solidFill>
                            <a:srgbClr val="000000"/>
                          </a:solidFill>
                          <a:effectLst/>
                          <a:latin typeface="Calibri" panose="020F0502020204030204" pitchFamily="34" charset="0"/>
                        </a:rPr>
                        <a:t>Potato weighs more and leaves water on the balance</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200" kern="1400" dirty="0">
                          <a:ln>
                            <a:noFill/>
                          </a:ln>
                          <a:solidFill>
                            <a:srgbClr val="FF0000"/>
                          </a:solidFill>
                          <a:effectLst/>
                          <a:latin typeface="Calibri" panose="020F0502020204030204" pitchFamily="34" charset="0"/>
                        </a:rPr>
                        <a:t>Blotting paper not used on potatoes.</a:t>
                      </a:r>
                      <a:endParaRPr lang="en-US" sz="1000" kern="1400" dirty="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3921420"/>
                  </a:ext>
                </a:extLst>
              </a:tr>
              <a:tr h="428432">
                <a:tc>
                  <a:txBody>
                    <a:bodyPr/>
                    <a:lstStyle/>
                    <a:p>
                      <a:pPr marR="0" indent="0" algn="l" rtl="0">
                        <a:spcBef>
                          <a:spcPts val="0"/>
                        </a:spcBef>
                        <a:spcAft>
                          <a:spcPts val="0"/>
                        </a:spcAft>
                      </a:pPr>
                      <a:r>
                        <a:rPr lang="en-US" sz="1200" kern="1400" dirty="0">
                          <a:ln>
                            <a:noFill/>
                          </a:ln>
                          <a:solidFill>
                            <a:srgbClr val="000000"/>
                          </a:solidFill>
                          <a:effectLst/>
                          <a:latin typeface="Calibri" panose="020F0502020204030204" pitchFamily="34" charset="0"/>
                        </a:rPr>
                        <a:t>Potato weighs much less than expected</a:t>
                      </a:r>
                      <a:endParaRPr lang="en-US" sz="1000" kern="1400" dirty="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200" kern="1400">
                          <a:ln>
                            <a:noFill/>
                          </a:ln>
                          <a:solidFill>
                            <a:srgbClr val="FF0000"/>
                          </a:solidFill>
                          <a:effectLst/>
                          <a:latin typeface="Calibri" panose="020F0502020204030204" pitchFamily="34" charset="0"/>
                        </a:rPr>
                        <a:t>Blotting paper pushed too hard on potatoes. Zero error on Mass balance when measuring at the start.</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9225832"/>
                  </a:ext>
                </a:extLst>
              </a:tr>
              <a:tr h="514589">
                <a:tc>
                  <a:txBody>
                    <a:bodyPr/>
                    <a:lstStyle/>
                    <a:p>
                      <a:pPr marR="0" indent="0" algn="l" rtl="0">
                        <a:spcBef>
                          <a:spcPts val="0"/>
                        </a:spcBef>
                        <a:spcAft>
                          <a:spcPts val="0"/>
                        </a:spcAft>
                      </a:pPr>
                      <a:r>
                        <a:rPr lang="en-US" sz="1200" kern="1400">
                          <a:ln>
                            <a:noFill/>
                          </a:ln>
                          <a:solidFill>
                            <a:srgbClr val="000000"/>
                          </a:solidFill>
                          <a:effectLst/>
                          <a:latin typeface="Calibri" panose="020F0502020204030204" pitchFamily="34" charset="0"/>
                        </a:rPr>
                        <a:t>A few anomalous results, with no pattern</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200" kern="1400" dirty="0">
                          <a:ln>
                            <a:noFill/>
                          </a:ln>
                          <a:solidFill>
                            <a:srgbClr val="FF0000"/>
                          </a:solidFill>
                          <a:effectLst/>
                          <a:latin typeface="Calibri" panose="020F0502020204030204" pitchFamily="34" charset="0"/>
                        </a:rPr>
                        <a:t>Systematic error such as wrong labelling of solutions</a:t>
                      </a:r>
                      <a:endParaRPr lang="en-US" sz="1000" kern="1400" dirty="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3252926"/>
                  </a:ext>
                </a:extLst>
              </a:tr>
            </a:tbl>
          </a:graphicData>
        </a:graphic>
      </p:graphicFrame>
    </p:spTree>
    <p:extLst>
      <p:ext uri="{BB962C8B-B14F-4D97-AF65-F5344CB8AC3E}">
        <p14:creationId xmlns:p14="http://schemas.microsoft.com/office/powerpoint/2010/main" val="1784545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126CD4A-0B99-49FD-982A-1D5D1F3EB694}"/>
              </a:ext>
            </a:extLst>
          </p:cNvPr>
          <p:cNvGraphicFramePr>
            <a:graphicFrameLocks noGrp="1"/>
          </p:cNvGraphicFramePr>
          <p:nvPr>
            <p:extLst>
              <p:ext uri="{D42A27DB-BD31-4B8C-83A1-F6EECF244321}">
                <p14:modId xmlns:p14="http://schemas.microsoft.com/office/powerpoint/2010/main" val="3855524659"/>
              </p:ext>
            </p:extLst>
          </p:nvPr>
        </p:nvGraphicFramePr>
        <p:xfrm>
          <a:off x="388729" y="463827"/>
          <a:ext cx="11485218" cy="6042991"/>
        </p:xfrm>
        <a:graphic>
          <a:graphicData uri="http://schemas.openxmlformats.org/drawingml/2006/table">
            <a:tbl>
              <a:tblPr firstRow="1" bandRow="1">
                <a:tableStyleId>{5C22544A-7EE6-4342-B048-85BDC9FD1C3A}</a:tableStyleId>
              </a:tblPr>
              <a:tblGrid>
                <a:gridCol w="5742609">
                  <a:extLst>
                    <a:ext uri="{9D8B030D-6E8A-4147-A177-3AD203B41FA5}">
                      <a16:colId xmlns:a16="http://schemas.microsoft.com/office/drawing/2014/main" val="3943681513"/>
                    </a:ext>
                  </a:extLst>
                </a:gridCol>
                <a:gridCol w="5742609">
                  <a:extLst>
                    <a:ext uri="{9D8B030D-6E8A-4147-A177-3AD203B41FA5}">
                      <a16:colId xmlns:a16="http://schemas.microsoft.com/office/drawing/2014/main" val="3557894280"/>
                    </a:ext>
                  </a:extLst>
                </a:gridCol>
              </a:tblGrid>
              <a:tr h="6042991">
                <a:tc>
                  <a:txBody>
                    <a:bodyPr/>
                    <a:lstStyle/>
                    <a:p>
                      <a:pPr marL="0" marR="0" indent="0" algn="l">
                        <a:spcBef>
                          <a:spcPts val="0"/>
                        </a:spcBef>
                        <a:spcAft>
                          <a:spcPts val="0"/>
                        </a:spcAft>
                      </a:pPr>
                      <a:r>
                        <a:rPr lang="en-US" sz="1600" b="1" kern="1400">
                          <a:ln>
                            <a:noFill/>
                          </a:ln>
                          <a:solidFill>
                            <a:srgbClr val="000000"/>
                          </a:solidFill>
                          <a:effectLst/>
                          <a:latin typeface="Calibri" panose="020F0502020204030204" pitchFamily="34" charset="0"/>
                        </a:rPr>
                        <a:t>Plan</a:t>
                      </a:r>
                      <a:endParaRPr lang="en-US" sz="1050" kern="1400">
                        <a:ln>
                          <a:noFill/>
                        </a:ln>
                        <a:solidFill>
                          <a:srgbClr val="000000"/>
                        </a:solidFill>
                        <a:effectLst/>
                        <a:latin typeface="Times New Roman" panose="02020603050405020304" pitchFamily="18" charset="0"/>
                      </a:endParaRPr>
                    </a:p>
                    <a:p>
                      <a:pPr marL="0" marR="0" indent="0" algn="l">
                        <a:spcBef>
                          <a:spcPts val="0"/>
                        </a:spcBef>
                        <a:spcAft>
                          <a:spcPts val="0"/>
                        </a:spcAft>
                      </a:pPr>
                      <a:r>
                        <a:rPr lang="en-US" sz="1600" kern="1400">
                          <a:ln>
                            <a:noFill/>
                          </a:ln>
                          <a:solidFill>
                            <a:srgbClr val="000000"/>
                          </a:solidFill>
                          <a:effectLst/>
                          <a:latin typeface="Calibri" panose="020F0502020204030204" pitchFamily="34" charset="0"/>
                        </a:rPr>
                        <a:t>Without turning over (!) write a step by step plan for this </a:t>
                      </a:r>
                      <a:endParaRPr lang="en-US" sz="1050" kern="1400">
                        <a:ln>
                          <a:noFill/>
                        </a:ln>
                        <a:solidFill>
                          <a:srgbClr val="000000"/>
                        </a:solidFill>
                        <a:effectLst/>
                        <a:latin typeface="Times New Roman" panose="02020603050405020304" pitchFamily="18" charset="0"/>
                      </a:endParaRPr>
                    </a:p>
                    <a:p>
                      <a:pPr marL="0" marR="0" indent="0" algn="l">
                        <a:spcBef>
                          <a:spcPts val="0"/>
                        </a:spcBef>
                        <a:spcAft>
                          <a:spcPts val="0"/>
                        </a:spcAft>
                      </a:pPr>
                      <a:r>
                        <a:rPr lang="en-US" sz="1600" kern="1400">
                          <a:ln>
                            <a:noFill/>
                          </a:ln>
                          <a:solidFill>
                            <a:srgbClr val="000000"/>
                          </a:solidFill>
                          <a:effectLst/>
                          <a:latin typeface="Calibri" panose="020F0502020204030204" pitchFamily="34" charset="0"/>
                        </a:rPr>
                        <a:t>experiment.</a:t>
                      </a:r>
                      <a:endParaRPr lang="en-US" sz="1050" kern="1400">
                        <a:ln>
                          <a:noFill/>
                        </a:ln>
                        <a:solidFill>
                          <a:srgbClr val="000000"/>
                        </a:solidFill>
                        <a:effectLst/>
                        <a:latin typeface="Times New Roman" panose="02020603050405020304" pitchFamily="18" charset="0"/>
                      </a:endParaRPr>
                    </a:p>
                    <a:p>
                      <a:pPr marL="228600" marR="0" indent="-228600" algn="l">
                        <a:lnSpc>
                          <a:spcPct val="150000"/>
                        </a:lnSpc>
                        <a:spcBef>
                          <a:spcPts val="0"/>
                        </a:spcBef>
                        <a:spcAft>
                          <a:spcPts val="0"/>
                        </a:spcAft>
                      </a:pPr>
                      <a:r>
                        <a:rPr lang="en-US" sz="1300" b="0" kern="1400">
                          <a:ln>
                            <a:noFill/>
                          </a:ln>
                          <a:solidFill>
                            <a:srgbClr val="FF0000"/>
                          </a:solidFill>
                          <a:effectLst/>
                          <a:latin typeface="Symbol" panose="05050102010706020507" pitchFamily="18" charset="2"/>
                        </a:rPr>
                        <a:t>·</a:t>
                      </a:r>
                      <a:r>
                        <a:rPr lang="en-US" sz="1300" b="0" kern="1400">
                          <a:ln>
                            <a:noFill/>
                          </a:ln>
                          <a:solidFill>
                            <a:srgbClr val="000000"/>
                          </a:solidFill>
                          <a:effectLst/>
                          <a:latin typeface="Times New Roman" panose="02020603050405020304" pitchFamily="18" charset="0"/>
                        </a:rPr>
                        <a:t> </a:t>
                      </a:r>
                      <a:r>
                        <a:rPr lang="en-US" sz="1300" b="0" kern="1400">
                          <a:ln>
                            <a:noFill/>
                          </a:ln>
                          <a:solidFill>
                            <a:srgbClr val="FF0000"/>
                          </a:solidFill>
                          <a:effectLst/>
                          <a:latin typeface="Calibri" panose="020F0502020204030204" pitchFamily="34" charset="0"/>
                        </a:rPr>
                        <a:t>Measure and record the length and mass of each potato cylinder.</a:t>
                      </a:r>
                      <a:endParaRPr lang="en-US" sz="1300" b="0" kern="1400">
                        <a:ln>
                          <a:noFill/>
                        </a:ln>
                        <a:solidFill>
                          <a:srgbClr val="000000"/>
                        </a:solidFill>
                        <a:effectLst/>
                        <a:latin typeface="Times New Roman" panose="02020603050405020304" pitchFamily="18" charset="0"/>
                      </a:endParaRPr>
                    </a:p>
                    <a:p>
                      <a:pPr marL="228600" marR="0" indent="-228600" algn="l">
                        <a:lnSpc>
                          <a:spcPct val="150000"/>
                        </a:lnSpc>
                        <a:spcBef>
                          <a:spcPts val="0"/>
                        </a:spcBef>
                        <a:spcAft>
                          <a:spcPts val="0"/>
                        </a:spcAft>
                      </a:pPr>
                      <a:r>
                        <a:rPr lang="en-US" sz="1300" b="0" kern="1400">
                          <a:ln>
                            <a:noFill/>
                          </a:ln>
                          <a:solidFill>
                            <a:srgbClr val="FF0000"/>
                          </a:solidFill>
                          <a:effectLst/>
                          <a:latin typeface="Symbol" panose="05050102010706020507" pitchFamily="18" charset="2"/>
                        </a:rPr>
                        <a:t>·</a:t>
                      </a:r>
                      <a:r>
                        <a:rPr lang="en-US" sz="1300" b="0" kern="1400">
                          <a:ln>
                            <a:noFill/>
                          </a:ln>
                          <a:solidFill>
                            <a:srgbClr val="000000"/>
                          </a:solidFill>
                          <a:effectLst/>
                          <a:latin typeface="Times New Roman" panose="02020603050405020304" pitchFamily="18" charset="0"/>
                        </a:rPr>
                        <a:t> </a:t>
                      </a:r>
                      <a:r>
                        <a:rPr lang="en-US" sz="1300" b="0" kern="1400">
                          <a:ln>
                            <a:noFill/>
                          </a:ln>
                          <a:solidFill>
                            <a:srgbClr val="FF0000"/>
                          </a:solidFill>
                          <a:effectLst/>
                          <a:latin typeface="Calibri" panose="020F0502020204030204" pitchFamily="34" charset="0"/>
                        </a:rPr>
                        <a:t>Leave the potato cylinders in the boiling tubes overnight in the test tube rack.</a:t>
                      </a:r>
                      <a:endParaRPr lang="en-US" sz="1300" b="0" kern="1400">
                        <a:ln>
                          <a:noFill/>
                        </a:ln>
                        <a:solidFill>
                          <a:srgbClr val="000000"/>
                        </a:solidFill>
                        <a:effectLst/>
                        <a:latin typeface="Times New Roman" panose="02020603050405020304" pitchFamily="18" charset="0"/>
                      </a:endParaRPr>
                    </a:p>
                    <a:p>
                      <a:pPr marL="228600" marR="0" indent="-228600" algn="l">
                        <a:lnSpc>
                          <a:spcPct val="150000"/>
                        </a:lnSpc>
                        <a:spcBef>
                          <a:spcPts val="0"/>
                        </a:spcBef>
                        <a:spcAft>
                          <a:spcPts val="0"/>
                        </a:spcAft>
                      </a:pPr>
                      <a:r>
                        <a:rPr lang="en-US" sz="1300" b="0" kern="1400">
                          <a:ln>
                            <a:noFill/>
                          </a:ln>
                          <a:solidFill>
                            <a:srgbClr val="FF0000"/>
                          </a:solidFill>
                          <a:effectLst/>
                          <a:latin typeface="Symbol" panose="05050102010706020507" pitchFamily="18" charset="2"/>
                        </a:rPr>
                        <a:t>·</a:t>
                      </a:r>
                      <a:r>
                        <a:rPr lang="en-US" sz="1300" b="0" kern="1400">
                          <a:ln>
                            <a:noFill/>
                          </a:ln>
                          <a:solidFill>
                            <a:srgbClr val="000000"/>
                          </a:solidFill>
                          <a:effectLst/>
                          <a:latin typeface="Times New Roman" panose="02020603050405020304" pitchFamily="18" charset="0"/>
                        </a:rPr>
                        <a:t> </a:t>
                      </a:r>
                      <a:r>
                        <a:rPr lang="en-US" sz="1300" b="0" kern="1400">
                          <a:ln>
                            <a:noFill/>
                          </a:ln>
                          <a:solidFill>
                            <a:srgbClr val="FF0000"/>
                          </a:solidFill>
                          <a:effectLst/>
                          <a:latin typeface="Calibri" panose="020F0502020204030204" pitchFamily="34" charset="0"/>
                        </a:rPr>
                        <a:t>Measure 10 cm</a:t>
                      </a:r>
                      <a:r>
                        <a:rPr lang="en-US" sz="1300" b="0" kern="1400" baseline="30000">
                          <a:ln>
                            <a:noFill/>
                          </a:ln>
                          <a:solidFill>
                            <a:srgbClr val="FF0000"/>
                          </a:solidFill>
                          <a:effectLst/>
                          <a:latin typeface="Calibri" panose="020F0502020204030204" pitchFamily="34" charset="0"/>
                        </a:rPr>
                        <a:t>3</a:t>
                      </a:r>
                      <a:r>
                        <a:rPr lang="en-US" sz="1300" b="0" kern="1400">
                          <a:ln>
                            <a:noFill/>
                          </a:ln>
                          <a:solidFill>
                            <a:srgbClr val="FF0000"/>
                          </a:solidFill>
                          <a:effectLst/>
                          <a:latin typeface="Calibri" panose="020F0502020204030204" pitchFamily="34" charset="0"/>
                        </a:rPr>
                        <a:t> of the distilled water and put into the fifth boiling tube. Label boiling tube as water 0 M.</a:t>
                      </a:r>
                      <a:endParaRPr lang="en-US" sz="1300" b="0" kern="1400">
                        <a:ln>
                          <a:noFill/>
                        </a:ln>
                        <a:solidFill>
                          <a:srgbClr val="000000"/>
                        </a:solidFill>
                        <a:effectLst/>
                        <a:latin typeface="Times New Roman" panose="02020603050405020304" pitchFamily="18" charset="0"/>
                      </a:endParaRPr>
                    </a:p>
                    <a:p>
                      <a:pPr marL="228600" marR="0" indent="-228600" algn="l">
                        <a:lnSpc>
                          <a:spcPct val="150000"/>
                        </a:lnSpc>
                        <a:spcBef>
                          <a:spcPts val="0"/>
                        </a:spcBef>
                        <a:spcAft>
                          <a:spcPts val="0"/>
                        </a:spcAft>
                      </a:pPr>
                      <a:r>
                        <a:rPr lang="en-US" sz="1300" b="0" kern="1400">
                          <a:ln>
                            <a:noFill/>
                          </a:ln>
                          <a:solidFill>
                            <a:srgbClr val="FF0000"/>
                          </a:solidFill>
                          <a:effectLst/>
                          <a:latin typeface="Symbol" panose="05050102010706020507" pitchFamily="18" charset="2"/>
                        </a:rPr>
                        <a:t>·</a:t>
                      </a:r>
                      <a:r>
                        <a:rPr lang="en-US" sz="1300" b="0" kern="1400">
                          <a:ln>
                            <a:noFill/>
                          </a:ln>
                          <a:solidFill>
                            <a:srgbClr val="000000"/>
                          </a:solidFill>
                          <a:effectLst/>
                          <a:latin typeface="Times New Roman" panose="02020603050405020304" pitchFamily="18" charset="0"/>
                        </a:rPr>
                        <a:t> </a:t>
                      </a:r>
                      <a:r>
                        <a:rPr lang="en-US" sz="1300" b="0" kern="1400">
                          <a:ln>
                            <a:noFill/>
                          </a:ln>
                          <a:solidFill>
                            <a:srgbClr val="FF0000"/>
                          </a:solidFill>
                          <a:effectLst/>
                          <a:latin typeface="Calibri" panose="020F0502020204030204" pitchFamily="34" charset="0"/>
                        </a:rPr>
                        <a:t>Calculate the changes in </a:t>
                      </a:r>
                      <a:r>
                        <a:rPr lang="en-US" sz="1300" b="0" i="1" kern="1400">
                          <a:ln>
                            <a:noFill/>
                          </a:ln>
                          <a:solidFill>
                            <a:srgbClr val="FF0000"/>
                          </a:solidFill>
                          <a:effectLst/>
                          <a:latin typeface="Calibri" panose="020F0502020204030204" pitchFamily="34" charset="0"/>
                        </a:rPr>
                        <a:t>length</a:t>
                      </a:r>
                      <a:r>
                        <a:rPr lang="en-US" sz="1300" b="0" kern="1400">
                          <a:ln>
                            <a:noFill/>
                          </a:ln>
                          <a:solidFill>
                            <a:srgbClr val="FF0000"/>
                          </a:solidFill>
                          <a:effectLst/>
                          <a:latin typeface="Calibri" panose="020F0502020204030204" pitchFamily="34" charset="0"/>
                        </a:rPr>
                        <a:t> and </a:t>
                      </a:r>
                      <a:r>
                        <a:rPr lang="en-US" sz="1300" b="0" i="1" kern="1400">
                          <a:ln>
                            <a:noFill/>
                          </a:ln>
                          <a:solidFill>
                            <a:srgbClr val="FF0000"/>
                          </a:solidFill>
                          <a:effectLst/>
                          <a:latin typeface="Calibri" panose="020F0502020204030204" pitchFamily="34" charset="0"/>
                        </a:rPr>
                        <a:t>mass</a:t>
                      </a:r>
                      <a:r>
                        <a:rPr lang="en-US" sz="1300" b="0" kern="1400">
                          <a:ln>
                            <a:noFill/>
                          </a:ln>
                          <a:solidFill>
                            <a:srgbClr val="FF0000"/>
                          </a:solidFill>
                          <a:effectLst/>
                          <a:latin typeface="Calibri" panose="020F0502020204030204" pitchFamily="34" charset="0"/>
                        </a:rPr>
                        <a:t> of each potato cylinder.</a:t>
                      </a:r>
                      <a:endParaRPr lang="en-US" sz="1300" b="0" kern="1400">
                        <a:ln>
                          <a:noFill/>
                        </a:ln>
                        <a:solidFill>
                          <a:srgbClr val="000000"/>
                        </a:solidFill>
                        <a:effectLst/>
                        <a:latin typeface="Times New Roman" panose="02020603050405020304" pitchFamily="18" charset="0"/>
                      </a:endParaRPr>
                    </a:p>
                    <a:p>
                      <a:pPr marL="228600" marR="0" indent="-228600" algn="l">
                        <a:lnSpc>
                          <a:spcPct val="150000"/>
                        </a:lnSpc>
                        <a:spcBef>
                          <a:spcPts val="0"/>
                        </a:spcBef>
                        <a:spcAft>
                          <a:spcPts val="0"/>
                        </a:spcAft>
                      </a:pPr>
                      <a:r>
                        <a:rPr lang="en-US" sz="1300" b="0" kern="1400">
                          <a:ln>
                            <a:noFill/>
                          </a:ln>
                          <a:solidFill>
                            <a:srgbClr val="FF0000"/>
                          </a:solidFill>
                          <a:effectLst/>
                          <a:latin typeface="Symbol" panose="05050102010706020507" pitchFamily="18" charset="2"/>
                        </a:rPr>
                        <a:t>·</a:t>
                      </a:r>
                      <a:r>
                        <a:rPr lang="en-US" sz="1300" b="0" kern="1400">
                          <a:ln>
                            <a:noFill/>
                          </a:ln>
                          <a:solidFill>
                            <a:srgbClr val="000000"/>
                          </a:solidFill>
                          <a:effectLst/>
                          <a:latin typeface="Times New Roman" panose="02020603050405020304" pitchFamily="18" charset="0"/>
                        </a:rPr>
                        <a:t> </a:t>
                      </a:r>
                      <a:r>
                        <a:rPr lang="en-US" sz="1300" b="0" kern="1400">
                          <a:ln>
                            <a:noFill/>
                          </a:ln>
                          <a:solidFill>
                            <a:srgbClr val="FF0000"/>
                          </a:solidFill>
                          <a:effectLst/>
                          <a:latin typeface="Calibri" panose="020F0502020204030204" pitchFamily="34" charset="0"/>
                        </a:rPr>
                        <a:t>Add one potato cylinder to each boiling tube. Make sure you know the length and mass of each potato cylinder in each boiling tube, recording them in a table.</a:t>
                      </a:r>
                      <a:endParaRPr lang="en-US" sz="1300" b="0" kern="1400">
                        <a:ln>
                          <a:noFill/>
                        </a:ln>
                        <a:solidFill>
                          <a:srgbClr val="000000"/>
                        </a:solidFill>
                        <a:effectLst/>
                        <a:latin typeface="Times New Roman" panose="02020603050405020304" pitchFamily="18" charset="0"/>
                      </a:endParaRPr>
                    </a:p>
                    <a:p>
                      <a:pPr marL="228600" marR="0" indent="-228600" algn="l">
                        <a:lnSpc>
                          <a:spcPct val="150000"/>
                        </a:lnSpc>
                        <a:spcBef>
                          <a:spcPts val="0"/>
                        </a:spcBef>
                        <a:spcAft>
                          <a:spcPts val="0"/>
                        </a:spcAft>
                      </a:pPr>
                      <a:r>
                        <a:rPr lang="en-US" sz="1300" b="0" kern="1400">
                          <a:ln>
                            <a:noFill/>
                          </a:ln>
                          <a:solidFill>
                            <a:srgbClr val="FF0000"/>
                          </a:solidFill>
                          <a:effectLst/>
                          <a:latin typeface="Symbol" panose="05050102010706020507" pitchFamily="18" charset="2"/>
                        </a:rPr>
                        <a:t>·</a:t>
                      </a:r>
                      <a:r>
                        <a:rPr lang="en-US" sz="1300" b="0" kern="1400">
                          <a:ln>
                            <a:noFill/>
                          </a:ln>
                          <a:solidFill>
                            <a:srgbClr val="000000"/>
                          </a:solidFill>
                          <a:effectLst/>
                          <a:latin typeface="Times New Roman" panose="02020603050405020304" pitchFamily="18" charset="0"/>
                        </a:rPr>
                        <a:t> </a:t>
                      </a:r>
                      <a:r>
                        <a:rPr lang="en-US" sz="1300" b="0" kern="1400">
                          <a:ln>
                            <a:noFill/>
                          </a:ln>
                          <a:solidFill>
                            <a:srgbClr val="FF0000"/>
                          </a:solidFill>
                          <a:effectLst/>
                          <a:latin typeface="Calibri" panose="020F0502020204030204" pitchFamily="34" charset="0"/>
                        </a:rPr>
                        <a:t>Remove the cylinders from the boiling tubes and carefully blot them dry with the paper towels.</a:t>
                      </a:r>
                      <a:endParaRPr lang="en-US" sz="1300" b="0" kern="1400">
                        <a:ln>
                          <a:noFill/>
                        </a:ln>
                        <a:solidFill>
                          <a:srgbClr val="000000"/>
                        </a:solidFill>
                        <a:effectLst/>
                        <a:latin typeface="Times New Roman" panose="02020603050405020304" pitchFamily="18" charset="0"/>
                      </a:endParaRPr>
                    </a:p>
                    <a:p>
                      <a:pPr marL="228600" marR="0" indent="-228600" algn="l">
                        <a:lnSpc>
                          <a:spcPct val="150000"/>
                        </a:lnSpc>
                        <a:spcBef>
                          <a:spcPts val="0"/>
                        </a:spcBef>
                        <a:spcAft>
                          <a:spcPts val="0"/>
                        </a:spcAft>
                      </a:pPr>
                      <a:r>
                        <a:rPr lang="en-US" sz="1300" b="0" kern="1400">
                          <a:ln>
                            <a:noFill/>
                          </a:ln>
                          <a:solidFill>
                            <a:srgbClr val="FF0000"/>
                          </a:solidFill>
                          <a:effectLst/>
                          <a:latin typeface="Symbol" panose="05050102010706020507" pitchFamily="18" charset="2"/>
                        </a:rPr>
                        <a:t>·</a:t>
                      </a:r>
                      <a:r>
                        <a:rPr lang="en-US" sz="1300" b="0" kern="1400">
                          <a:ln>
                            <a:noFill/>
                          </a:ln>
                          <a:solidFill>
                            <a:srgbClr val="000000"/>
                          </a:solidFill>
                          <a:effectLst/>
                          <a:latin typeface="Times New Roman" panose="02020603050405020304" pitchFamily="18" charset="0"/>
                        </a:rPr>
                        <a:t> </a:t>
                      </a:r>
                      <a:r>
                        <a:rPr lang="en-US" sz="1300" b="0" kern="1400">
                          <a:ln>
                            <a:noFill/>
                          </a:ln>
                          <a:solidFill>
                            <a:srgbClr val="FF0000"/>
                          </a:solidFill>
                          <a:effectLst/>
                          <a:latin typeface="Calibri" panose="020F0502020204030204" pitchFamily="34" charset="0"/>
                        </a:rPr>
                        <a:t>Use a cork borer to cut five potato cylinders of the same diameter, trimming then to the same length.</a:t>
                      </a:r>
                      <a:endParaRPr lang="en-US" sz="1300" b="0" kern="1400">
                        <a:ln>
                          <a:noFill/>
                        </a:ln>
                        <a:solidFill>
                          <a:srgbClr val="000000"/>
                        </a:solidFill>
                        <a:effectLst/>
                        <a:latin typeface="Times New Roman" panose="02020603050405020304" pitchFamily="18" charset="0"/>
                      </a:endParaRPr>
                    </a:p>
                    <a:p>
                      <a:pPr marL="228600" marR="0" indent="-228600" algn="l">
                        <a:lnSpc>
                          <a:spcPct val="150000"/>
                        </a:lnSpc>
                        <a:spcBef>
                          <a:spcPts val="0"/>
                        </a:spcBef>
                        <a:spcAft>
                          <a:spcPts val="0"/>
                        </a:spcAft>
                      </a:pPr>
                      <a:r>
                        <a:rPr lang="en-US" sz="1300" b="0" kern="1400">
                          <a:ln>
                            <a:noFill/>
                          </a:ln>
                          <a:solidFill>
                            <a:srgbClr val="FF0000"/>
                          </a:solidFill>
                          <a:effectLst/>
                          <a:latin typeface="Symbol" panose="05050102010706020507" pitchFamily="18" charset="2"/>
                        </a:rPr>
                        <a:t>·</a:t>
                      </a:r>
                      <a:r>
                        <a:rPr lang="en-US" sz="1300" b="0" kern="1400">
                          <a:ln>
                            <a:noFill/>
                          </a:ln>
                          <a:solidFill>
                            <a:srgbClr val="000000"/>
                          </a:solidFill>
                          <a:effectLst/>
                          <a:latin typeface="Times New Roman" panose="02020603050405020304" pitchFamily="18" charset="0"/>
                        </a:rPr>
                        <a:t> </a:t>
                      </a:r>
                      <a:r>
                        <a:rPr lang="en-US" sz="1300" b="0" kern="1400">
                          <a:ln>
                            <a:noFill/>
                          </a:ln>
                          <a:solidFill>
                            <a:srgbClr val="FF0000"/>
                          </a:solidFill>
                          <a:effectLst/>
                          <a:latin typeface="Calibri" panose="020F0502020204030204" pitchFamily="34" charset="0"/>
                        </a:rPr>
                        <a:t>Re-measure the length and mass of each cylinder of potato, recording your measurements in the table. </a:t>
                      </a:r>
                      <a:endParaRPr lang="en-US" sz="1300" b="0" kern="1400">
                        <a:ln>
                          <a:noFill/>
                        </a:ln>
                        <a:solidFill>
                          <a:srgbClr val="000000"/>
                        </a:solidFill>
                        <a:effectLst/>
                        <a:latin typeface="Times New Roman" panose="02020603050405020304" pitchFamily="18" charset="0"/>
                      </a:endParaRPr>
                    </a:p>
                    <a:p>
                      <a:pPr marL="228600" marR="0" indent="-228600" algn="l">
                        <a:lnSpc>
                          <a:spcPct val="150000"/>
                        </a:lnSpc>
                        <a:spcBef>
                          <a:spcPts val="0"/>
                        </a:spcBef>
                        <a:spcAft>
                          <a:spcPts val="0"/>
                        </a:spcAft>
                      </a:pPr>
                      <a:r>
                        <a:rPr lang="en-US" sz="1300" b="0" kern="1400">
                          <a:ln>
                            <a:noFill/>
                          </a:ln>
                          <a:solidFill>
                            <a:srgbClr val="000000"/>
                          </a:solidFill>
                          <a:effectLst/>
                          <a:latin typeface="Symbol" panose="05050102010706020507" pitchFamily="18" charset="2"/>
                        </a:rPr>
                        <a:t>·</a:t>
                      </a:r>
                      <a:r>
                        <a:rPr lang="en-US" sz="1300" b="0" kern="1400">
                          <a:ln>
                            <a:noFill/>
                          </a:ln>
                          <a:solidFill>
                            <a:srgbClr val="000000"/>
                          </a:solidFill>
                          <a:effectLst/>
                          <a:latin typeface="Times New Roman" panose="02020603050405020304" pitchFamily="18" charset="0"/>
                        </a:rPr>
                        <a:t> </a:t>
                      </a:r>
                      <a:r>
                        <a:rPr lang="en-US" sz="1300" b="0" kern="1400">
                          <a:ln>
                            <a:noFill/>
                          </a:ln>
                          <a:solidFill>
                            <a:srgbClr val="FF0000"/>
                          </a:solidFill>
                          <a:effectLst/>
                          <a:latin typeface="Calibri" panose="020F0502020204030204" pitchFamily="34" charset="0"/>
                        </a:rPr>
                        <a:t>Measure 10 cm</a:t>
                      </a:r>
                      <a:r>
                        <a:rPr lang="en-US" sz="1300" b="0" kern="1400" baseline="30000">
                          <a:ln>
                            <a:noFill/>
                          </a:ln>
                          <a:solidFill>
                            <a:srgbClr val="FF0000"/>
                          </a:solidFill>
                          <a:effectLst/>
                          <a:latin typeface="Calibri" panose="020F0502020204030204" pitchFamily="34" charset="0"/>
                        </a:rPr>
                        <a:t>3</a:t>
                      </a:r>
                      <a:r>
                        <a:rPr lang="en-US" sz="1300" b="0" kern="1400">
                          <a:ln>
                            <a:noFill/>
                          </a:ln>
                          <a:solidFill>
                            <a:srgbClr val="FF0000"/>
                          </a:solidFill>
                          <a:effectLst/>
                          <a:latin typeface="Calibri" panose="020F0502020204030204" pitchFamily="34" charset="0"/>
                        </a:rPr>
                        <a:t> of the 1.0 M sugar solution and put into a boiling tube. Label boiling tube as: 1.0 M sugar. Repeat with concentrations of 0.75 M, 0.5 M. and 0.25 M.</a:t>
                      </a:r>
                      <a:endParaRPr lang="en-US" sz="1300" b="0" kern="1400">
                        <a:ln>
                          <a:noFill/>
                        </a:ln>
                        <a:solidFill>
                          <a:srgbClr val="000000"/>
                        </a:solidFill>
                        <a:effectLst/>
                        <a:latin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a:spcBef>
                          <a:spcPts val="0"/>
                        </a:spcBef>
                        <a:spcAft>
                          <a:spcPts val="0"/>
                        </a:spcAft>
                      </a:pPr>
                      <a:r>
                        <a:rPr lang="en-US" sz="1600" b="1" kern="1400" dirty="0">
                          <a:ln>
                            <a:noFill/>
                          </a:ln>
                          <a:solidFill>
                            <a:srgbClr val="000000"/>
                          </a:solidFill>
                          <a:effectLst/>
                          <a:latin typeface="Calibri" panose="020F0502020204030204" pitchFamily="34" charset="0"/>
                        </a:rPr>
                        <a:t>Results</a:t>
                      </a:r>
                      <a:endParaRPr lang="en-US" sz="1600" kern="1400" dirty="0">
                        <a:ln>
                          <a:noFill/>
                        </a:ln>
                        <a:solidFill>
                          <a:srgbClr val="000000"/>
                        </a:solidFill>
                        <a:effectLst/>
                        <a:latin typeface="Times New Roman" panose="02020603050405020304" pitchFamily="18" charset="0"/>
                      </a:endParaRPr>
                    </a:p>
                    <a:p>
                      <a:pPr marL="0" marR="0" indent="0" algn="l">
                        <a:spcBef>
                          <a:spcPts val="0"/>
                        </a:spcBef>
                        <a:spcAft>
                          <a:spcPts val="0"/>
                        </a:spcAft>
                      </a:pPr>
                      <a:r>
                        <a:rPr lang="en-US" sz="1200" b="1" kern="1400" dirty="0">
                          <a:ln>
                            <a:noFill/>
                          </a:ln>
                          <a:solidFill>
                            <a:srgbClr val="000000"/>
                          </a:solidFill>
                          <a:effectLst/>
                          <a:latin typeface="Calibri" panose="020F0502020204030204" pitchFamily="34" charset="0"/>
                        </a:rPr>
                        <a:t> </a:t>
                      </a:r>
                      <a:endParaRPr lang="en-US" sz="900" kern="1400" dirty="0">
                        <a:ln>
                          <a:noFill/>
                        </a:ln>
                        <a:solidFill>
                          <a:srgbClr val="000000"/>
                        </a:solidFill>
                        <a:effectLst/>
                        <a:latin typeface="Times New Roman" panose="02020603050405020304" pitchFamily="18" charset="0"/>
                      </a:endParaRPr>
                    </a:p>
                    <a:p>
                      <a:pPr marL="0" marR="0" indent="0" algn="l">
                        <a:spcBef>
                          <a:spcPts val="0"/>
                        </a:spcBef>
                        <a:spcAft>
                          <a:spcPts val="0"/>
                        </a:spcAft>
                      </a:pPr>
                      <a:r>
                        <a:rPr lang="en-US" sz="1200" kern="1400" dirty="0">
                          <a:ln>
                            <a:noFill/>
                          </a:ln>
                          <a:solidFill>
                            <a:srgbClr val="000000"/>
                          </a:solidFill>
                          <a:effectLst/>
                          <a:latin typeface="Calibri" panose="020F0502020204030204" pitchFamily="34" charset="0"/>
                        </a:rPr>
                        <a:t> </a:t>
                      </a:r>
                      <a:endParaRPr lang="en-US" sz="900" kern="1400" dirty="0">
                        <a:ln>
                          <a:noFill/>
                        </a:ln>
                        <a:solidFill>
                          <a:srgbClr val="000000"/>
                        </a:solidFill>
                        <a:effectLst/>
                        <a:latin typeface="Times New Roman" panose="02020603050405020304" pitchFamily="18" charset="0"/>
                      </a:endParaRPr>
                    </a:p>
                    <a:p>
                      <a:pPr marL="0" marR="0" indent="0" algn="l">
                        <a:spcBef>
                          <a:spcPts val="0"/>
                        </a:spcBef>
                        <a:spcAft>
                          <a:spcPts val="0"/>
                        </a:spcAft>
                      </a:pPr>
                      <a:r>
                        <a:rPr lang="en-US" sz="1200" kern="1400" dirty="0">
                          <a:ln>
                            <a:noFill/>
                          </a:ln>
                          <a:solidFill>
                            <a:srgbClr val="000000"/>
                          </a:solidFill>
                          <a:effectLst/>
                          <a:latin typeface="Calibri" panose="020F0502020204030204" pitchFamily="34" charset="0"/>
                        </a:rPr>
                        <a:t> </a:t>
                      </a:r>
                      <a:endParaRPr lang="en-US" sz="900" kern="1400" dirty="0">
                        <a:ln>
                          <a:noFill/>
                        </a:ln>
                        <a:solidFill>
                          <a:srgbClr val="000000"/>
                        </a:solidFill>
                        <a:effectLst/>
                        <a:latin typeface="Times New Roman" panose="02020603050405020304" pitchFamily="18" charset="0"/>
                      </a:endParaRPr>
                    </a:p>
                    <a:p>
                      <a:pPr marL="0" marR="0" indent="0" algn="l">
                        <a:spcBef>
                          <a:spcPts val="0"/>
                        </a:spcBef>
                        <a:spcAft>
                          <a:spcPts val="0"/>
                        </a:spcAft>
                      </a:pPr>
                      <a:r>
                        <a:rPr lang="en-US" sz="1200" kern="1400" dirty="0">
                          <a:ln>
                            <a:noFill/>
                          </a:ln>
                          <a:solidFill>
                            <a:srgbClr val="000000"/>
                          </a:solidFill>
                          <a:effectLst/>
                          <a:latin typeface="Calibri" panose="020F0502020204030204" pitchFamily="34" charset="0"/>
                        </a:rPr>
                        <a:t> </a:t>
                      </a:r>
                      <a:endParaRPr lang="en-US" sz="900" kern="1400" dirty="0">
                        <a:ln>
                          <a:noFill/>
                        </a:ln>
                        <a:solidFill>
                          <a:srgbClr val="000000"/>
                        </a:solidFill>
                        <a:effectLst/>
                        <a:latin typeface="Times New Roman" panose="02020603050405020304" pitchFamily="18" charset="0"/>
                      </a:endParaRPr>
                    </a:p>
                    <a:p>
                      <a:pPr marL="0" marR="0" indent="0" algn="l">
                        <a:spcBef>
                          <a:spcPts val="0"/>
                        </a:spcBef>
                        <a:spcAft>
                          <a:spcPts val="0"/>
                        </a:spcAft>
                      </a:pPr>
                      <a:r>
                        <a:rPr lang="en-US" sz="1200" kern="1400" dirty="0">
                          <a:ln>
                            <a:noFill/>
                          </a:ln>
                          <a:solidFill>
                            <a:srgbClr val="000000"/>
                          </a:solidFill>
                          <a:effectLst/>
                          <a:latin typeface="Calibri" panose="020F0502020204030204" pitchFamily="34" charset="0"/>
                        </a:rPr>
                        <a:t> </a:t>
                      </a:r>
                      <a:endParaRPr lang="en-US" sz="900" kern="1400" dirty="0">
                        <a:ln>
                          <a:noFill/>
                        </a:ln>
                        <a:solidFill>
                          <a:srgbClr val="000000"/>
                        </a:solidFill>
                        <a:effectLst/>
                        <a:latin typeface="Times New Roman" panose="02020603050405020304" pitchFamily="18" charset="0"/>
                      </a:endParaRPr>
                    </a:p>
                    <a:p>
                      <a:pPr marL="0" marR="0" indent="0" algn="l">
                        <a:spcBef>
                          <a:spcPts val="0"/>
                        </a:spcBef>
                        <a:spcAft>
                          <a:spcPts val="0"/>
                        </a:spcAft>
                      </a:pPr>
                      <a:r>
                        <a:rPr lang="en-US" sz="1200" kern="1400" dirty="0">
                          <a:ln>
                            <a:noFill/>
                          </a:ln>
                          <a:solidFill>
                            <a:srgbClr val="000000"/>
                          </a:solidFill>
                          <a:effectLst/>
                          <a:latin typeface="Calibri" panose="020F0502020204030204" pitchFamily="34" charset="0"/>
                        </a:rPr>
                        <a:t> </a:t>
                      </a:r>
                      <a:endParaRPr lang="en-US" sz="900" kern="1400" dirty="0">
                        <a:ln>
                          <a:noFill/>
                        </a:ln>
                        <a:solidFill>
                          <a:srgbClr val="000000"/>
                        </a:solidFill>
                        <a:effectLst/>
                        <a:latin typeface="Times New Roman" panose="02020603050405020304" pitchFamily="18" charset="0"/>
                      </a:endParaRPr>
                    </a:p>
                    <a:p>
                      <a:pPr marL="0" marR="0" indent="0" algn="l">
                        <a:spcBef>
                          <a:spcPts val="0"/>
                        </a:spcBef>
                        <a:spcAft>
                          <a:spcPts val="0"/>
                        </a:spcAft>
                      </a:pPr>
                      <a:r>
                        <a:rPr lang="en-US" sz="1200" kern="1400" dirty="0">
                          <a:ln>
                            <a:noFill/>
                          </a:ln>
                          <a:solidFill>
                            <a:srgbClr val="000000"/>
                          </a:solidFill>
                          <a:effectLst/>
                          <a:latin typeface="Calibri" panose="020F0502020204030204" pitchFamily="34" charset="0"/>
                        </a:rPr>
                        <a:t> </a:t>
                      </a:r>
                      <a:endParaRPr lang="en-US" sz="900" kern="1400" dirty="0">
                        <a:ln>
                          <a:noFill/>
                        </a:ln>
                        <a:solidFill>
                          <a:srgbClr val="000000"/>
                        </a:solidFill>
                        <a:effectLst/>
                        <a:latin typeface="Times New Roman" panose="02020603050405020304" pitchFamily="18" charset="0"/>
                      </a:endParaRPr>
                    </a:p>
                    <a:p>
                      <a:pPr marL="0" marR="0" indent="0" algn="l">
                        <a:spcBef>
                          <a:spcPts val="0"/>
                        </a:spcBef>
                        <a:spcAft>
                          <a:spcPts val="0"/>
                        </a:spcAft>
                      </a:pPr>
                      <a:endParaRPr lang="en-US" sz="1200" kern="1400" dirty="0">
                        <a:ln>
                          <a:noFill/>
                        </a:ln>
                        <a:solidFill>
                          <a:srgbClr val="000000"/>
                        </a:solidFill>
                        <a:effectLst/>
                        <a:latin typeface="Calibri" panose="020F0502020204030204" pitchFamily="34" charset="0"/>
                      </a:endParaRPr>
                    </a:p>
                    <a:p>
                      <a:pPr marL="0" marR="0" indent="0" algn="l">
                        <a:spcBef>
                          <a:spcPts val="0"/>
                        </a:spcBef>
                        <a:spcAft>
                          <a:spcPts val="0"/>
                        </a:spcAft>
                      </a:pPr>
                      <a:endParaRPr lang="en-US" sz="1200" kern="1400" dirty="0">
                        <a:ln>
                          <a:noFill/>
                        </a:ln>
                        <a:solidFill>
                          <a:srgbClr val="000000"/>
                        </a:solidFill>
                        <a:effectLst/>
                        <a:latin typeface="Calibri" panose="020F0502020204030204" pitchFamily="34" charset="0"/>
                      </a:endParaRPr>
                    </a:p>
                    <a:p>
                      <a:pPr marL="0" marR="0" indent="0" algn="l">
                        <a:spcBef>
                          <a:spcPts val="0"/>
                        </a:spcBef>
                        <a:spcAft>
                          <a:spcPts val="0"/>
                        </a:spcAft>
                      </a:pPr>
                      <a:endParaRPr lang="en-US" sz="1200" kern="1400" dirty="0">
                        <a:ln>
                          <a:noFill/>
                        </a:ln>
                        <a:solidFill>
                          <a:srgbClr val="000000"/>
                        </a:solidFill>
                        <a:effectLst/>
                        <a:latin typeface="Calibri" panose="020F0502020204030204" pitchFamily="34" charset="0"/>
                      </a:endParaRPr>
                    </a:p>
                    <a:p>
                      <a:pPr marL="0" marR="0" indent="0" algn="l">
                        <a:spcBef>
                          <a:spcPts val="0"/>
                        </a:spcBef>
                        <a:spcAft>
                          <a:spcPts val="0"/>
                        </a:spcAft>
                      </a:pPr>
                      <a:r>
                        <a:rPr lang="en-US" sz="1400" kern="1400" dirty="0">
                          <a:ln>
                            <a:noFill/>
                          </a:ln>
                          <a:solidFill>
                            <a:srgbClr val="000000"/>
                          </a:solidFill>
                          <a:effectLst/>
                          <a:latin typeface="Calibri" panose="020F0502020204030204" pitchFamily="34" charset="0"/>
                        </a:rPr>
                        <a:t>Calculate the mass increase/decrease.</a:t>
                      </a:r>
                      <a:endParaRPr lang="en-US" sz="1400" kern="1400" dirty="0">
                        <a:ln>
                          <a:noFill/>
                        </a:ln>
                        <a:solidFill>
                          <a:srgbClr val="000000"/>
                        </a:solidFill>
                        <a:effectLst/>
                        <a:latin typeface="Times New Roman" panose="02020603050405020304" pitchFamily="18" charset="0"/>
                      </a:endParaRPr>
                    </a:p>
                    <a:p>
                      <a:pPr marL="270510" marR="0" indent="-270510" algn="l">
                        <a:lnSpc>
                          <a:spcPct val="115000"/>
                        </a:lnSpc>
                        <a:spcBef>
                          <a:spcPts val="0"/>
                        </a:spcBef>
                        <a:spcAft>
                          <a:spcPts val="600"/>
                        </a:spcAft>
                      </a:pPr>
                      <a:r>
                        <a:rPr lang="en-US" sz="1400" kern="1400" dirty="0">
                          <a:ln>
                            <a:noFill/>
                          </a:ln>
                          <a:solidFill>
                            <a:srgbClr val="000000"/>
                          </a:solidFill>
                          <a:effectLst/>
                          <a:latin typeface="Calibri" panose="020F0502020204030204" pitchFamily="34" charset="0"/>
                        </a:rPr>
                        <a:t> </a:t>
                      </a:r>
                      <a:endParaRPr lang="en-US" sz="1400" kern="1400" dirty="0">
                        <a:ln>
                          <a:noFill/>
                        </a:ln>
                        <a:solidFill>
                          <a:srgbClr val="000000"/>
                        </a:solidFill>
                        <a:effectLst/>
                        <a:latin typeface="Times New Roman" panose="02020603050405020304" pitchFamily="18" charset="0"/>
                      </a:endParaRPr>
                    </a:p>
                    <a:p>
                      <a:pPr marL="270510" marR="0" indent="-270510" algn="l">
                        <a:lnSpc>
                          <a:spcPct val="115000"/>
                        </a:lnSpc>
                        <a:spcBef>
                          <a:spcPts val="0"/>
                        </a:spcBef>
                        <a:spcAft>
                          <a:spcPts val="600"/>
                        </a:spcAft>
                      </a:pPr>
                      <a:r>
                        <a:rPr lang="en-US" sz="1400" kern="1400" dirty="0">
                          <a:ln>
                            <a:noFill/>
                          </a:ln>
                          <a:solidFill>
                            <a:srgbClr val="000000"/>
                          </a:solidFill>
                          <a:effectLst/>
                          <a:latin typeface="Calibri" panose="020F0502020204030204" pitchFamily="34" charset="0"/>
                        </a:rPr>
                        <a:t>Why is percentage mass change better than just change in mass?</a:t>
                      </a:r>
                      <a:endParaRPr lang="en-US" sz="1400" kern="1400" dirty="0">
                        <a:ln>
                          <a:noFill/>
                        </a:ln>
                        <a:solidFill>
                          <a:srgbClr val="000000"/>
                        </a:solidFill>
                        <a:effectLst/>
                        <a:latin typeface="Times New Roman" panose="02020603050405020304" pitchFamily="18" charset="0"/>
                      </a:endParaRPr>
                    </a:p>
                    <a:p>
                      <a:pPr marL="0" marR="0" indent="0" algn="l">
                        <a:spcBef>
                          <a:spcPts val="0"/>
                        </a:spcBef>
                        <a:spcAft>
                          <a:spcPts val="0"/>
                        </a:spcAft>
                      </a:pPr>
                      <a:r>
                        <a:rPr lang="en-US" sz="1400" b="0" kern="1400" dirty="0">
                          <a:ln>
                            <a:noFill/>
                          </a:ln>
                          <a:solidFill>
                            <a:srgbClr val="FF0000"/>
                          </a:solidFill>
                          <a:effectLst/>
                          <a:latin typeface="Calibri" panose="020F0502020204030204" pitchFamily="34" charset="0"/>
                        </a:rPr>
                        <a:t>It takes into account the fact that the starting mass may not be the same for each potato</a:t>
                      </a:r>
                      <a:r>
                        <a:rPr lang="en-US" sz="1200" b="0" kern="1400" dirty="0">
                          <a:ln>
                            <a:noFill/>
                          </a:ln>
                          <a:solidFill>
                            <a:srgbClr val="FF0000"/>
                          </a:solidFill>
                          <a:effectLst/>
                          <a:latin typeface="Calibri" panose="020F0502020204030204" pitchFamily="34" charset="0"/>
                        </a:rPr>
                        <a:t>.</a:t>
                      </a:r>
                      <a:endParaRPr lang="en-US" sz="1200" b="0" kern="1400" dirty="0">
                        <a:ln>
                          <a:noFill/>
                        </a:ln>
                        <a:solidFill>
                          <a:srgbClr val="000000"/>
                        </a:solidFill>
                        <a:effectLst/>
                        <a:latin typeface="Times New Roman" panose="02020603050405020304" pitchFamily="18" charset="0"/>
                      </a:endParaRPr>
                    </a:p>
                    <a:p>
                      <a:pPr marL="0" marR="0" indent="0" algn="l">
                        <a:spcBef>
                          <a:spcPts val="0"/>
                        </a:spcBef>
                        <a:spcAft>
                          <a:spcPts val="0"/>
                        </a:spcAft>
                      </a:pPr>
                      <a:r>
                        <a:rPr lang="en-US" sz="1400" kern="1400" dirty="0">
                          <a:ln>
                            <a:noFill/>
                          </a:ln>
                          <a:solidFill>
                            <a:srgbClr val="000000"/>
                          </a:solidFill>
                          <a:effectLst/>
                          <a:latin typeface="Calibri" panose="020F0502020204030204" pitchFamily="34" charset="0"/>
                        </a:rPr>
                        <a:t> </a:t>
                      </a:r>
                      <a:endParaRPr lang="en-US" sz="1400" kern="1400" dirty="0">
                        <a:ln>
                          <a:noFill/>
                        </a:ln>
                        <a:solidFill>
                          <a:srgbClr val="000000"/>
                        </a:solidFill>
                        <a:effectLst/>
                        <a:latin typeface="Times New Roman" panose="02020603050405020304" pitchFamily="18" charset="0"/>
                      </a:endParaRPr>
                    </a:p>
                    <a:p>
                      <a:pPr marL="0" marR="0" indent="0" algn="l">
                        <a:spcBef>
                          <a:spcPts val="0"/>
                        </a:spcBef>
                        <a:spcAft>
                          <a:spcPts val="0"/>
                        </a:spcAft>
                      </a:pPr>
                      <a:r>
                        <a:rPr lang="en-US" sz="1400" kern="1400" dirty="0">
                          <a:ln>
                            <a:noFill/>
                          </a:ln>
                          <a:solidFill>
                            <a:srgbClr val="000000"/>
                          </a:solidFill>
                          <a:effectLst/>
                          <a:latin typeface="Calibri" panose="020F0502020204030204" pitchFamily="34" charset="0"/>
                        </a:rPr>
                        <a:t>Sketch the data from the table onto the first graph. Sketch what the other graph</a:t>
                      </a:r>
                      <a:endParaRPr lang="en-US" sz="1400" kern="1400" dirty="0">
                        <a:ln>
                          <a:noFill/>
                        </a:ln>
                        <a:solidFill>
                          <a:srgbClr val="000000"/>
                        </a:solidFill>
                        <a:effectLst/>
                        <a:latin typeface="Times New Roman" panose="02020603050405020304" pitchFamily="18" charset="0"/>
                      </a:endParaRPr>
                    </a:p>
                    <a:p>
                      <a:pPr marL="0" marR="0" indent="0" algn="l">
                        <a:spcBef>
                          <a:spcPts val="0"/>
                        </a:spcBef>
                        <a:spcAft>
                          <a:spcPts val="0"/>
                        </a:spcAft>
                      </a:pPr>
                      <a:r>
                        <a:rPr lang="en-US" sz="1400" kern="1400" dirty="0">
                          <a:ln>
                            <a:noFill/>
                          </a:ln>
                          <a:solidFill>
                            <a:srgbClr val="000000"/>
                          </a:solidFill>
                          <a:effectLst/>
                          <a:latin typeface="Times New Roman" panose="02020603050405020304" pitchFamily="18" charset="0"/>
                        </a:rPr>
                        <a:t> </a:t>
                      </a:r>
                    </a:p>
                    <a:p>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9494668"/>
                  </a:ext>
                </a:extLst>
              </a:tr>
            </a:tbl>
          </a:graphicData>
        </a:graphic>
      </p:graphicFrame>
      <p:graphicFrame>
        <p:nvGraphicFramePr>
          <p:cNvPr id="2" name="Table 5">
            <a:extLst>
              <a:ext uri="{FF2B5EF4-FFF2-40B4-BE49-F238E27FC236}">
                <a16:creationId xmlns:a16="http://schemas.microsoft.com/office/drawing/2014/main" id="{07C2C797-5E7D-43A1-95B8-E82CD5FCA8BB}"/>
              </a:ext>
            </a:extLst>
          </p:cNvPr>
          <p:cNvGraphicFramePr>
            <a:graphicFrameLocks noGrp="1"/>
          </p:cNvGraphicFramePr>
          <p:nvPr/>
        </p:nvGraphicFramePr>
        <p:xfrm>
          <a:off x="6205190" y="914103"/>
          <a:ext cx="5525730" cy="1551432"/>
        </p:xfrm>
        <a:graphic>
          <a:graphicData uri="http://schemas.openxmlformats.org/drawingml/2006/table">
            <a:tbl>
              <a:tblPr firstRow="1" bandRow="1">
                <a:tableStyleId>{5C22544A-7EE6-4342-B048-85BDC9FD1C3A}</a:tableStyleId>
              </a:tblPr>
              <a:tblGrid>
                <a:gridCol w="1583474">
                  <a:extLst>
                    <a:ext uri="{9D8B030D-6E8A-4147-A177-3AD203B41FA5}">
                      <a16:colId xmlns:a16="http://schemas.microsoft.com/office/drawing/2014/main" val="103416280"/>
                    </a:ext>
                  </a:extLst>
                </a:gridCol>
                <a:gridCol w="791737">
                  <a:extLst>
                    <a:ext uri="{9D8B030D-6E8A-4147-A177-3AD203B41FA5}">
                      <a16:colId xmlns:a16="http://schemas.microsoft.com/office/drawing/2014/main" val="2727089534"/>
                    </a:ext>
                  </a:extLst>
                </a:gridCol>
                <a:gridCol w="791736">
                  <a:extLst>
                    <a:ext uri="{9D8B030D-6E8A-4147-A177-3AD203B41FA5}">
                      <a16:colId xmlns:a16="http://schemas.microsoft.com/office/drawing/2014/main" val="2586698622"/>
                    </a:ext>
                  </a:extLst>
                </a:gridCol>
                <a:gridCol w="858644">
                  <a:extLst>
                    <a:ext uri="{9D8B030D-6E8A-4147-A177-3AD203B41FA5}">
                      <a16:colId xmlns:a16="http://schemas.microsoft.com/office/drawing/2014/main" val="2838864575"/>
                    </a:ext>
                  </a:extLst>
                </a:gridCol>
                <a:gridCol w="836342">
                  <a:extLst>
                    <a:ext uri="{9D8B030D-6E8A-4147-A177-3AD203B41FA5}">
                      <a16:colId xmlns:a16="http://schemas.microsoft.com/office/drawing/2014/main" val="2251659228"/>
                    </a:ext>
                  </a:extLst>
                </a:gridCol>
                <a:gridCol w="663797">
                  <a:extLst>
                    <a:ext uri="{9D8B030D-6E8A-4147-A177-3AD203B41FA5}">
                      <a16:colId xmlns:a16="http://schemas.microsoft.com/office/drawing/2014/main" val="3985611603"/>
                    </a:ext>
                  </a:extLst>
                </a:gridCol>
              </a:tblGrid>
              <a:tr h="370840">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Concentration</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1M</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0.75M</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0.5M</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0.25M</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0M</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9966187"/>
                  </a:ext>
                </a:extLst>
              </a:tr>
              <a:tr h="370840">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Initial mass</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2.00g</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2.03g</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2.08g</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1.95g</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1.98g</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8980619"/>
                  </a:ext>
                </a:extLst>
              </a:tr>
              <a:tr h="370840">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Final mass</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1.85g</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1.92g</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1.99g</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1.99g</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2.07g</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3139095"/>
                  </a:ext>
                </a:extLst>
              </a:tr>
              <a:tr h="370840">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Mass Increase/Decrease</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200" kern="1400">
                          <a:ln>
                            <a:noFill/>
                          </a:ln>
                          <a:solidFill>
                            <a:srgbClr val="FF0000"/>
                          </a:solidFill>
                          <a:effectLst/>
                          <a:latin typeface="Calibri" panose="020F0502020204030204" pitchFamily="34" charset="0"/>
                        </a:rPr>
                        <a:t>-0.15g</a:t>
                      </a:r>
                      <a:endParaRPr lang="en-US" sz="1000" kern="1400" dirty="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200" kern="1400">
                          <a:ln>
                            <a:noFill/>
                          </a:ln>
                          <a:solidFill>
                            <a:srgbClr val="FF0000"/>
                          </a:solidFill>
                          <a:effectLst/>
                          <a:latin typeface="Calibri" panose="020F0502020204030204" pitchFamily="34" charset="0"/>
                        </a:rPr>
                        <a:t>-0.11g</a:t>
                      </a:r>
                      <a:endParaRPr lang="en-US" sz="1000" kern="1400" dirty="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200" kern="1400" dirty="0">
                          <a:ln>
                            <a:noFill/>
                          </a:ln>
                          <a:solidFill>
                            <a:srgbClr val="FF0000"/>
                          </a:solidFill>
                          <a:effectLst/>
                          <a:latin typeface="Calibri" panose="020F0502020204030204" pitchFamily="34" charset="0"/>
                        </a:rPr>
                        <a:t>-0.09g</a:t>
                      </a:r>
                      <a:endParaRPr lang="en-US" sz="1000" kern="1400" dirty="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200" kern="1400">
                          <a:ln>
                            <a:noFill/>
                          </a:ln>
                          <a:solidFill>
                            <a:srgbClr val="FF0000"/>
                          </a:solidFill>
                          <a:effectLst/>
                          <a:latin typeface="Calibri" panose="020F0502020204030204" pitchFamily="34" charset="0"/>
                        </a:rPr>
                        <a:t>+0.04</a:t>
                      </a:r>
                      <a:endParaRPr lang="en-US" sz="1000" kern="1400" dirty="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200" kern="1400" dirty="0">
                          <a:ln>
                            <a:noFill/>
                          </a:ln>
                          <a:solidFill>
                            <a:srgbClr val="FF0000"/>
                          </a:solidFill>
                          <a:effectLst/>
                          <a:latin typeface="Calibri" panose="020F0502020204030204" pitchFamily="34" charset="0"/>
                        </a:rPr>
                        <a:t>+0.09</a:t>
                      </a:r>
                      <a:endParaRPr lang="en-US" sz="1000" kern="1400" dirty="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2770127"/>
                  </a:ext>
                </a:extLst>
              </a:tr>
            </a:tbl>
          </a:graphicData>
        </a:graphic>
      </p:graphicFrame>
      <p:pic>
        <p:nvPicPr>
          <p:cNvPr id="7" name="Picture 6">
            <a:extLst>
              <a:ext uri="{FF2B5EF4-FFF2-40B4-BE49-F238E27FC236}">
                <a16:creationId xmlns:a16="http://schemas.microsoft.com/office/drawing/2014/main" id="{00C386D5-6CA8-4F74-ACDC-85709EC918B6}"/>
              </a:ext>
            </a:extLst>
          </p:cNvPr>
          <p:cNvPicPr>
            <a:picLocks noChangeAspect="1"/>
          </p:cNvPicPr>
          <p:nvPr/>
        </p:nvPicPr>
        <p:blipFill>
          <a:blip r:embed="rId2"/>
          <a:stretch>
            <a:fillRect/>
          </a:stretch>
        </p:blipFill>
        <p:spPr>
          <a:xfrm>
            <a:off x="7761680" y="4356078"/>
            <a:ext cx="3180952" cy="2038095"/>
          </a:xfrm>
          <a:prstGeom prst="rect">
            <a:avLst/>
          </a:prstGeom>
        </p:spPr>
      </p:pic>
      <p:sp>
        <p:nvSpPr>
          <p:cNvPr id="8" name="TextBox 7">
            <a:extLst>
              <a:ext uri="{FF2B5EF4-FFF2-40B4-BE49-F238E27FC236}">
                <a16:creationId xmlns:a16="http://schemas.microsoft.com/office/drawing/2014/main" id="{891AEF5E-4222-4900-BC20-A75428BE37EE}"/>
              </a:ext>
            </a:extLst>
          </p:cNvPr>
          <p:cNvSpPr txBox="1"/>
          <p:nvPr/>
        </p:nvSpPr>
        <p:spPr>
          <a:xfrm flipH="1">
            <a:off x="6830365" y="4224566"/>
            <a:ext cx="1168650" cy="523220"/>
          </a:xfrm>
          <a:prstGeom prst="rect">
            <a:avLst/>
          </a:prstGeom>
          <a:noFill/>
        </p:spPr>
        <p:txBody>
          <a:bodyPr wrap="square" rtlCol="0">
            <a:spAutoFit/>
          </a:bodyPr>
          <a:lstStyle/>
          <a:p>
            <a:r>
              <a:rPr lang="en-US" sz="1400" kern="1400" dirty="0">
                <a:solidFill>
                  <a:srgbClr val="000000"/>
                </a:solidFill>
                <a:latin typeface="Calibri" panose="020F0502020204030204" pitchFamily="34" charset="0"/>
              </a:rPr>
              <a:t>Change in mass (g)</a:t>
            </a:r>
            <a:endParaRPr lang="en-US" sz="1400" kern="1400" dirty="0">
              <a:solidFill>
                <a:srgbClr val="000000"/>
              </a:solidFill>
              <a:latin typeface="Times New Roman" panose="02020603050405020304" pitchFamily="18" charset="0"/>
            </a:endParaRPr>
          </a:p>
        </p:txBody>
      </p:sp>
      <p:sp>
        <p:nvSpPr>
          <p:cNvPr id="9" name="TextBox 8">
            <a:extLst>
              <a:ext uri="{FF2B5EF4-FFF2-40B4-BE49-F238E27FC236}">
                <a16:creationId xmlns:a16="http://schemas.microsoft.com/office/drawing/2014/main" id="{1BC0D24A-9565-49A9-BCEE-807D83179011}"/>
              </a:ext>
            </a:extLst>
          </p:cNvPr>
          <p:cNvSpPr txBox="1"/>
          <p:nvPr/>
        </p:nvSpPr>
        <p:spPr>
          <a:xfrm flipH="1">
            <a:off x="9804022" y="5466077"/>
            <a:ext cx="1832736" cy="307777"/>
          </a:xfrm>
          <a:prstGeom prst="rect">
            <a:avLst/>
          </a:prstGeom>
          <a:noFill/>
        </p:spPr>
        <p:txBody>
          <a:bodyPr wrap="square" rtlCol="0">
            <a:spAutoFit/>
          </a:bodyPr>
          <a:lstStyle/>
          <a:p>
            <a:r>
              <a:rPr lang="en-US" sz="1400" kern="1400" dirty="0">
                <a:solidFill>
                  <a:srgbClr val="000000"/>
                </a:solidFill>
                <a:latin typeface="Calibri" panose="020F0502020204030204" pitchFamily="34" charset="0"/>
              </a:rPr>
              <a:t>Concentration (M)</a:t>
            </a:r>
            <a:endParaRPr lang="en-US" sz="1400" kern="1400" dirty="0">
              <a:solidFill>
                <a:srgbClr val="000000"/>
              </a:solidFill>
              <a:latin typeface="Times New Roman" panose="02020603050405020304" pitchFamily="18" charset="0"/>
            </a:endParaRPr>
          </a:p>
        </p:txBody>
      </p:sp>
      <p:cxnSp>
        <p:nvCxnSpPr>
          <p:cNvPr id="11" name="Straight Connector 10">
            <a:extLst>
              <a:ext uri="{FF2B5EF4-FFF2-40B4-BE49-F238E27FC236}">
                <a16:creationId xmlns:a16="http://schemas.microsoft.com/office/drawing/2014/main" id="{EC41BA1C-7A2E-48A8-B8D5-7DEABB4AB956}"/>
              </a:ext>
            </a:extLst>
          </p:cNvPr>
          <p:cNvCxnSpPr>
            <a:cxnSpLocks/>
          </p:cNvCxnSpPr>
          <p:nvPr/>
        </p:nvCxnSpPr>
        <p:spPr>
          <a:xfrm>
            <a:off x="8117058" y="4994031"/>
            <a:ext cx="2588456" cy="12238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991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3494" y="84656"/>
            <a:ext cx="8857008" cy="36933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prstClr val="white"/>
              </a:solidFill>
              <a:latin typeface="Comic Sans MS" panose="030F0702030302020204" pitchFamily="66" charset="0"/>
            </a:endParaRPr>
          </a:p>
        </p:txBody>
      </p:sp>
      <p:sp>
        <p:nvSpPr>
          <p:cNvPr id="3" name="Rounded Rectangle 2"/>
          <p:cNvSpPr/>
          <p:nvPr/>
        </p:nvSpPr>
        <p:spPr>
          <a:xfrm rot="5400000">
            <a:off x="6575238" y="-396989"/>
            <a:ext cx="3389535" cy="771883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i="1">
              <a:solidFill>
                <a:prstClr val="white"/>
              </a:solidFill>
              <a:latin typeface="Comic Sans MS" panose="030F0702030302020204" pitchFamily="66" charset="0"/>
            </a:endParaRPr>
          </a:p>
        </p:txBody>
      </p:sp>
      <p:sp>
        <p:nvSpPr>
          <p:cNvPr id="26" name="Rounded Rectangle 25"/>
          <p:cNvSpPr/>
          <p:nvPr/>
        </p:nvSpPr>
        <p:spPr>
          <a:xfrm rot="5400000">
            <a:off x="7778132" y="-2780341"/>
            <a:ext cx="1048271" cy="7654316"/>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i="1">
              <a:solidFill>
                <a:prstClr val="white"/>
              </a:solidFill>
              <a:latin typeface="Comic Sans MS" panose="030F0702030302020204" pitchFamily="66" charset="0"/>
            </a:endParaRPr>
          </a:p>
        </p:txBody>
      </p:sp>
      <p:sp>
        <p:nvSpPr>
          <p:cNvPr id="31" name="TextBox 30"/>
          <p:cNvSpPr txBox="1"/>
          <p:nvPr/>
        </p:nvSpPr>
        <p:spPr>
          <a:xfrm>
            <a:off x="2279576" y="84656"/>
            <a:ext cx="8136904" cy="369332"/>
          </a:xfrm>
          <a:prstGeom prst="rect">
            <a:avLst/>
          </a:prstGeom>
          <a:noFill/>
        </p:spPr>
        <p:txBody>
          <a:bodyPr wrap="square" rtlCol="0">
            <a:spAutoFit/>
          </a:bodyPr>
          <a:lstStyle/>
          <a:p>
            <a:pPr algn="ctr"/>
            <a:r>
              <a:rPr lang="en-GB" dirty="0">
                <a:solidFill>
                  <a:prstClr val="black"/>
                </a:solidFill>
                <a:latin typeface="Comic Sans MS" panose="030F0702030302020204" pitchFamily="66" charset="0"/>
              </a:rPr>
              <a:t>Required practical 3: Osmosis practical</a:t>
            </a:r>
          </a:p>
        </p:txBody>
      </p:sp>
      <p:sp>
        <p:nvSpPr>
          <p:cNvPr id="35" name="Rounded Rectangle 34"/>
          <p:cNvSpPr/>
          <p:nvPr/>
        </p:nvSpPr>
        <p:spPr>
          <a:xfrm rot="5400000">
            <a:off x="1045288" y="-229952"/>
            <a:ext cx="2321152" cy="411459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i="1">
              <a:solidFill>
                <a:prstClr val="white"/>
              </a:solidFill>
              <a:latin typeface="Comic Sans MS" panose="030F0702030302020204" pitchFamily="66" charset="0"/>
            </a:endParaRPr>
          </a:p>
        </p:txBody>
      </p:sp>
      <p:sp>
        <p:nvSpPr>
          <p:cNvPr id="4" name="TextBox 3"/>
          <p:cNvSpPr txBox="1"/>
          <p:nvPr/>
        </p:nvSpPr>
        <p:spPr>
          <a:xfrm>
            <a:off x="7070472" y="544796"/>
            <a:ext cx="2463589" cy="276999"/>
          </a:xfrm>
          <a:prstGeom prst="rect">
            <a:avLst/>
          </a:prstGeom>
          <a:noFill/>
        </p:spPr>
        <p:txBody>
          <a:bodyPr wrap="square" rtlCol="0">
            <a:spAutoFit/>
          </a:bodyPr>
          <a:lstStyle/>
          <a:p>
            <a:r>
              <a:rPr lang="en-GB" sz="1200" i="1" dirty="0">
                <a:solidFill>
                  <a:prstClr val="black"/>
                </a:solidFill>
                <a:latin typeface="Comic Sans MS" panose="030F0702030302020204" pitchFamily="66" charset="0"/>
              </a:rPr>
              <a:t>State what is meant by osmosis</a:t>
            </a:r>
          </a:p>
        </p:txBody>
      </p:sp>
      <p:sp>
        <p:nvSpPr>
          <p:cNvPr id="45" name="TextBox 44"/>
          <p:cNvSpPr txBox="1"/>
          <p:nvPr/>
        </p:nvSpPr>
        <p:spPr>
          <a:xfrm>
            <a:off x="293467" y="712265"/>
            <a:ext cx="3824794" cy="276999"/>
          </a:xfrm>
          <a:prstGeom prst="rect">
            <a:avLst/>
          </a:prstGeom>
          <a:noFill/>
        </p:spPr>
        <p:txBody>
          <a:bodyPr wrap="square" rtlCol="0">
            <a:spAutoFit/>
          </a:bodyPr>
          <a:lstStyle/>
          <a:p>
            <a:pPr algn="ctr"/>
            <a:r>
              <a:rPr lang="en-GB" sz="1200" i="1" dirty="0">
                <a:solidFill>
                  <a:prstClr val="black"/>
                </a:solidFill>
                <a:latin typeface="Comic Sans MS" panose="030F0702030302020204" pitchFamily="66" charset="0"/>
              </a:rPr>
              <a:t>Identify two control variables in the experiment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639" y="3231594"/>
            <a:ext cx="3251873" cy="1853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159896" y="2460022"/>
            <a:ext cx="5006916" cy="276999"/>
          </a:xfrm>
          <a:prstGeom prst="rect">
            <a:avLst/>
          </a:prstGeom>
        </p:spPr>
        <p:txBody>
          <a:bodyPr wrap="square">
            <a:spAutoFit/>
          </a:bodyPr>
          <a:lstStyle/>
          <a:p>
            <a:pPr algn="ctr"/>
            <a:r>
              <a:rPr lang="en-GB" sz="1200" i="1" dirty="0">
                <a:solidFill>
                  <a:prstClr val="black"/>
                </a:solidFill>
                <a:latin typeface="Comic Sans MS" panose="030F0702030302020204" pitchFamily="66" charset="0"/>
              </a:rPr>
              <a:t>.</a:t>
            </a:r>
          </a:p>
        </p:txBody>
      </p:sp>
      <p:sp>
        <p:nvSpPr>
          <p:cNvPr id="27" name="Rounded Rectangle 26"/>
          <p:cNvSpPr/>
          <p:nvPr/>
        </p:nvSpPr>
        <p:spPr>
          <a:xfrm rot="5400000">
            <a:off x="5328043" y="158357"/>
            <a:ext cx="1497564" cy="1175397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prstClr val="white"/>
              </a:solidFill>
              <a:latin typeface="Comic Sans MS" panose="030F0702030302020204" pitchFamily="66" charset="0"/>
            </a:endParaRPr>
          </a:p>
        </p:txBody>
      </p:sp>
      <p:sp>
        <p:nvSpPr>
          <p:cNvPr id="5" name="Rectangle 4">
            <a:extLst>
              <a:ext uri="{FF2B5EF4-FFF2-40B4-BE49-F238E27FC236}">
                <a16:creationId xmlns:a16="http://schemas.microsoft.com/office/drawing/2014/main" id="{B412E078-EA93-4406-996F-CF6679223627}"/>
              </a:ext>
            </a:extLst>
          </p:cNvPr>
          <p:cNvSpPr/>
          <p:nvPr/>
        </p:nvSpPr>
        <p:spPr>
          <a:xfrm>
            <a:off x="4933487" y="1773514"/>
            <a:ext cx="7099049" cy="338554"/>
          </a:xfrm>
          <a:prstGeom prst="rect">
            <a:avLst/>
          </a:prstGeom>
        </p:spPr>
        <p:txBody>
          <a:bodyPr wrap="square">
            <a:spAutoFit/>
          </a:bodyPr>
          <a:lstStyle/>
          <a:p>
            <a:r>
              <a:rPr lang="en-GB" sz="1100" dirty="0">
                <a:latin typeface="Comic Sans MS" panose="030F0702030302020204" pitchFamily="66" charset="0"/>
              </a:rPr>
              <a:t>A student investigated the effect of different concentrations of sugar solution on box pieces of carrot</a:t>
            </a:r>
            <a:r>
              <a:rPr lang="en-GB" sz="1600" dirty="0"/>
              <a:t>.</a:t>
            </a:r>
          </a:p>
        </p:txBody>
      </p:sp>
      <p:sp>
        <p:nvSpPr>
          <p:cNvPr id="7" name="Rectangle 6">
            <a:extLst>
              <a:ext uri="{FF2B5EF4-FFF2-40B4-BE49-F238E27FC236}">
                <a16:creationId xmlns:a16="http://schemas.microsoft.com/office/drawing/2014/main" id="{EA91CE98-90B3-488C-986B-48BEAE541CB7}"/>
              </a:ext>
            </a:extLst>
          </p:cNvPr>
          <p:cNvSpPr/>
          <p:nvPr/>
        </p:nvSpPr>
        <p:spPr>
          <a:xfrm>
            <a:off x="8134670" y="2132870"/>
            <a:ext cx="3923582" cy="1815882"/>
          </a:xfrm>
          <a:prstGeom prst="rect">
            <a:avLst/>
          </a:prstGeom>
        </p:spPr>
        <p:txBody>
          <a:bodyPr wrap="square">
            <a:spAutoFit/>
          </a:bodyPr>
          <a:lstStyle/>
          <a:p>
            <a:r>
              <a:rPr lang="en-GB" sz="1200" dirty="0">
                <a:latin typeface="Comic Sans MS" panose="030F0702030302020204" pitchFamily="66" charset="0"/>
              </a:rPr>
              <a:t>Q. Suggest why the student calculated the percentage (%) change in mass of each piece of carrot</a:t>
            </a:r>
          </a:p>
          <a:p>
            <a:endParaRPr lang="en-GB" sz="1200" dirty="0">
              <a:latin typeface="Comic Sans MS" panose="030F0702030302020204" pitchFamily="66" charset="0"/>
            </a:endParaRPr>
          </a:p>
          <a:p>
            <a:r>
              <a:rPr lang="en-GB" sz="1600" dirty="0">
                <a:solidFill>
                  <a:srgbClr val="FF0000"/>
                </a:solidFill>
                <a:latin typeface="Comic Sans MS" panose="030F0702030302020204" pitchFamily="66" charset="0"/>
              </a:rPr>
              <a:t>To control for the starting mass (of the pieces of carrot), because the pieces of carrot were not all the same mass at the start</a:t>
            </a:r>
          </a:p>
        </p:txBody>
      </p:sp>
      <p:pic>
        <p:nvPicPr>
          <p:cNvPr id="10" name="Picture 9">
            <a:extLst>
              <a:ext uri="{FF2B5EF4-FFF2-40B4-BE49-F238E27FC236}">
                <a16:creationId xmlns:a16="http://schemas.microsoft.com/office/drawing/2014/main" id="{E42C58B6-DBC5-46E1-B8B9-0ADECADAD67E}"/>
              </a:ext>
            </a:extLst>
          </p:cNvPr>
          <p:cNvPicPr>
            <a:picLocks noChangeAspect="1"/>
          </p:cNvPicPr>
          <p:nvPr/>
        </p:nvPicPr>
        <p:blipFill>
          <a:blip r:embed="rId4"/>
          <a:stretch>
            <a:fillRect/>
          </a:stretch>
        </p:blipFill>
        <p:spPr>
          <a:xfrm>
            <a:off x="4654822" y="2081400"/>
            <a:ext cx="3479848" cy="2066706"/>
          </a:xfrm>
          <a:prstGeom prst="rect">
            <a:avLst/>
          </a:prstGeom>
        </p:spPr>
      </p:pic>
      <p:sp>
        <p:nvSpPr>
          <p:cNvPr id="11" name="Rectangle 10">
            <a:extLst>
              <a:ext uri="{FF2B5EF4-FFF2-40B4-BE49-F238E27FC236}">
                <a16:creationId xmlns:a16="http://schemas.microsoft.com/office/drawing/2014/main" id="{B164A2D8-9568-4BAB-909F-4E2B0FDC9CD7}"/>
              </a:ext>
            </a:extLst>
          </p:cNvPr>
          <p:cNvSpPr/>
          <p:nvPr/>
        </p:nvSpPr>
        <p:spPr>
          <a:xfrm>
            <a:off x="466283" y="5436576"/>
            <a:ext cx="8199322" cy="276999"/>
          </a:xfrm>
          <a:prstGeom prst="rect">
            <a:avLst/>
          </a:prstGeom>
        </p:spPr>
        <p:txBody>
          <a:bodyPr wrap="square">
            <a:spAutoFit/>
          </a:bodyPr>
          <a:lstStyle/>
          <a:p>
            <a:r>
              <a:rPr lang="en-GB" sz="1200" dirty="0">
                <a:latin typeface="Comic Sans MS" panose="030F0702030302020204" pitchFamily="66" charset="0"/>
              </a:rPr>
              <a:t>Explain why the mass of the carrot in the 0.6 mol/dm3 sugar solution changed.</a:t>
            </a:r>
          </a:p>
        </p:txBody>
      </p:sp>
      <p:sp>
        <p:nvSpPr>
          <p:cNvPr id="12" name="Rectangle 11">
            <a:extLst>
              <a:ext uri="{FF2B5EF4-FFF2-40B4-BE49-F238E27FC236}">
                <a16:creationId xmlns:a16="http://schemas.microsoft.com/office/drawing/2014/main" id="{F8D91CEC-FAAE-44F7-95BC-563F73DC8C32}"/>
              </a:ext>
            </a:extLst>
          </p:cNvPr>
          <p:cNvSpPr/>
          <p:nvPr/>
        </p:nvSpPr>
        <p:spPr>
          <a:xfrm>
            <a:off x="4578055" y="4161151"/>
            <a:ext cx="7654317" cy="892552"/>
          </a:xfrm>
          <a:prstGeom prst="rect">
            <a:avLst/>
          </a:prstGeom>
        </p:spPr>
        <p:txBody>
          <a:bodyPr wrap="square">
            <a:spAutoFit/>
          </a:bodyPr>
          <a:lstStyle/>
          <a:p>
            <a:r>
              <a:rPr lang="en-GB" sz="1200" dirty="0">
                <a:latin typeface="Comic Sans MS" panose="030F0702030302020204" pitchFamily="66" charset="0"/>
              </a:rPr>
              <a:t>The student repeated the investigation using boiled pieces of carrot. The pieces of carrot did not change in mass. Suggest why.</a:t>
            </a:r>
          </a:p>
          <a:p>
            <a:endParaRPr lang="en-GB" sz="1200" dirty="0">
              <a:latin typeface="Comic Sans MS" panose="030F0702030302020204" pitchFamily="66" charset="0"/>
            </a:endParaRPr>
          </a:p>
          <a:p>
            <a:r>
              <a:rPr lang="en-GB" sz="1600" dirty="0">
                <a:solidFill>
                  <a:srgbClr val="FF0000"/>
                </a:solidFill>
                <a:latin typeface="Comic Sans MS" panose="030F0702030302020204" pitchFamily="66" charset="0"/>
              </a:rPr>
              <a:t>The cell membrane was damaged</a:t>
            </a:r>
          </a:p>
        </p:txBody>
      </p:sp>
      <p:sp>
        <p:nvSpPr>
          <p:cNvPr id="8" name="Rectangle 7">
            <a:extLst>
              <a:ext uri="{FF2B5EF4-FFF2-40B4-BE49-F238E27FC236}">
                <a16:creationId xmlns:a16="http://schemas.microsoft.com/office/drawing/2014/main" id="{0B433EE3-0AEA-4678-8C12-FCFF67CC17E9}"/>
              </a:ext>
            </a:extLst>
          </p:cNvPr>
          <p:cNvSpPr/>
          <p:nvPr/>
        </p:nvSpPr>
        <p:spPr>
          <a:xfrm>
            <a:off x="4565943" y="714825"/>
            <a:ext cx="7477491" cy="738664"/>
          </a:xfrm>
          <a:prstGeom prst="rect">
            <a:avLst/>
          </a:prstGeom>
        </p:spPr>
        <p:txBody>
          <a:bodyPr wrap="square">
            <a:spAutoFit/>
          </a:bodyPr>
          <a:lstStyle/>
          <a:p>
            <a:r>
              <a:rPr lang="en-GB" sz="1400" dirty="0">
                <a:solidFill>
                  <a:srgbClr val="FF0000"/>
                </a:solidFill>
                <a:latin typeface="Comic Sans MS" panose="030F0702030302020204" pitchFamily="66" charset="0"/>
              </a:rPr>
              <a:t>Osmosis is the diffusion of water molecules, from a region where the water molecules are in higher concentration, to a region where they are in lower concentration, through a partially permeable membrane</a:t>
            </a:r>
          </a:p>
        </p:txBody>
      </p:sp>
      <p:sp>
        <p:nvSpPr>
          <p:cNvPr id="9" name="Rectangle 8">
            <a:extLst>
              <a:ext uri="{FF2B5EF4-FFF2-40B4-BE49-F238E27FC236}">
                <a16:creationId xmlns:a16="http://schemas.microsoft.com/office/drawing/2014/main" id="{616B99FC-35D2-4718-9469-8B881F4EBE8F}"/>
              </a:ext>
            </a:extLst>
          </p:cNvPr>
          <p:cNvSpPr/>
          <p:nvPr/>
        </p:nvSpPr>
        <p:spPr>
          <a:xfrm>
            <a:off x="551527" y="1001089"/>
            <a:ext cx="3434280" cy="1169551"/>
          </a:xfrm>
          <a:prstGeom prst="rect">
            <a:avLst/>
          </a:prstGeom>
        </p:spPr>
        <p:txBody>
          <a:bodyPr wrap="square">
            <a:spAutoFit/>
          </a:bodyPr>
          <a:lstStyle/>
          <a:p>
            <a:r>
              <a:rPr lang="en-GB" sz="1400" dirty="0">
                <a:solidFill>
                  <a:srgbClr val="FF0000"/>
                </a:solidFill>
                <a:latin typeface="Comic Sans MS" panose="030F0702030302020204" pitchFamily="66" charset="0"/>
              </a:rPr>
              <a:t>Length of the potato cylinder</a:t>
            </a:r>
          </a:p>
          <a:p>
            <a:r>
              <a:rPr lang="en-GB" sz="1400" dirty="0">
                <a:solidFill>
                  <a:srgbClr val="FF0000"/>
                </a:solidFill>
                <a:latin typeface="Comic Sans MS" panose="030F0702030302020204" pitchFamily="66" charset="0"/>
              </a:rPr>
              <a:t>Surface area of the potato cylinders</a:t>
            </a:r>
          </a:p>
          <a:p>
            <a:r>
              <a:rPr lang="en-GB" sz="1400" dirty="0">
                <a:solidFill>
                  <a:srgbClr val="FF0000"/>
                </a:solidFill>
                <a:latin typeface="Comic Sans MS" panose="030F0702030302020204" pitchFamily="66" charset="0"/>
              </a:rPr>
              <a:t>Temperature</a:t>
            </a:r>
          </a:p>
          <a:p>
            <a:r>
              <a:rPr lang="en-GB" sz="1400" dirty="0">
                <a:solidFill>
                  <a:srgbClr val="FF0000"/>
                </a:solidFill>
                <a:latin typeface="Comic Sans MS" panose="030F0702030302020204" pitchFamily="66" charset="0"/>
              </a:rPr>
              <a:t>Type of potato </a:t>
            </a:r>
          </a:p>
          <a:p>
            <a:r>
              <a:rPr lang="en-GB" sz="1400" dirty="0">
                <a:solidFill>
                  <a:srgbClr val="FF0000"/>
                </a:solidFill>
                <a:latin typeface="Comic Sans MS" panose="030F0702030302020204" pitchFamily="66" charset="0"/>
              </a:rPr>
              <a:t>Time left in solution</a:t>
            </a:r>
          </a:p>
        </p:txBody>
      </p:sp>
      <p:sp>
        <p:nvSpPr>
          <p:cNvPr id="13" name="Rectangle 12">
            <a:extLst>
              <a:ext uri="{FF2B5EF4-FFF2-40B4-BE49-F238E27FC236}">
                <a16:creationId xmlns:a16="http://schemas.microsoft.com/office/drawing/2014/main" id="{589070D0-F17E-4410-9ECF-65DA8DA0B5B8}"/>
              </a:ext>
            </a:extLst>
          </p:cNvPr>
          <p:cNvSpPr/>
          <p:nvPr/>
        </p:nvSpPr>
        <p:spPr>
          <a:xfrm>
            <a:off x="551527" y="5654371"/>
            <a:ext cx="11362381" cy="1015663"/>
          </a:xfrm>
          <a:prstGeom prst="rect">
            <a:avLst/>
          </a:prstGeom>
        </p:spPr>
        <p:txBody>
          <a:bodyPr wrap="square">
            <a:spAutoFit/>
          </a:bodyPr>
          <a:lstStyle/>
          <a:p>
            <a:pPr marL="228600" indent="-228600">
              <a:buFont typeface="+mj-lt"/>
              <a:buAutoNum type="arabicPeriod"/>
            </a:pPr>
            <a:r>
              <a:rPr lang="en-GB" sz="1200" dirty="0">
                <a:solidFill>
                  <a:srgbClr val="FF0000"/>
                </a:solidFill>
                <a:latin typeface="Comic Sans MS" panose="030F0702030302020204" pitchFamily="66" charset="0"/>
              </a:rPr>
              <a:t>Mass decreased </a:t>
            </a:r>
          </a:p>
          <a:p>
            <a:pPr marL="228600" indent="-228600">
              <a:buFont typeface="+mj-lt"/>
              <a:buAutoNum type="arabicPeriod"/>
            </a:pPr>
            <a:r>
              <a:rPr lang="en-GB" sz="1200" dirty="0">
                <a:solidFill>
                  <a:srgbClr val="FF0000"/>
                </a:solidFill>
                <a:latin typeface="Comic Sans MS" panose="030F0702030302020204" pitchFamily="66" charset="0"/>
              </a:rPr>
              <a:t>Due to loss of water by osmosis through a partially permeable membrane </a:t>
            </a:r>
          </a:p>
          <a:p>
            <a:pPr marL="228600" indent="-228600">
              <a:buFont typeface="+mj-lt"/>
              <a:buAutoNum type="arabicPeriod"/>
            </a:pPr>
            <a:r>
              <a:rPr lang="en-GB" sz="1200" dirty="0">
                <a:solidFill>
                  <a:srgbClr val="FF0000"/>
                </a:solidFill>
                <a:latin typeface="Comic Sans MS" panose="030F0702030302020204" pitchFamily="66" charset="0"/>
              </a:rPr>
              <a:t>because the concentration of sugar solution is greater than concentration of sugar (solution) inside cells / carrot </a:t>
            </a:r>
          </a:p>
          <a:p>
            <a:r>
              <a:rPr lang="en-GB" sz="1200" dirty="0">
                <a:solidFill>
                  <a:srgbClr val="FF0000"/>
                </a:solidFill>
                <a:latin typeface="Comic Sans MS" panose="030F0702030302020204" pitchFamily="66" charset="0"/>
              </a:rPr>
              <a:t>or </a:t>
            </a:r>
          </a:p>
          <a:p>
            <a:r>
              <a:rPr lang="en-GB" sz="1200" dirty="0">
                <a:solidFill>
                  <a:srgbClr val="FF0000"/>
                </a:solidFill>
                <a:latin typeface="Comic Sans MS" panose="030F0702030302020204" pitchFamily="66" charset="0"/>
              </a:rPr>
              <a:t>because the concentration of water is less outside the cells / carrot than the concentration inside the cells / carrot</a:t>
            </a:r>
          </a:p>
        </p:txBody>
      </p:sp>
    </p:spTree>
    <p:extLst>
      <p:ext uri="{BB962C8B-B14F-4D97-AF65-F5344CB8AC3E}">
        <p14:creationId xmlns:p14="http://schemas.microsoft.com/office/powerpoint/2010/main" val="2038681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629DF2-16F6-47EF-BA45-91340174FA4F}"/>
              </a:ext>
            </a:extLst>
          </p:cNvPr>
          <p:cNvSpPr txBox="1"/>
          <p:nvPr/>
        </p:nvSpPr>
        <p:spPr>
          <a:xfrm>
            <a:off x="526839" y="436005"/>
            <a:ext cx="3766601" cy="5262979"/>
          </a:xfrm>
          <a:prstGeom prst="rect">
            <a:avLst/>
          </a:prstGeom>
          <a:noFill/>
        </p:spPr>
        <p:txBody>
          <a:bodyPr wrap="square" rtlCol="0">
            <a:spAutoFit/>
          </a:bodyPr>
          <a:lstStyle/>
          <a:p>
            <a:r>
              <a:rPr lang="en-GB" sz="2400" b="1" u="sng" dirty="0">
                <a:latin typeface="Comic Sans MS" panose="030F0702030302020204" pitchFamily="66" charset="0"/>
              </a:rPr>
              <a:t>ICE Slide </a:t>
            </a:r>
          </a:p>
          <a:p>
            <a:endParaRPr lang="en-GB" sz="2400" dirty="0">
              <a:latin typeface="Comic Sans MS" panose="030F0702030302020204" pitchFamily="66" charset="0"/>
            </a:endParaRPr>
          </a:p>
          <a:p>
            <a:r>
              <a:rPr lang="en-GB" sz="2400" dirty="0">
                <a:latin typeface="Comic Sans MS" panose="030F0702030302020204" pitchFamily="66" charset="0"/>
              </a:rPr>
              <a:t>I = In </a:t>
            </a:r>
          </a:p>
          <a:p>
            <a:r>
              <a:rPr lang="en-GB" sz="2400" dirty="0">
                <a:latin typeface="Comic Sans MS" panose="030F0702030302020204" pitchFamily="66" charset="0"/>
              </a:rPr>
              <a:t>C = Case of</a:t>
            </a:r>
          </a:p>
          <a:p>
            <a:r>
              <a:rPr lang="en-GB" sz="2400" dirty="0">
                <a:latin typeface="Comic Sans MS" panose="030F0702030302020204" pitchFamily="66" charset="0"/>
              </a:rPr>
              <a:t>E = Emergency</a:t>
            </a:r>
          </a:p>
          <a:p>
            <a:endParaRPr lang="en-GB" sz="2400" dirty="0">
              <a:latin typeface="Comic Sans MS" panose="030F0702030302020204" pitchFamily="66" charset="0"/>
            </a:endParaRPr>
          </a:p>
          <a:p>
            <a:r>
              <a:rPr lang="en-GB" sz="2400" dirty="0">
                <a:latin typeface="Comic Sans MS" panose="030F0702030302020204" pitchFamily="66" charset="0"/>
              </a:rPr>
              <a:t>Follow the link to BBC bitesize and pages 5-7 will help you with this required practical. </a:t>
            </a:r>
          </a:p>
          <a:p>
            <a:endParaRPr lang="en-GB" sz="2400" dirty="0">
              <a:latin typeface="Comic Sans MS" panose="030F0702030302020204" pitchFamily="66" charset="0"/>
            </a:endParaRPr>
          </a:p>
          <a:p>
            <a:r>
              <a:rPr lang="en-GB" sz="2400" dirty="0">
                <a:latin typeface="Comic Sans MS" panose="030F0702030302020204" pitchFamily="66" charset="0"/>
                <a:hlinkClick r:id="rId3"/>
              </a:rPr>
              <a:t>https://www.bbc.co.uk/bitesize/guides/zs63tv4/revision/5</a:t>
            </a:r>
            <a:endParaRPr lang="en-GB" sz="2400" dirty="0">
              <a:latin typeface="Comic Sans MS" panose="030F0702030302020204" pitchFamily="66" charset="0"/>
            </a:endParaRPr>
          </a:p>
        </p:txBody>
      </p:sp>
      <p:pic>
        <p:nvPicPr>
          <p:cNvPr id="6" name="Picture 5">
            <a:extLst>
              <a:ext uri="{FF2B5EF4-FFF2-40B4-BE49-F238E27FC236}">
                <a16:creationId xmlns:a16="http://schemas.microsoft.com/office/drawing/2014/main" id="{21B7B8A0-72AC-4D48-A184-41ACA06850B7}"/>
              </a:ext>
            </a:extLst>
          </p:cNvPr>
          <p:cNvPicPr>
            <a:picLocks noChangeAspect="1"/>
          </p:cNvPicPr>
          <p:nvPr/>
        </p:nvPicPr>
        <p:blipFill>
          <a:blip r:embed="rId4"/>
          <a:stretch>
            <a:fillRect/>
          </a:stretch>
        </p:blipFill>
        <p:spPr>
          <a:xfrm>
            <a:off x="4489763" y="357282"/>
            <a:ext cx="7473820" cy="6294826"/>
          </a:xfrm>
          <a:prstGeom prst="rect">
            <a:avLst/>
          </a:prstGeom>
        </p:spPr>
      </p:pic>
    </p:spTree>
    <p:extLst>
      <p:ext uri="{BB962C8B-B14F-4D97-AF65-F5344CB8AC3E}">
        <p14:creationId xmlns:p14="http://schemas.microsoft.com/office/powerpoint/2010/main" val="1138463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8047" y="-49283"/>
            <a:ext cx="9954227" cy="523220"/>
          </a:xfrm>
          <a:prstGeom prst="rect">
            <a:avLst/>
          </a:prstGeom>
          <a:noFill/>
        </p:spPr>
        <p:txBody>
          <a:bodyPr wrap="square" rtlCol="0">
            <a:spAutoFit/>
          </a:bodyPr>
          <a:lstStyle/>
          <a:p>
            <a:pPr algn="ctr"/>
            <a:r>
              <a:rPr lang="en-GB" sz="2800" u="sng" dirty="0">
                <a:solidFill>
                  <a:srgbClr val="00B050"/>
                </a:solidFill>
                <a:latin typeface="Blue Ridge Heavy SF" panose="020BE200000000000000" pitchFamily="34" charset="0"/>
              </a:rPr>
              <a:t>GCSE Required Practical – Biology 1 – Investigating Osmosis</a:t>
            </a:r>
          </a:p>
        </p:txBody>
      </p:sp>
      <p:sp>
        <p:nvSpPr>
          <p:cNvPr id="6" name="TextBox 5"/>
          <p:cNvSpPr txBox="1"/>
          <p:nvPr/>
        </p:nvSpPr>
        <p:spPr>
          <a:xfrm>
            <a:off x="95847" y="1157278"/>
            <a:ext cx="5632259"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u="sng" dirty="0"/>
              <a:t>What’s the point of the practical?</a:t>
            </a:r>
          </a:p>
          <a:p>
            <a:r>
              <a:rPr lang="en-GB" sz="1400" dirty="0"/>
              <a:t>To find out what happens to cells when you put them in different concentrations of sugar or salt solutions. (to see how the water moves in or out of the plant tissue)</a:t>
            </a:r>
          </a:p>
        </p:txBody>
      </p:sp>
      <p:sp>
        <p:nvSpPr>
          <p:cNvPr id="7" name="TextBox 6"/>
          <p:cNvSpPr txBox="1"/>
          <p:nvPr/>
        </p:nvSpPr>
        <p:spPr>
          <a:xfrm>
            <a:off x="5857355" y="997156"/>
            <a:ext cx="6120591" cy="3139321"/>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u="sng" dirty="0"/>
              <a:t>Example Apparatus</a:t>
            </a:r>
          </a:p>
          <a:p>
            <a:endParaRPr lang="en-GB" u="sng" dirty="0"/>
          </a:p>
          <a:p>
            <a:endParaRPr lang="en-GB" u="sng" dirty="0"/>
          </a:p>
          <a:p>
            <a:endParaRPr lang="en-GB" u="sng" dirty="0"/>
          </a:p>
          <a:p>
            <a:endParaRPr lang="en-GB" dirty="0"/>
          </a:p>
          <a:p>
            <a:endParaRPr lang="en-GB" dirty="0"/>
          </a:p>
          <a:p>
            <a:endParaRPr lang="en-GB" dirty="0"/>
          </a:p>
          <a:p>
            <a:endParaRPr lang="en-GB" dirty="0"/>
          </a:p>
          <a:p>
            <a:pPr marL="285750" indent="-285750">
              <a:buFontTx/>
              <a:buChar char="-"/>
            </a:pPr>
            <a:r>
              <a:rPr lang="en-GB" dirty="0"/>
              <a:t>Different concentrations of sugar (or salt)</a:t>
            </a:r>
          </a:p>
          <a:p>
            <a:pPr marL="285750" indent="-285750">
              <a:buFontTx/>
              <a:buChar char="-"/>
            </a:pPr>
            <a:r>
              <a:rPr lang="en-GB" dirty="0"/>
              <a:t>Measure the length (or mass) of the potato cylinders before and after.</a:t>
            </a:r>
            <a:endParaRPr lang="en-GB" sz="900" dirty="0"/>
          </a:p>
        </p:txBody>
      </p:sp>
      <p:sp>
        <p:nvSpPr>
          <p:cNvPr id="8" name="TextBox 7"/>
          <p:cNvSpPr txBox="1"/>
          <p:nvPr/>
        </p:nvSpPr>
        <p:spPr>
          <a:xfrm>
            <a:off x="5857355" y="4405053"/>
            <a:ext cx="6114808" cy="2308324"/>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u="sng" dirty="0"/>
              <a:t>What may they ask us about?</a:t>
            </a:r>
          </a:p>
          <a:p>
            <a:pPr marL="285750" indent="-285750">
              <a:buFontTx/>
              <a:buChar char="-"/>
            </a:pPr>
            <a:r>
              <a:rPr lang="en-GB" dirty="0"/>
              <a:t>Control variables</a:t>
            </a:r>
          </a:p>
          <a:p>
            <a:pPr marL="285750" indent="-285750">
              <a:buFontTx/>
              <a:buChar char="-"/>
            </a:pPr>
            <a:r>
              <a:rPr lang="en-GB" dirty="0"/>
              <a:t>Accuracy of measurements – why should you remove excess water with paper towel before weighing</a:t>
            </a:r>
          </a:p>
          <a:p>
            <a:pPr marL="285750" indent="-285750">
              <a:buFontTx/>
              <a:buChar char="-"/>
            </a:pPr>
            <a:r>
              <a:rPr lang="en-GB" dirty="0"/>
              <a:t>Use a graph of results to find the concentration inside the potato cells</a:t>
            </a:r>
          </a:p>
          <a:p>
            <a:pPr marL="285750" indent="-285750">
              <a:buFontTx/>
              <a:buChar char="-"/>
            </a:pPr>
            <a:r>
              <a:rPr lang="en-GB" dirty="0"/>
              <a:t>Why can the water, but not the sugar/salt move through the membrane?</a:t>
            </a:r>
          </a:p>
        </p:txBody>
      </p:sp>
      <p:sp>
        <p:nvSpPr>
          <p:cNvPr id="11"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TextBox 4"/>
          <p:cNvSpPr txBox="1"/>
          <p:nvPr/>
        </p:nvSpPr>
        <p:spPr>
          <a:xfrm>
            <a:off x="0" y="523220"/>
            <a:ext cx="12192000" cy="584775"/>
          </a:xfrm>
          <a:prstGeom prst="rect">
            <a:avLst/>
          </a:prstGeom>
          <a:noFill/>
        </p:spPr>
        <p:txBody>
          <a:bodyPr wrap="square" rtlCol="0">
            <a:spAutoFit/>
          </a:bodyPr>
          <a:lstStyle/>
          <a:p>
            <a:r>
              <a:rPr lang="en-GB" sz="1600" dirty="0"/>
              <a:t>Osmosis: the movement of water from an area with high concentration OF WATER, to an area with lower concentration OF WATER.</a:t>
            </a:r>
          </a:p>
          <a:p>
            <a:r>
              <a:rPr lang="en-GB" sz="1600" dirty="0"/>
              <a:t>Solute: something that dissolves in water</a:t>
            </a:r>
          </a:p>
        </p:txBody>
      </p:sp>
      <p:pic>
        <p:nvPicPr>
          <p:cNvPr id="10" name="Picture 9" descr="M:\PRODUCT REFORM\GCSE Science Product Reform\Resources\Practical Handbook\Sample practical lessons\Science Practical images\SPH_B6.jp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2012" y="1376571"/>
            <a:ext cx="4405493" cy="1781183"/>
          </a:xfrm>
          <a:prstGeom prst="rect">
            <a:avLst/>
          </a:prstGeom>
          <a:noFill/>
          <a:ln>
            <a:noFill/>
          </a:ln>
        </p:spPr>
      </p:pic>
      <p:sp>
        <p:nvSpPr>
          <p:cNvPr id="12" name="TextBox 11"/>
          <p:cNvSpPr txBox="1"/>
          <p:nvPr/>
        </p:nvSpPr>
        <p:spPr>
          <a:xfrm>
            <a:off x="129559" y="2330999"/>
            <a:ext cx="5598547" cy="4524315"/>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u="sng" dirty="0"/>
              <a:t>Results</a:t>
            </a:r>
          </a:p>
          <a:p>
            <a:r>
              <a:rPr lang="en-GB" dirty="0"/>
              <a:t>- High concentration of sugar in solution = water moves out of potato cells into the solution. Potato gets smaller.</a:t>
            </a:r>
          </a:p>
          <a:p>
            <a:pPr>
              <a:buFontTx/>
              <a:buChar char="-"/>
            </a:pPr>
            <a:r>
              <a:rPr lang="en-GB" dirty="0"/>
              <a:t>Low concentration of sugar in solution = water moves into the potato cells from the solution. Potato gets bigger.</a:t>
            </a:r>
          </a:p>
          <a:p>
            <a:pPr>
              <a:buFontTx/>
              <a:buChar char="-"/>
            </a:pPr>
            <a:endParaRPr lang="en-GB" dirty="0"/>
          </a:p>
          <a:p>
            <a:pPr>
              <a:buFontTx/>
              <a:buChar char="-"/>
            </a:pPr>
            <a:endParaRPr lang="en-GB" dirty="0"/>
          </a:p>
          <a:p>
            <a:pPr>
              <a:buFontTx/>
              <a:buChar char="-"/>
            </a:pPr>
            <a:endParaRPr lang="en-GB" dirty="0"/>
          </a:p>
          <a:p>
            <a:pPr>
              <a:buFontTx/>
              <a:buChar char="-"/>
            </a:pPr>
            <a:endParaRPr lang="en-GB" dirty="0"/>
          </a:p>
          <a:p>
            <a:pPr>
              <a:buFontTx/>
              <a:buChar char="-"/>
            </a:pPr>
            <a:endParaRPr lang="en-GB" dirty="0"/>
          </a:p>
          <a:p>
            <a:pPr>
              <a:buFontTx/>
              <a:buChar char="-"/>
            </a:pPr>
            <a:endParaRPr lang="en-GB" dirty="0"/>
          </a:p>
          <a:p>
            <a:pPr>
              <a:buFontTx/>
              <a:buChar char="-"/>
            </a:pPr>
            <a:endParaRPr lang="en-GB" dirty="0"/>
          </a:p>
          <a:p>
            <a:pPr>
              <a:buFontTx/>
              <a:buChar char="-"/>
            </a:pPr>
            <a:endParaRPr lang="en-GB" dirty="0"/>
          </a:p>
          <a:p>
            <a:pPr>
              <a:buFontTx/>
              <a:buChar char="-"/>
            </a:pPr>
            <a:r>
              <a:rPr lang="en-GB" dirty="0"/>
              <a:t>If no water goes in or out of the potato overall and it doesn’t change mass, then the solution is exactly the same concentration as inside the potato</a:t>
            </a:r>
          </a:p>
        </p:txBody>
      </p:sp>
      <p:pic>
        <p:nvPicPr>
          <p:cNvPr id="14" name="Picture 13"/>
          <p:cNvPicPr>
            <a:picLocks noChangeAspect="1"/>
          </p:cNvPicPr>
          <p:nvPr/>
        </p:nvPicPr>
        <p:blipFill>
          <a:blip r:embed="rId3"/>
          <a:stretch>
            <a:fillRect/>
          </a:stretch>
        </p:blipFill>
        <p:spPr>
          <a:xfrm>
            <a:off x="767991" y="3828375"/>
            <a:ext cx="4253714" cy="1951704"/>
          </a:xfrm>
          <a:prstGeom prst="rect">
            <a:avLst/>
          </a:prstGeom>
        </p:spPr>
      </p:pic>
    </p:spTree>
    <p:extLst>
      <p:ext uri="{BB962C8B-B14F-4D97-AF65-F5344CB8AC3E}">
        <p14:creationId xmlns:p14="http://schemas.microsoft.com/office/powerpoint/2010/main" val="3169954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DC5F-FD6F-443E-BD76-9951852B043D}"/>
              </a:ext>
            </a:extLst>
          </p:cNvPr>
          <p:cNvSpPr>
            <a:spLocks noGrp="1"/>
          </p:cNvSpPr>
          <p:nvPr>
            <p:ph type="title"/>
          </p:nvPr>
        </p:nvSpPr>
        <p:spPr/>
        <p:txBody>
          <a:bodyPr/>
          <a:lstStyle/>
          <a:p>
            <a:pPr algn="ctr"/>
            <a:r>
              <a:rPr lang="en-GB" dirty="0">
                <a:latin typeface="Comic Sans MS" panose="030F0702030302020204" pitchFamily="66" charset="0"/>
              </a:rPr>
              <a:t>Instructions</a:t>
            </a:r>
          </a:p>
        </p:txBody>
      </p:sp>
      <p:sp>
        <p:nvSpPr>
          <p:cNvPr id="3" name="Content Placeholder 2">
            <a:extLst>
              <a:ext uri="{FF2B5EF4-FFF2-40B4-BE49-F238E27FC236}">
                <a16:creationId xmlns:a16="http://schemas.microsoft.com/office/drawing/2014/main" id="{4A8D0791-C6AB-4368-9499-9FB075AEF781}"/>
              </a:ext>
            </a:extLst>
          </p:cNvPr>
          <p:cNvSpPr>
            <a:spLocks noGrp="1"/>
          </p:cNvSpPr>
          <p:nvPr>
            <p:ph idx="1"/>
          </p:nvPr>
        </p:nvSpPr>
        <p:spPr>
          <a:xfrm>
            <a:off x="838200" y="1562352"/>
            <a:ext cx="10515600" cy="4614611"/>
          </a:xfrm>
        </p:spPr>
        <p:txBody>
          <a:bodyPr/>
          <a:lstStyle/>
          <a:p>
            <a:pPr marL="514350" indent="-514350">
              <a:buAutoNum type="arabicPeriod"/>
            </a:pPr>
            <a:r>
              <a:rPr lang="en-GB" sz="4000" dirty="0">
                <a:latin typeface="Comic Sans MS" panose="030F0702030302020204" pitchFamily="66" charset="0"/>
              </a:rPr>
              <a:t>Print out slide 3 or copy this into your books. This is simplified method of the required practical. It is a good starting point. </a:t>
            </a:r>
          </a:p>
          <a:p>
            <a:pPr marL="514350" indent="-514350">
              <a:buAutoNum type="arabicPeriod"/>
            </a:pPr>
            <a:endParaRPr lang="en-GB" sz="4000" dirty="0">
              <a:latin typeface="Comic Sans MS" panose="030F0702030302020204" pitchFamily="66" charset="0"/>
            </a:endParaRPr>
          </a:p>
          <a:p>
            <a:pPr marL="514350" indent="-514350">
              <a:buAutoNum type="arabicPeriod"/>
            </a:pPr>
            <a:r>
              <a:rPr lang="en-GB" sz="4000" dirty="0">
                <a:latin typeface="Comic Sans MS" panose="030F0702030302020204" pitchFamily="66" charset="0"/>
              </a:rPr>
              <a:t>Follow the links on slide 4 and 5. Watch the video’s making notes if you wish. </a:t>
            </a:r>
          </a:p>
          <a:p>
            <a:pPr marL="514350" indent="-514350">
              <a:buAutoNum type="arabicPeriod"/>
            </a:pPr>
            <a:endParaRPr lang="en-GB" dirty="0"/>
          </a:p>
        </p:txBody>
      </p:sp>
    </p:spTree>
    <p:extLst>
      <p:ext uri="{BB962C8B-B14F-4D97-AF65-F5344CB8AC3E}">
        <p14:creationId xmlns:p14="http://schemas.microsoft.com/office/powerpoint/2010/main" val="369985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EE4F8A3-D1BD-4F78-96A4-A619B2AD3D0C}"/>
              </a:ext>
            </a:extLst>
          </p:cNvPr>
          <p:cNvSpPr/>
          <p:nvPr/>
        </p:nvSpPr>
        <p:spPr>
          <a:xfrm>
            <a:off x="556539" y="398207"/>
            <a:ext cx="11286309" cy="6178732"/>
          </a:xfrm>
          <a:prstGeom prst="roundRect">
            <a:avLst>
              <a:gd name="adj" fmla="val 7915"/>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1741909E-73B3-4131-B2F5-D4E986AB50DC}"/>
              </a:ext>
            </a:extLst>
          </p:cNvPr>
          <p:cNvSpPr/>
          <p:nvPr/>
        </p:nvSpPr>
        <p:spPr>
          <a:xfrm>
            <a:off x="-339397" y="685800"/>
            <a:ext cx="6141783" cy="914400"/>
          </a:xfrm>
          <a:prstGeom prst="roundRect">
            <a:avLst>
              <a:gd name="adj" fmla="val 44624"/>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3A4450B1-8F6B-4D43-93C6-FDA6F3817005}"/>
              </a:ext>
            </a:extLst>
          </p:cNvPr>
          <p:cNvSpPr txBox="1"/>
          <p:nvPr/>
        </p:nvSpPr>
        <p:spPr>
          <a:xfrm>
            <a:off x="0" y="964912"/>
            <a:ext cx="568389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Osmosis</a:t>
            </a:r>
          </a:p>
        </p:txBody>
      </p:sp>
      <p:sp>
        <p:nvSpPr>
          <p:cNvPr id="5" name="Rectangle: Rounded Corners 4">
            <a:extLst>
              <a:ext uri="{FF2B5EF4-FFF2-40B4-BE49-F238E27FC236}">
                <a16:creationId xmlns:a16="http://schemas.microsoft.com/office/drawing/2014/main" id="{0798D34E-1A90-471A-A81F-C1166F926062}"/>
              </a:ext>
            </a:extLst>
          </p:cNvPr>
          <p:cNvSpPr/>
          <p:nvPr/>
        </p:nvSpPr>
        <p:spPr>
          <a:xfrm>
            <a:off x="-143691" y="-63788"/>
            <a:ext cx="8490857" cy="91440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A117D7F-0119-41FD-B78B-65CDA37773D4}"/>
              </a:ext>
            </a:extLst>
          </p:cNvPr>
          <p:cNvSpPr txBox="1"/>
          <p:nvPr/>
        </p:nvSpPr>
        <p:spPr>
          <a:xfrm>
            <a:off x="-143691" y="101025"/>
            <a:ext cx="862148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GCSE 1-9 Science Practical Methods</a:t>
            </a:r>
          </a:p>
        </p:txBody>
      </p:sp>
      <p:sp>
        <p:nvSpPr>
          <p:cNvPr id="11" name="TextBox 10">
            <a:extLst>
              <a:ext uri="{FF2B5EF4-FFF2-40B4-BE49-F238E27FC236}">
                <a16:creationId xmlns:a16="http://schemas.microsoft.com/office/drawing/2014/main" id="{1702FA08-6F4F-43C9-9DB0-726FB7EECE39}"/>
              </a:ext>
            </a:extLst>
          </p:cNvPr>
          <p:cNvSpPr txBox="1"/>
          <p:nvPr/>
        </p:nvSpPr>
        <p:spPr>
          <a:xfrm>
            <a:off x="794397" y="4895045"/>
            <a:ext cx="5205053" cy="1477328"/>
          </a:xfrm>
          <a:prstGeom prst="rect">
            <a:avLst/>
          </a:prstGeom>
          <a:solidFill>
            <a:srgbClr val="F79646">
              <a:lumMod val="40000"/>
              <a:lumOff val="60000"/>
            </a:srgbClr>
          </a:solidFill>
          <a:ln w="38100">
            <a:solidFill>
              <a:srgbClr val="FF0000"/>
            </a:solidFill>
          </a:ln>
        </p:spPr>
        <p:txBody>
          <a:bodyPr wrap="square" rtlCol="0">
            <a:spAutoFit/>
          </a:bodyPr>
          <a:lstStyle/>
          <a:p>
            <a:pPr marR="0" lvl="0" algn="just" defTabSz="914400" eaLnBrk="1" fontAlgn="auto" latinLnBrk="0" hangingPunct="1">
              <a:lnSpc>
                <a:spcPct val="100000"/>
              </a:lnSpc>
              <a:spcBef>
                <a:spcPts val="0"/>
              </a:spcBef>
              <a:spcAft>
                <a:spcPts val="0"/>
              </a:spcAft>
              <a:buClrTx/>
              <a:buSzTx/>
              <a:tabLst/>
              <a:defRPr/>
            </a:pPr>
            <a:r>
              <a:rPr kumimoji="0" lang="en-US" b="1" i="0" u="none" strike="noStrike" kern="0" cap="none" spc="0" normalizeH="0" baseline="0" noProof="0" dirty="0">
                <a:ln>
                  <a:noFill/>
                </a:ln>
                <a:solidFill>
                  <a:sysClr val="windowText" lastClr="000000"/>
                </a:solidFill>
                <a:effectLst/>
                <a:uLnTx/>
                <a:uFillTx/>
              </a:rPr>
              <a:t>Questions</a:t>
            </a:r>
          </a:p>
          <a:p>
            <a:pPr marL="342900" marR="0" lvl="0" indent="-34290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ysClr val="windowText" lastClr="000000"/>
                </a:solidFill>
                <a:effectLst/>
                <a:uLnTx/>
                <a:uFillTx/>
              </a:rPr>
              <a:t>What was your independent variable?</a:t>
            </a:r>
          </a:p>
          <a:p>
            <a:pPr marL="342900" marR="0" lvl="0" indent="-34290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0" dirty="0">
                <a:solidFill>
                  <a:sysClr val="windowText" lastClr="000000"/>
                </a:solidFill>
              </a:rPr>
              <a:t>What was your dependent variable?</a:t>
            </a:r>
            <a:endParaRPr kumimoji="0" lang="en-US" b="0" i="0" u="none" strike="noStrike" kern="0" cap="none" spc="0" normalizeH="0" baseline="0" noProof="0" dirty="0">
              <a:ln>
                <a:noFill/>
              </a:ln>
              <a:solidFill>
                <a:sysClr val="windowText" lastClr="000000"/>
              </a:solidFill>
              <a:effectLst/>
              <a:uLnTx/>
              <a:uFillTx/>
            </a:endParaRPr>
          </a:p>
          <a:p>
            <a:pPr marL="342900" marR="0" lvl="0" indent="-34290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ysClr val="windowText" lastClr="000000"/>
                </a:solidFill>
                <a:effectLst/>
                <a:uLnTx/>
                <a:uFillTx/>
              </a:rPr>
              <a:t>How can you make it reliable?</a:t>
            </a:r>
          </a:p>
          <a:p>
            <a:pPr marL="342900" marR="0" lvl="0" indent="-34290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ysClr val="windowText" lastClr="000000"/>
                </a:solidFill>
                <a:effectLst/>
                <a:uLnTx/>
                <a:uFillTx/>
              </a:rPr>
              <a:t>How could you make it more accurate?</a:t>
            </a:r>
          </a:p>
        </p:txBody>
      </p:sp>
      <p:sp>
        <p:nvSpPr>
          <p:cNvPr id="13" name="TextBox 12">
            <a:extLst>
              <a:ext uri="{FF2B5EF4-FFF2-40B4-BE49-F238E27FC236}">
                <a16:creationId xmlns:a16="http://schemas.microsoft.com/office/drawing/2014/main" id="{4F601673-87F9-4AF4-A7F4-D1C2AC26A143}"/>
              </a:ext>
            </a:extLst>
          </p:cNvPr>
          <p:cNvSpPr txBox="1"/>
          <p:nvPr/>
        </p:nvSpPr>
        <p:spPr>
          <a:xfrm>
            <a:off x="6040244" y="850612"/>
            <a:ext cx="5595217" cy="5847755"/>
          </a:xfrm>
          <a:prstGeom prst="rect">
            <a:avLst/>
          </a:prstGeom>
          <a:solidFill>
            <a:schemeClr val="bg1"/>
          </a:solidFill>
          <a:ln w="57150">
            <a:solidFill>
              <a:srgbClr val="00B0F0"/>
            </a:solidFill>
            <a:prstDash val="lgDash"/>
          </a:ln>
        </p:spPr>
        <p:txBody>
          <a:bodyPr wrap="square" rtlCol="0">
            <a:spAutoFit/>
          </a:bodyPr>
          <a:lstStyle/>
          <a:p>
            <a:pPr lvl="0" algn="just" defTabSz="914400">
              <a:defRPr/>
            </a:pPr>
            <a:r>
              <a:rPr lang="en-US" sz="2400" b="1" kern="0" dirty="0">
                <a:solidFill>
                  <a:prstClr val="black"/>
                </a:solidFill>
              </a:rPr>
              <a:t>Method</a:t>
            </a:r>
          </a:p>
          <a:p>
            <a:pPr marL="457200" lvl="0" indent="-457200" algn="just">
              <a:buFont typeface="+mj-lt"/>
              <a:buAutoNum type="arabicPeriod"/>
            </a:pPr>
            <a:r>
              <a:rPr lang="en-US" sz="1400" dirty="0">
                <a:latin typeface="Comic Sans MS" panose="030F0702030302020204" pitchFamily="66" charset="0"/>
              </a:rPr>
              <a:t>Prepare a range of sucrose (sugar) solutions. The concentration of a solution is measured in moles per cubic </a:t>
            </a:r>
            <a:r>
              <a:rPr lang="en-US" sz="1400" dirty="0" err="1">
                <a:latin typeface="Comic Sans MS" panose="030F0702030302020204" pitchFamily="66" charset="0"/>
              </a:rPr>
              <a:t>decimetre</a:t>
            </a:r>
            <a:r>
              <a:rPr lang="en-US" sz="1400" dirty="0">
                <a:latin typeface="Comic Sans MS" panose="030F0702030302020204" pitchFamily="66" charset="0"/>
              </a:rPr>
              <a:t> written as mol dm-³. For example, in this experiment your range could be from 0.2 mol dm-³ to 1.0 mol dm-³. </a:t>
            </a:r>
          </a:p>
          <a:p>
            <a:pPr marL="457200" lvl="0" indent="-457200" algn="just">
              <a:buFont typeface="+mj-lt"/>
              <a:buAutoNum type="arabicPeriod"/>
            </a:pPr>
            <a:endParaRPr lang="en-US" sz="1400" dirty="0">
              <a:latin typeface="Comic Sans MS" panose="030F0702030302020204" pitchFamily="66" charset="0"/>
            </a:endParaRPr>
          </a:p>
          <a:p>
            <a:pPr marL="457200" lvl="0" indent="-457200" algn="just">
              <a:buFont typeface="+mj-lt"/>
              <a:buAutoNum type="arabicPeriod"/>
            </a:pPr>
            <a:r>
              <a:rPr lang="en-US" sz="1400" dirty="0">
                <a:latin typeface="Comic Sans MS" panose="030F0702030302020204" pitchFamily="66" charset="0"/>
              </a:rPr>
              <a:t>Set up a series of boiling tubes with each of these solutions. Also, set up one containing distilled water. This will have a concentration of sucrose of 0.0 mol dm-³ and will act as the control in the experiment.</a:t>
            </a:r>
          </a:p>
          <a:p>
            <a:pPr marL="457200" lvl="0" indent="-457200" algn="just">
              <a:buFont typeface="+mj-lt"/>
              <a:buAutoNum type="arabicPeriod"/>
            </a:pPr>
            <a:endParaRPr lang="en-US" sz="1400" dirty="0">
              <a:latin typeface="Comic Sans MS" panose="030F0702030302020204" pitchFamily="66" charset="0"/>
            </a:endParaRPr>
          </a:p>
          <a:p>
            <a:pPr marL="457200" lvl="0" indent="-457200" algn="just">
              <a:buFont typeface="+mj-lt"/>
              <a:buAutoNum type="arabicPeriod"/>
            </a:pPr>
            <a:r>
              <a:rPr lang="en-US" sz="1400" dirty="0">
                <a:latin typeface="Comic Sans MS" panose="030F0702030302020204" pitchFamily="66" charset="0"/>
              </a:rPr>
              <a:t>Make sure each tube is labelled with the concentration.</a:t>
            </a:r>
          </a:p>
          <a:p>
            <a:pPr marL="457200" lvl="0" indent="-457200" algn="just">
              <a:buFont typeface="+mj-lt"/>
              <a:buAutoNum type="arabicPeriod"/>
            </a:pPr>
            <a:endParaRPr lang="en-US" sz="1400" dirty="0">
              <a:latin typeface="Comic Sans MS" panose="030F0702030302020204" pitchFamily="66" charset="0"/>
            </a:endParaRPr>
          </a:p>
          <a:p>
            <a:pPr marL="457200" lvl="0" indent="-457200" algn="just">
              <a:buFont typeface="+mj-lt"/>
              <a:buAutoNum type="arabicPeriod"/>
            </a:pPr>
            <a:r>
              <a:rPr lang="en-US" sz="1400" dirty="0">
                <a:latin typeface="Comic Sans MS" panose="030F0702030302020204" pitchFamily="66" charset="0"/>
              </a:rPr>
              <a:t>Carry out the investigation. Prepare a blank results table before you begin. Make sure when weighing the potato cylinders, that their masses are not mixed up when recording them. Each cylinder will have a different mass before and after the investigation.</a:t>
            </a:r>
          </a:p>
          <a:p>
            <a:pPr marL="457200" lvl="0" indent="-457200" algn="just">
              <a:buFont typeface="+mj-lt"/>
              <a:buAutoNum type="arabicPeriod"/>
            </a:pPr>
            <a:endParaRPr lang="en-US" sz="1400" dirty="0">
              <a:latin typeface="Comic Sans MS" panose="030F0702030302020204" pitchFamily="66" charset="0"/>
            </a:endParaRPr>
          </a:p>
          <a:p>
            <a:pPr marL="457200" lvl="0" indent="-457200" algn="just">
              <a:buFont typeface="+mj-lt"/>
              <a:buAutoNum type="arabicPeriod"/>
            </a:pPr>
            <a:r>
              <a:rPr lang="en-US" sz="1400" dirty="0">
                <a:latin typeface="Comic Sans MS" panose="030F0702030302020204" pitchFamily="66" charset="0"/>
              </a:rPr>
              <a:t>For each sucrose concentration, repeat the investigation for several potato cylinders. This allows you to make the experiment more repeatable – not all potato cylinders might behave in the same way. Making a series of repeat experiments means that any anomalous results can be identified and ignored when a mean is calculated.</a:t>
            </a:r>
            <a:endParaRPr lang="en-GB" sz="1400" dirty="0">
              <a:latin typeface="Comic Sans MS" panose="030F0702030302020204" pitchFamily="66" charset="0"/>
            </a:endParaRPr>
          </a:p>
        </p:txBody>
      </p:sp>
      <p:pic>
        <p:nvPicPr>
          <p:cNvPr id="10" name="Picture 9">
            <a:extLst>
              <a:ext uri="{FF2B5EF4-FFF2-40B4-BE49-F238E27FC236}">
                <a16:creationId xmlns:a16="http://schemas.microsoft.com/office/drawing/2014/main" id="{8FEB92F3-1D5F-41F1-B956-71CDF46D67F0}"/>
              </a:ext>
            </a:extLst>
          </p:cNvPr>
          <p:cNvPicPr>
            <a:picLocks noChangeAspect="1"/>
          </p:cNvPicPr>
          <p:nvPr/>
        </p:nvPicPr>
        <p:blipFill rotWithShape="1">
          <a:blip r:embed="rId2"/>
          <a:srcRect r="8949"/>
          <a:stretch/>
        </p:blipFill>
        <p:spPr>
          <a:xfrm>
            <a:off x="794397" y="1714500"/>
            <a:ext cx="4889493" cy="3020665"/>
          </a:xfrm>
          <a:prstGeom prst="rect">
            <a:avLst/>
          </a:prstGeom>
        </p:spPr>
      </p:pic>
    </p:spTree>
    <p:extLst>
      <p:ext uri="{BB962C8B-B14F-4D97-AF65-F5344CB8AC3E}">
        <p14:creationId xmlns:p14="http://schemas.microsoft.com/office/powerpoint/2010/main" val="2976491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EBFDB7D-DD97-44CE-AFFB-458781A3D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79E119A-1E1E-4A14-A67F-2778C145BA5C}"/>
              </a:ext>
            </a:extLst>
          </p:cNvPr>
          <p:cNvPicPr>
            <a:picLocks noChangeAspect="1"/>
          </p:cNvPicPr>
          <p:nvPr/>
        </p:nvPicPr>
        <p:blipFill rotWithShape="1">
          <a:blip r:embed="rId3"/>
          <a:srcRect l="5771" r="11412" b="1"/>
          <a:stretch/>
        </p:blipFill>
        <p:spPr>
          <a:xfrm>
            <a:off x="60529" y="0"/>
            <a:ext cx="9272902" cy="685799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p:spPr>
      </p:pic>
      <p:sp>
        <p:nvSpPr>
          <p:cNvPr id="10"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2"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4" name="Rectangle 3">
            <a:extLst>
              <a:ext uri="{FF2B5EF4-FFF2-40B4-BE49-F238E27FC236}">
                <a16:creationId xmlns:a16="http://schemas.microsoft.com/office/drawing/2014/main" id="{66927C2B-A784-4B9E-AAB0-C47B50A3DA92}"/>
              </a:ext>
            </a:extLst>
          </p:cNvPr>
          <p:cNvSpPr/>
          <p:nvPr/>
        </p:nvSpPr>
        <p:spPr>
          <a:xfrm>
            <a:off x="8485921" y="6303997"/>
            <a:ext cx="3645550" cy="369332"/>
          </a:xfrm>
          <a:prstGeom prst="rect">
            <a:avLst/>
          </a:prstGeom>
        </p:spPr>
        <p:txBody>
          <a:bodyPr wrap="none">
            <a:spAutoFit/>
          </a:bodyPr>
          <a:lstStyle/>
          <a:p>
            <a:r>
              <a:rPr lang="en-GB" dirty="0">
                <a:latin typeface="Comic Sans MS" panose="030F0702030302020204" pitchFamily="66" charset="0"/>
              </a:rPr>
              <a:t>https://youtu.be/g7phKY726X0</a:t>
            </a:r>
          </a:p>
        </p:txBody>
      </p:sp>
      <p:sp>
        <p:nvSpPr>
          <p:cNvPr id="5" name="Rectangle 4">
            <a:extLst>
              <a:ext uri="{FF2B5EF4-FFF2-40B4-BE49-F238E27FC236}">
                <a16:creationId xmlns:a16="http://schemas.microsoft.com/office/drawing/2014/main" id="{19E95A3D-FB0D-4BD9-899D-D90D7918660B}"/>
              </a:ext>
            </a:extLst>
          </p:cNvPr>
          <p:cNvSpPr/>
          <p:nvPr/>
        </p:nvSpPr>
        <p:spPr>
          <a:xfrm>
            <a:off x="9535117" y="2403382"/>
            <a:ext cx="2384240" cy="3539430"/>
          </a:xfrm>
          <a:prstGeom prst="rect">
            <a:avLst/>
          </a:prstGeom>
          <a:solidFill>
            <a:schemeClr val="accent2">
              <a:lumMod val="60000"/>
              <a:lumOff val="40000"/>
            </a:schemeClr>
          </a:solidFill>
        </p:spPr>
        <p:txBody>
          <a:bodyPr wrap="square">
            <a:spAutoFit/>
          </a:bodyPr>
          <a:lstStyle/>
          <a:p>
            <a:r>
              <a:rPr lang="en-GB" sz="2800" dirty="0">
                <a:latin typeface="Comic Sans MS" panose="030F0702030302020204" pitchFamily="66" charset="0"/>
              </a:rPr>
              <a:t>Follow the link at the bottom of the page and watch the video to revise what osmosis is.  </a:t>
            </a:r>
          </a:p>
        </p:txBody>
      </p:sp>
    </p:spTree>
    <p:extLst>
      <p:ext uri="{BB962C8B-B14F-4D97-AF65-F5344CB8AC3E}">
        <p14:creationId xmlns:p14="http://schemas.microsoft.com/office/powerpoint/2010/main" val="787325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0" name="Rectangle 9">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3" name="Picture 2">
            <a:extLst>
              <a:ext uri="{FF2B5EF4-FFF2-40B4-BE49-F238E27FC236}">
                <a16:creationId xmlns:a16="http://schemas.microsoft.com/office/drawing/2014/main" id="{1A234D2A-A196-4475-AD76-3EAAAC8E5B3A}"/>
              </a:ext>
            </a:extLst>
          </p:cNvPr>
          <p:cNvPicPr>
            <a:picLocks noChangeAspect="1"/>
          </p:cNvPicPr>
          <p:nvPr/>
        </p:nvPicPr>
        <p:blipFill rotWithShape="1">
          <a:blip r:embed="rId3"/>
          <a:srcRect t="21876" r="1" b="1"/>
          <a:stretch/>
        </p:blipFill>
        <p:spPr>
          <a:xfrm rot="21480000">
            <a:off x="1137836" y="1046802"/>
            <a:ext cx="9916327" cy="4764396"/>
          </a:xfrm>
          <a:prstGeom prst="rect">
            <a:avLst/>
          </a:prstGeom>
        </p:spPr>
      </p:pic>
      <p:sp>
        <p:nvSpPr>
          <p:cNvPr id="4" name="TextBox 3">
            <a:extLst>
              <a:ext uri="{FF2B5EF4-FFF2-40B4-BE49-F238E27FC236}">
                <a16:creationId xmlns:a16="http://schemas.microsoft.com/office/drawing/2014/main" id="{78B05B66-89F4-4432-AA8A-090B05C7B55E}"/>
              </a:ext>
            </a:extLst>
          </p:cNvPr>
          <p:cNvSpPr txBox="1"/>
          <p:nvPr/>
        </p:nvSpPr>
        <p:spPr>
          <a:xfrm>
            <a:off x="115057" y="60556"/>
            <a:ext cx="11838755" cy="944874"/>
          </a:xfrm>
          <a:prstGeom prst="rect">
            <a:avLst/>
          </a:prstGeom>
          <a:noFill/>
        </p:spPr>
        <p:txBody>
          <a:bodyPr wrap="square" rtlCol="0">
            <a:spAutoFit/>
          </a:bodyPr>
          <a:lstStyle/>
          <a:p>
            <a:pPr marL="342900" indent="-342900">
              <a:lnSpc>
                <a:spcPct val="90000"/>
              </a:lnSpc>
              <a:spcBef>
                <a:spcPct val="0"/>
              </a:spcBef>
              <a:spcAft>
                <a:spcPts val="600"/>
              </a:spcAft>
              <a:buFont typeface="Arial" panose="020B0604020202020204" pitchFamily="34" charset="0"/>
              <a:buChar char="•"/>
            </a:pPr>
            <a:r>
              <a:rPr lang="en-US" dirty="0">
                <a:latin typeface="Comic Sans MS" panose="030F0702030302020204" pitchFamily="66" charset="0"/>
              </a:rPr>
              <a:t>Follow the link at the bottom of the page and watch the video to revise how to due this required practical. </a:t>
            </a:r>
          </a:p>
          <a:p>
            <a:pPr marL="285750" indent="-285750">
              <a:buFont typeface="Arial" panose="020B0604020202020204" pitchFamily="34" charset="0"/>
              <a:buChar char="•"/>
            </a:pPr>
            <a:r>
              <a:rPr lang="en-GB" dirty="0">
                <a:latin typeface="Comic Sans MS" panose="030F0702030302020204" pitchFamily="66" charset="0"/>
              </a:rPr>
              <a:t>There is no talking to you must watch and read carefully. </a:t>
            </a:r>
          </a:p>
        </p:txBody>
      </p:sp>
      <p:sp>
        <p:nvSpPr>
          <p:cNvPr id="5" name="Rectangle 4">
            <a:extLst>
              <a:ext uri="{FF2B5EF4-FFF2-40B4-BE49-F238E27FC236}">
                <a16:creationId xmlns:a16="http://schemas.microsoft.com/office/drawing/2014/main" id="{8F39B09F-CBA7-4971-A5C9-2DD835A99346}"/>
              </a:ext>
            </a:extLst>
          </p:cNvPr>
          <p:cNvSpPr/>
          <p:nvPr/>
        </p:nvSpPr>
        <p:spPr>
          <a:xfrm>
            <a:off x="312189" y="6341024"/>
            <a:ext cx="3873176" cy="369332"/>
          </a:xfrm>
          <a:prstGeom prst="rect">
            <a:avLst/>
          </a:prstGeom>
        </p:spPr>
        <p:txBody>
          <a:bodyPr wrap="none">
            <a:spAutoFit/>
          </a:bodyPr>
          <a:lstStyle/>
          <a:p>
            <a:r>
              <a:rPr lang="en-GB" dirty="0">
                <a:solidFill>
                  <a:srgbClr val="002060"/>
                </a:solidFill>
                <a:latin typeface="Comic Sans MS" panose="030F0702030302020204" pitchFamily="66" charset="0"/>
              </a:rPr>
              <a:t>https://youtu.be/3JS-VSsWmQA</a:t>
            </a:r>
          </a:p>
        </p:txBody>
      </p:sp>
    </p:spTree>
    <p:extLst>
      <p:ext uri="{BB962C8B-B14F-4D97-AF65-F5344CB8AC3E}">
        <p14:creationId xmlns:p14="http://schemas.microsoft.com/office/powerpoint/2010/main" val="3634107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DC5F-FD6F-443E-BD76-9951852B043D}"/>
              </a:ext>
            </a:extLst>
          </p:cNvPr>
          <p:cNvSpPr>
            <a:spLocks noGrp="1"/>
          </p:cNvSpPr>
          <p:nvPr>
            <p:ph type="title"/>
          </p:nvPr>
        </p:nvSpPr>
        <p:spPr>
          <a:xfrm>
            <a:off x="783699" y="-210157"/>
            <a:ext cx="10515600" cy="1325563"/>
          </a:xfrm>
        </p:spPr>
        <p:txBody>
          <a:bodyPr/>
          <a:lstStyle/>
          <a:p>
            <a:pPr algn="ctr"/>
            <a:r>
              <a:rPr lang="en-GB" dirty="0">
                <a:latin typeface="Comic Sans MS" panose="030F0702030302020204" pitchFamily="66" charset="0"/>
              </a:rPr>
              <a:t>Instructions</a:t>
            </a:r>
          </a:p>
        </p:txBody>
      </p:sp>
      <p:sp>
        <p:nvSpPr>
          <p:cNvPr id="3" name="Content Placeholder 2">
            <a:extLst>
              <a:ext uri="{FF2B5EF4-FFF2-40B4-BE49-F238E27FC236}">
                <a16:creationId xmlns:a16="http://schemas.microsoft.com/office/drawing/2014/main" id="{4A8D0791-C6AB-4368-9499-9FB075AEF781}"/>
              </a:ext>
            </a:extLst>
          </p:cNvPr>
          <p:cNvSpPr>
            <a:spLocks noGrp="1"/>
          </p:cNvSpPr>
          <p:nvPr>
            <p:ph idx="1"/>
          </p:nvPr>
        </p:nvSpPr>
        <p:spPr>
          <a:xfrm>
            <a:off x="284615" y="920456"/>
            <a:ext cx="11808476" cy="5571178"/>
          </a:xfrm>
        </p:spPr>
        <p:txBody>
          <a:bodyPr>
            <a:normAutofit fontScale="85000" lnSpcReduction="20000"/>
          </a:bodyPr>
          <a:lstStyle/>
          <a:p>
            <a:pPr marL="0" indent="0">
              <a:buNone/>
            </a:pPr>
            <a:r>
              <a:rPr lang="en-GB" sz="4000" dirty="0">
                <a:latin typeface="Comic Sans MS" panose="030F0702030302020204" pitchFamily="66" charset="0"/>
              </a:rPr>
              <a:t>3. Complete the tasks on slide 7</a:t>
            </a:r>
          </a:p>
          <a:p>
            <a:pPr marL="0" indent="0">
              <a:buNone/>
            </a:pPr>
            <a:endParaRPr lang="en-GB" sz="4000" dirty="0">
              <a:latin typeface="Comic Sans MS" panose="030F0702030302020204" pitchFamily="66" charset="0"/>
            </a:endParaRPr>
          </a:p>
          <a:p>
            <a:pPr marL="0" indent="0">
              <a:buNone/>
            </a:pPr>
            <a:r>
              <a:rPr lang="en-GB" sz="4000" dirty="0">
                <a:latin typeface="Comic Sans MS" panose="030F0702030302020204" pitchFamily="66" charset="0"/>
              </a:rPr>
              <a:t>4. You then have a choice. Do the tasks on either slide 8 or 9. </a:t>
            </a:r>
          </a:p>
          <a:p>
            <a:pPr marL="0" indent="0">
              <a:buNone/>
            </a:pPr>
            <a:endParaRPr lang="en-GB" sz="4000" dirty="0">
              <a:latin typeface="Comic Sans MS" panose="030F0702030302020204" pitchFamily="66" charset="0"/>
            </a:endParaRPr>
          </a:p>
          <a:p>
            <a:pPr marL="0" indent="0">
              <a:buNone/>
            </a:pPr>
            <a:r>
              <a:rPr lang="en-GB" sz="4000" dirty="0">
                <a:latin typeface="Comic Sans MS" panose="030F0702030302020204" pitchFamily="66" charset="0"/>
              </a:rPr>
              <a:t>If you get stuck there is help on the ICE slide. (Slide 13) </a:t>
            </a:r>
          </a:p>
          <a:p>
            <a:pPr marL="0" indent="0">
              <a:buNone/>
            </a:pPr>
            <a:endParaRPr lang="en-GB" sz="4000" dirty="0">
              <a:latin typeface="Comic Sans MS" panose="030F0702030302020204" pitchFamily="66" charset="0"/>
            </a:endParaRPr>
          </a:p>
          <a:p>
            <a:pPr marL="0" indent="0">
              <a:buNone/>
            </a:pPr>
            <a:r>
              <a:rPr lang="en-GB" sz="4000" dirty="0">
                <a:latin typeface="Comic Sans MS" panose="030F0702030302020204" pitchFamily="66" charset="0"/>
              </a:rPr>
              <a:t>5. Self assess your work using slides 10, 11 and 12. </a:t>
            </a:r>
          </a:p>
          <a:p>
            <a:pPr marL="0" indent="0">
              <a:buNone/>
            </a:pPr>
            <a:endParaRPr lang="en-GB" sz="4000" dirty="0">
              <a:latin typeface="Comic Sans MS" panose="030F0702030302020204" pitchFamily="66" charset="0"/>
            </a:endParaRPr>
          </a:p>
          <a:p>
            <a:pPr marL="0" indent="0">
              <a:buNone/>
            </a:pPr>
            <a:r>
              <a:rPr lang="en-GB" sz="4000" dirty="0">
                <a:latin typeface="Comic Sans MS" panose="030F0702030302020204" pitchFamily="66" charset="0"/>
              </a:rPr>
              <a:t>6. On slide 14 there is a general summary of the required practical.  </a:t>
            </a:r>
          </a:p>
          <a:p>
            <a:pPr marL="0" indent="0">
              <a:buNone/>
            </a:pPr>
            <a:endParaRPr lang="en-GB" sz="4000" dirty="0">
              <a:latin typeface="Comic Sans MS" panose="030F0702030302020204" pitchFamily="66" charset="0"/>
            </a:endParaRPr>
          </a:p>
          <a:p>
            <a:pPr marL="0" indent="0">
              <a:buNone/>
            </a:pPr>
            <a:endParaRPr lang="en-GB" sz="4000" dirty="0">
              <a:latin typeface="Comic Sans MS" panose="030F0702030302020204" pitchFamily="66" charset="0"/>
            </a:endParaRPr>
          </a:p>
          <a:p>
            <a:pPr marL="514350" indent="-514350">
              <a:buAutoNum type="arabicPeriod"/>
            </a:pPr>
            <a:endParaRPr lang="en-GB" dirty="0"/>
          </a:p>
        </p:txBody>
      </p:sp>
    </p:spTree>
    <p:extLst>
      <p:ext uri="{BB962C8B-B14F-4D97-AF65-F5344CB8AC3E}">
        <p14:creationId xmlns:p14="http://schemas.microsoft.com/office/powerpoint/2010/main" val="212209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985E71A8-1FDD-41B6-9AD2-BF72B5C5D2F1}"/>
              </a:ext>
            </a:extLst>
          </p:cNvPr>
          <p:cNvGraphicFramePr>
            <a:graphicFrameLocks noGrp="1"/>
          </p:cNvGraphicFramePr>
          <p:nvPr>
            <p:extLst>
              <p:ext uri="{D42A27DB-BD31-4B8C-83A1-F6EECF244321}">
                <p14:modId xmlns:p14="http://schemas.microsoft.com/office/powerpoint/2010/main" val="730655417"/>
              </p:ext>
            </p:extLst>
          </p:nvPr>
        </p:nvGraphicFramePr>
        <p:xfrm>
          <a:off x="291547" y="742121"/>
          <a:ext cx="11648662" cy="5803058"/>
        </p:xfrm>
        <a:graphic>
          <a:graphicData uri="http://schemas.openxmlformats.org/drawingml/2006/table">
            <a:tbl>
              <a:tblPr firstRow="1" bandRow="1">
                <a:tableStyleId>{5C22544A-7EE6-4342-B048-85BDC9FD1C3A}</a:tableStyleId>
              </a:tblPr>
              <a:tblGrid>
                <a:gridCol w="5824331">
                  <a:extLst>
                    <a:ext uri="{9D8B030D-6E8A-4147-A177-3AD203B41FA5}">
                      <a16:colId xmlns:a16="http://schemas.microsoft.com/office/drawing/2014/main" val="3704995700"/>
                    </a:ext>
                  </a:extLst>
                </a:gridCol>
                <a:gridCol w="5824331">
                  <a:extLst>
                    <a:ext uri="{9D8B030D-6E8A-4147-A177-3AD203B41FA5}">
                      <a16:colId xmlns:a16="http://schemas.microsoft.com/office/drawing/2014/main" val="4027257386"/>
                    </a:ext>
                  </a:extLst>
                </a:gridCol>
              </a:tblGrid>
              <a:tr h="3388297">
                <a:tc>
                  <a:txBody>
                    <a:bodyPr/>
                    <a:lstStyle/>
                    <a:p>
                      <a:pPr marL="0" marR="0" indent="0" algn="l">
                        <a:spcBef>
                          <a:spcPts val="0"/>
                        </a:spcBef>
                        <a:spcAft>
                          <a:spcPts val="0"/>
                        </a:spcAft>
                      </a:pPr>
                      <a:r>
                        <a:rPr lang="en-US" sz="1600" b="1" kern="1400">
                          <a:ln>
                            <a:noFill/>
                          </a:ln>
                          <a:solidFill>
                            <a:srgbClr val="000000"/>
                          </a:solidFill>
                          <a:effectLst/>
                          <a:latin typeface="Calibri" panose="020F0502020204030204" pitchFamily="34" charset="0"/>
                        </a:rPr>
                        <a:t>Organise the method used to obtain  results from the Osmosis of potatoes in  different concentrations of sugar water.</a:t>
                      </a:r>
                      <a:endParaRPr lang="en-US" sz="1600" b="1" kern="1400">
                        <a:ln>
                          <a:noFill/>
                        </a:ln>
                        <a:solidFill>
                          <a:srgbClr val="000000"/>
                        </a:solidFill>
                        <a:effectLst/>
                        <a:latin typeface="Times New Roman" panose="02020603050405020304" pitchFamily="18" charset="0"/>
                      </a:endParaRPr>
                    </a:p>
                    <a:p>
                      <a:pPr marL="0" marR="0" indent="0" algn="l">
                        <a:lnSpc>
                          <a:spcPct val="115000"/>
                        </a:lnSpc>
                        <a:spcBef>
                          <a:spcPts val="0"/>
                        </a:spcBef>
                        <a:spcAft>
                          <a:spcPts val="0"/>
                        </a:spcAft>
                      </a:pPr>
                      <a:r>
                        <a:rPr lang="en-US" sz="1200" b="0" kern="1400">
                          <a:ln>
                            <a:noFill/>
                          </a:ln>
                          <a:solidFill>
                            <a:srgbClr val="000000"/>
                          </a:solidFill>
                          <a:effectLst/>
                          <a:latin typeface="Calibri" panose="020F0502020204030204" pitchFamily="34" charset="0"/>
                        </a:rPr>
                        <a:t>Measure and record the length and mass of each potato cylinder.</a:t>
                      </a:r>
                      <a:endParaRPr lang="en-US" sz="1200" b="0" kern="1400">
                        <a:ln>
                          <a:noFill/>
                        </a:ln>
                        <a:solidFill>
                          <a:srgbClr val="000000"/>
                        </a:solidFill>
                        <a:effectLst/>
                        <a:latin typeface="Times New Roman" panose="02020603050405020304" pitchFamily="18" charset="0"/>
                      </a:endParaRPr>
                    </a:p>
                    <a:p>
                      <a:pPr marL="0" marR="0" indent="0" algn="l">
                        <a:lnSpc>
                          <a:spcPct val="115000"/>
                        </a:lnSpc>
                        <a:spcBef>
                          <a:spcPts val="0"/>
                        </a:spcBef>
                        <a:spcAft>
                          <a:spcPts val="0"/>
                        </a:spcAft>
                      </a:pPr>
                      <a:r>
                        <a:rPr lang="en-US" sz="1200" b="0" kern="1400">
                          <a:ln>
                            <a:noFill/>
                          </a:ln>
                          <a:solidFill>
                            <a:srgbClr val="000000"/>
                          </a:solidFill>
                          <a:effectLst/>
                          <a:latin typeface="Calibri" panose="020F0502020204030204" pitchFamily="34" charset="0"/>
                        </a:rPr>
                        <a:t>Leave the potato cylinders in the boiling tubes overnight in the test tube rack.</a:t>
                      </a:r>
                      <a:endParaRPr lang="en-US" sz="1200" b="0" kern="1400">
                        <a:ln>
                          <a:noFill/>
                        </a:ln>
                        <a:solidFill>
                          <a:srgbClr val="000000"/>
                        </a:solidFill>
                        <a:effectLst/>
                        <a:latin typeface="Times New Roman" panose="02020603050405020304" pitchFamily="18" charset="0"/>
                      </a:endParaRPr>
                    </a:p>
                    <a:p>
                      <a:pPr marL="0" marR="0" indent="0" algn="l">
                        <a:lnSpc>
                          <a:spcPct val="115000"/>
                        </a:lnSpc>
                        <a:spcBef>
                          <a:spcPts val="0"/>
                        </a:spcBef>
                        <a:spcAft>
                          <a:spcPts val="0"/>
                        </a:spcAft>
                      </a:pPr>
                      <a:r>
                        <a:rPr lang="en-US" sz="1200" b="0" kern="1400">
                          <a:ln>
                            <a:noFill/>
                          </a:ln>
                          <a:solidFill>
                            <a:srgbClr val="000000"/>
                          </a:solidFill>
                          <a:effectLst/>
                          <a:latin typeface="Calibri" panose="020F0502020204030204" pitchFamily="34" charset="0"/>
                        </a:rPr>
                        <a:t>Measure 10 cm</a:t>
                      </a:r>
                      <a:r>
                        <a:rPr lang="en-US" sz="1200" b="0" kern="1400" baseline="30000">
                          <a:ln>
                            <a:noFill/>
                          </a:ln>
                          <a:solidFill>
                            <a:srgbClr val="000000"/>
                          </a:solidFill>
                          <a:effectLst/>
                          <a:latin typeface="Calibri" panose="020F0502020204030204" pitchFamily="34" charset="0"/>
                        </a:rPr>
                        <a:t>3</a:t>
                      </a:r>
                      <a:r>
                        <a:rPr lang="en-US" sz="1200" b="0" kern="1400">
                          <a:ln>
                            <a:noFill/>
                          </a:ln>
                          <a:solidFill>
                            <a:srgbClr val="000000"/>
                          </a:solidFill>
                          <a:effectLst/>
                          <a:latin typeface="Calibri" panose="020F0502020204030204" pitchFamily="34" charset="0"/>
                        </a:rPr>
                        <a:t> of the distilled water and put into the fifth boiling tube. Label boiling tube as water 0 M.</a:t>
                      </a:r>
                      <a:endParaRPr lang="en-US" sz="1200" b="0" kern="1400">
                        <a:ln>
                          <a:noFill/>
                        </a:ln>
                        <a:solidFill>
                          <a:srgbClr val="000000"/>
                        </a:solidFill>
                        <a:effectLst/>
                        <a:latin typeface="Times New Roman" panose="02020603050405020304" pitchFamily="18" charset="0"/>
                      </a:endParaRPr>
                    </a:p>
                    <a:p>
                      <a:pPr marL="0" marR="0" indent="0" algn="l">
                        <a:lnSpc>
                          <a:spcPct val="115000"/>
                        </a:lnSpc>
                        <a:spcBef>
                          <a:spcPts val="0"/>
                        </a:spcBef>
                        <a:spcAft>
                          <a:spcPts val="0"/>
                        </a:spcAft>
                      </a:pPr>
                      <a:r>
                        <a:rPr lang="en-US" sz="1200" b="0" kern="1400">
                          <a:ln>
                            <a:noFill/>
                          </a:ln>
                          <a:solidFill>
                            <a:srgbClr val="000000"/>
                          </a:solidFill>
                          <a:effectLst/>
                          <a:latin typeface="Calibri" panose="020F0502020204030204" pitchFamily="34" charset="0"/>
                        </a:rPr>
                        <a:t>Calculate the changes in </a:t>
                      </a:r>
                      <a:r>
                        <a:rPr lang="en-US" sz="1200" b="0" i="1" kern="1400">
                          <a:ln>
                            <a:noFill/>
                          </a:ln>
                          <a:solidFill>
                            <a:srgbClr val="000000"/>
                          </a:solidFill>
                          <a:effectLst/>
                          <a:latin typeface="Calibri" panose="020F0502020204030204" pitchFamily="34" charset="0"/>
                        </a:rPr>
                        <a:t>length</a:t>
                      </a:r>
                      <a:r>
                        <a:rPr lang="en-US" sz="1200" b="0" kern="1400">
                          <a:ln>
                            <a:noFill/>
                          </a:ln>
                          <a:solidFill>
                            <a:srgbClr val="000000"/>
                          </a:solidFill>
                          <a:effectLst/>
                          <a:latin typeface="Calibri" panose="020F0502020204030204" pitchFamily="34" charset="0"/>
                        </a:rPr>
                        <a:t> and </a:t>
                      </a:r>
                      <a:r>
                        <a:rPr lang="en-US" sz="1200" b="0" i="1" kern="1400">
                          <a:ln>
                            <a:noFill/>
                          </a:ln>
                          <a:solidFill>
                            <a:srgbClr val="000000"/>
                          </a:solidFill>
                          <a:effectLst/>
                          <a:latin typeface="Calibri" panose="020F0502020204030204" pitchFamily="34" charset="0"/>
                        </a:rPr>
                        <a:t>mass</a:t>
                      </a:r>
                      <a:r>
                        <a:rPr lang="en-US" sz="1200" b="0" kern="1400">
                          <a:ln>
                            <a:noFill/>
                          </a:ln>
                          <a:solidFill>
                            <a:srgbClr val="000000"/>
                          </a:solidFill>
                          <a:effectLst/>
                          <a:latin typeface="Calibri" panose="020F0502020204030204" pitchFamily="34" charset="0"/>
                        </a:rPr>
                        <a:t> of each potato cylinder.</a:t>
                      </a:r>
                      <a:endParaRPr lang="en-US" sz="1200" b="0" kern="1400">
                        <a:ln>
                          <a:noFill/>
                        </a:ln>
                        <a:solidFill>
                          <a:srgbClr val="000000"/>
                        </a:solidFill>
                        <a:effectLst/>
                        <a:latin typeface="Times New Roman" panose="02020603050405020304" pitchFamily="18" charset="0"/>
                      </a:endParaRPr>
                    </a:p>
                    <a:p>
                      <a:pPr marL="0" marR="0" indent="0" algn="l">
                        <a:lnSpc>
                          <a:spcPct val="115000"/>
                        </a:lnSpc>
                        <a:spcBef>
                          <a:spcPts val="0"/>
                        </a:spcBef>
                        <a:spcAft>
                          <a:spcPts val="0"/>
                        </a:spcAft>
                      </a:pPr>
                      <a:r>
                        <a:rPr lang="en-US" sz="1200" b="0" kern="1400">
                          <a:ln>
                            <a:noFill/>
                          </a:ln>
                          <a:solidFill>
                            <a:srgbClr val="000000"/>
                          </a:solidFill>
                          <a:effectLst/>
                          <a:latin typeface="Calibri" panose="020F0502020204030204" pitchFamily="34" charset="0"/>
                        </a:rPr>
                        <a:t>Add one potato cylinder to each boiling tube. Make sure you know the length and mass of each potato cylinder in each boiling tube, recording them in a table.</a:t>
                      </a:r>
                      <a:endParaRPr lang="en-US" sz="1200" b="0" kern="1400">
                        <a:ln>
                          <a:noFill/>
                        </a:ln>
                        <a:solidFill>
                          <a:srgbClr val="000000"/>
                        </a:solidFill>
                        <a:effectLst/>
                        <a:latin typeface="Times New Roman" panose="02020603050405020304" pitchFamily="18" charset="0"/>
                      </a:endParaRPr>
                    </a:p>
                    <a:p>
                      <a:pPr marL="0" marR="0" indent="0" algn="l">
                        <a:lnSpc>
                          <a:spcPct val="115000"/>
                        </a:lnSpc>
                        <a:spcBef>
                          <a:spcPts val="0"/>
                        </a:spcBef>
                        <a:spcAft>
                          <a:spcPts val="0"/>
                        </a:spcAft>
                      </a:pPr>
                      <a:r>
                        <a:rPr lang="en-US" sz="1200" b="0" kern="1400">
                          <a:ln>
                            <a:noFill/>
                          </a:ln>
                          <a:solidFill>
                            <a:srgbClr val="000000"/>
                          </a:solidFill>
                          <a:effectLst/>
                          <a:latin typeface="Calibri" panose="020F0502020204030204" pitchFamily="34" charset="0"/>
                        </a:rPr>
                        <a:t>Remove the cylinders from the boiling tubes and carefully blot them dry with the paper towels.</a:t>
                      </a:r>
                      <a:endParaRPr lang="en-US" sz="1200" b="0" kern="1400">
                        <a:ln>
                          <a:noFill/>
                        </a:ln>
                        <a:solidFill>
                          <a:srgbClr val="000000"/>
                        </a:solidFill>
                        <a:effectLst/>
                        <a:latin typeface="Times New Roman" panose="02020603050405020304" pitchFamily="18" charset="0"/>
                      </a:endParaRPr>
                    </a:p>
                    <a:p>
                      <a:pPr marL="0" marR="0" indent="0" algn="l">
                        <a:lnSpc>
                          <a:spcPct val="115000"/>
                        </a:lnSpc>
                        <a:spcBef>
                          <a:spcPts val="0"/>
                        </a:spcBef>
                        <a:spcAft>
                          <a:spcPts val="0"/>
                        </a:spcAft>
                      </a:pPr>
                      <a:r>
                        <a:rPr lang="en-US" sz="1200" b="0" kern="1400">
                          <a:ln>
                            <a:noFill/>
                          </a:ln>
                          <a:solidFill>
                            <a:srgbClr val="000000"/>
                          </a:solidFill>
                          <a:effectLst/>
                          <a:latin typeface="Calibri" panose="020F0502020204030204" pitchFamily="34" charset="0"/>
                        </a:rPr>
                        <a:t>Use a cork borer to cut five potato cylinders of the same diameter, trimming then to the same length.</a:t>
                      </a:r>
                      <a:endParaRPr lang="en-US" sz="1200" b="0" kern="1400">
                        <a:ln>
                          <a:noFill/>
                        </a:ln>
                        <a:solidFill>
                          <a:srgbClr val="000000"/>
                        </a:solidFill>
                        <a:effectLst/>
                        <a:latin typeface="Times New Roman" panose="02020603050405020304" pitchFamily="18" charset="0"/>
                      </a:endParaRPr>
                    </a:p>
                    <a:p>
                      <a:pPr marL="0" marR="0" indent="0" algn="l">
                        <a:lnSpc>
                          <a:spcPct val="115000"/>
                        </a:lnSpc>
                        <a:spcBef>
                          <a:spcPts val="0"/>
                        </a:spcBef>
                        <a:spcAft>
                          <a:spcPts val="0"/>
                        </a:spcAft>
                      </a:pPr>
                      <a:r>
                        <a:rPr lang="en-US" sz="1200" b="0" kern="1400">
                          <a:ln>
                            <a:noFill/>
                          </a:ln>
                          <a:solidFill>
                            <a:srgbClr val="000000"/>
                          </a:solidFill>
                          <a:effectLst/>
                          <a:latin typeface="Calibri" panose="020F0502020204030204" pitchFamily="34" charset="0"/>
                        </a:rPr>
                        <a:t>Re-measure the length and mass of each cylinder of potato, recording your measurements in the table. </a:t>
                      </a:r>
                      <a:endParaRPr lang="en-US" sz="1200" b="0" kern="1400">
                        <a:ln>
                          <a:noFill/>
                        </a:ln>
                        <a:solidFill>
                          <a:srgbClr val="000000"/>
                        </a:solidFill>
                        <a:effectLst/>
                        <a:latin typeface="Times New Roman" panose="02020603050405020304" pitchFamily="18" charset="0"/>
                      </a:endParaRPr>
                    </a:p>
                    <a:p>
                      <a:pPr marL="0" marR="0" indent="0" algn="l">
                        <a:lnSpc>
                          <a:spcPct val="115000"/>
                        </a:lnSpc>
                        <a:spcBef>
                          <a:spcPts val="0"/>
                        </a:spcBef>
                        <a:spcAft>
                          <a:spcPts val="0"/>
                        </a:spcAft>
                      </a:pPr>
                      <a:r>
                        <a:rPr lang="en-US" sz="1200" b="0" kern="1400">
                          <a:ln>
                            <a:noFill/>
                          </a:ln>
                          <a:solidFill>
                            <a:srgbClr val="000000"/>
                          </a:solidFill>
                          <a:effectLst/>
                          <a:latin typeface="Calibri" panose="020F0502020204030204" pitchFamily="34" charset="0"/>
                        </a:rPr>
                        <a:t>Measure 10 cm</a:t>
                      </a:r>
                      <a:r>
                        <a:rPr lang="en-US" sz="1200" b="0" kern="1400" baseline="30000">
                          <a:ln>
                            <a:noFill/>
                          </a:ln>
                          <a:solidFill>
                            <a:srgbClr val="000000"/>
                          </a:solidFill>
                          <a:effectLst/>
                          <a:latin typeface="Calibri" panose="020F0502020204030204" pitchFamily="34" charset="0"/>
                        </a:rPr>
                        <a:t>3</a:t>
                      </a:r>
                      <a:r>
                        <a:rPr lang="en-US" sz="1200" b="0" kern="1400">
                          <a:ln>
                            <a:noFill/>
                          </a:ln>
                          <a:solidFill>
                            <a:srgbClr val="000000"/>
                          </a:solidFill>
                          <a:effectLst/>
                          <a:latin typeface="Calibri" panose="020F0502020204030204" pitchFamily="34" charset="0"/>
                        </a:rPr>
                        <a:t> of the 1.0 M sugar solution and put into a boiling tube. Label boiling tube as: 1.0 M sugar. Repeat with concentrations of 0.75 M, 0.5 M. and 0.25 M.</a:t>
                      </a:r>
                      <a:endParaRPr lang="en-US" sz="1200" b="0" kern="1400">
                        <a:ln>
                          <a:noFill/>
                        </a:ln>
                        <a:solidFill>
                          <a:srgbClr val="000000"/>
                        </a:solidFill>
                        <a:effectLst/>
                        <a:latin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spcBef>
                          <a:spcPts val="0"/>
                        </a:spcBef>
                        <a:spcAft>
                          <a:spcPts val="0"/>
                        </a:spcAft>
                      </a:pPr>
                      <a:r>
                        <a:rPr lang="en-US" sz="1900" b="1" kern="1200" dirty="0">
                          <a:solidFill>
                            <a:schemeClr val="tx1"/>
                          </a:solidFill>
                          <a:effectLst/>
                          <a:latin typeface="+mn-lt"/>
                          <a:ea typeface="+mn-ea"/>
                          <a:cs typeface="+mn-cs"/>
                        </a:rPr>
                        <a:t> </a:t>
                      </a:r>
                      <a:r>
                        <a:rPr lang="en-US" sz="1600" b="1" kern="1400" dirty="0">
                          <a:ln>
                            <a:noFill/>
                          </a:ln>
                          <a:solidFill>
                            <a:srgbClr val="000000"/>
                          </a:solidFill>
                          <a:effectLst/>
                          <a:latin typeface="Calibri" panose="020F0502020204030204" pitchFamily="34" charset="0"/>
                        </a:rPr>
                        <a:t>Risk Assessment</a:t>
                      </a:r>
                      <a:endParaRPr lang="en-US" sz="1600" kern="1400" dirty="0">
                        <a:ln>
                          <a:noFill/>
                        </a:ln>
                        <a:solidFill>
                          <a:srgbClr val="000000"/>
                        </a:solidFill>
                        <a:effectLst/>
                        <a:latin typeface="Times New Roman" panose="02020603050405020304" pitchFamily="18" charset="0"/>
                      </a:endParaRPr>
                    </a:p>
                    <a:p>
                      <a:pPr marL="0" marR="0" indent="0" algn="l">
                        <a:spcBef>
                          <a:spcPts val="0"/>
                        </a:spcBef>
                        <a:spcAft>
                          <a:spcPts val="0"/>
                        </a:spcAft>
                      </a:pPr>
                      <a:r>
                        <a:rPr lang="en-US" sz="1600" kern="1400" dirty="0">
                          <a:ln>
                            <a:noFill/>
                          </a:ln>
                          <a:solidFill>
                            <a:srgbClr val="000000"/>
                          </a:solidFill>
                          <a:effectLst/>
                          <a:latin typeface="Calibri" panose="020F0502020204030204" pitchFamily="34" charset="0"/>
                        </a:rPr>
                        <a:t>Write a risk assessment for this practical including what you would do to minimise these risks.</a:t>
                      </a:r>
                      <a:endParaRPr lang="en-US" sz="1600" kern="1400" dirty="0">
                        <a:ln>
                          <a:noFill/>
                        </a:ln>
                        <a:solidFill>
                          <a:srgbClr val="000000"/>
                        </a:solidFill>
                        <a:effectLst/>
                        <a:latin typeface="Times New Roman" panose="02020603050405020304" pitchFamily="18" charset="0"/>
                      </a:endParaRPr>
                    </a:p>
                    <a:p>
                      <a:pPr marL="0" marR="0" indent="0" algn="l">
                        <a:spcBef>
                          <a:spcPts val="0"/>
                        </a:spcBef>
                        <a:spcAft>
                          <a:spcPts val="0"/>
                        </a:spcAft>
                      </a:pPr>
                      <a:r>
                        <a:rPr lang="en-US" sz="2000" kern="1400" dirty="0">
                          <a:ln>
                            <a:noFill/>
                          </a:ln>
                          <a:solidFill>
                            <a:srgbClr val="000000"/>
                          </a:solidFill>
                          <a:effectLst/>
                          <a:latin typeface="Calibri" panose="020F0502020204030204" pitchFamily="34" charset="0"/>
                        </a:rPr>
                        <a:t> </a:t>
                      </a:r>
                      <a:endParaRPr lang="en-US" sz="1200" kern="1400" dirty="0">
                        <a:ln>
                          <a:noFill/>
                        </a:ln>
                        <a:solidFill>
                          <a:srgbClr val="000000"/>
                        </a:solidFill>
                        <a:effectLst/>
                        <a:latin typeface="Times New Roman" panose="02020603050405020304" pitchFamily="18" charset="0"/>
                      </a:endParaRPr>
                    </a:p>
                    <a:p>
                      <a:pPr marL="0" marR="0" indent="0" algn="l">
                        <a:spcBef>
                          <a:spcPts val="0"/>
                        </a:spcBef>
                        <a:spcAft>
                          <a:spcPts val="0"/>
                        </a:spcAft>
                      </a:pPr>
                      <a:r>
                        <a:rPr lang="en-US" sz="1200" kern="1400" dirty="0">
                          <a:ln>
                            <a:noFill/>
                          </a:ln>
                          <a:solidFill>
                            <a:srgbClr val="000000"/>
                          </a:solidFill>
                          <a:effectLst/>
                          <a:latin typeface="Times New Roman" panose="02020603050405020304" pitchFamily="18" charset="0"/>
                        </a:rPr>
                        <a:t> </a:t>
                      </a:r>
                    </a:p>
                    <a:p>
                      <a:endParaRPr lang="en-US" sz="1900" b="1"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65910249"/>
                  </a:ext>
                </a:extLst>
              </a:tr>
              <a:tr h="2082529">
                <a:tc>
                  <a:txBody>
                    <a:bodyPr/>
                    <a:lstStyle/>
                    <a:p>
                      <a:r>
                        <a:rPr lang="en-GB" sz="1600" b="1" kern="1200">
                          <a:solidFill>
                            <a:schemeClr val="dk1"/>
                          </a:solidFill>
                          <a:effectLst/>
                          <a:latin typeface="+mn-lt"/>
                          <a:ea typeface="+mn-ea"/>
                          <a:cs typeface="+mn-cs"/>
                        </a:rPr>
                        <a:t>Calculate the missing numbers:</a:t>
                      </a:r>
                      <a:endParaRPr lang="en-GB" sz="1600" kern="1200">
                        <a:solidFill>
                          <a:schemeClr val="dk1"/>
                        </a:solidFill>
                        <a:effectLst/>
                        <a:latin typeface="+mn-lt"/>
                        <a:ea typeface="+mn-ea"/>
                        <a:cs typeface="+mn-cs"/>
                      </a:endParaRPr>
                    </a:p>
                    <a:p>
                      <a:r>
                        <a:rPr lang="en-GB" sz="1800" kern="1200">
                          <a:solidFill>
                            <a:schemeClr val="dk1"/>
                          </a:solidFill>
                          <a:effectLst/>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1" dirty="0"/>
                        <a:t>Errors</a:t>
                      </a:r>
                    </a:p>
                    <a:p>
                      <a:endParaRPr lang="en-GB" sz="1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3142000"/>
                  </a:ext>
                </a:extLst>
              </a:tr>
            </a:tbl>
          </a:graphicData>
        </a:graphic>
      </p:graphicFrame>
      <p:sp>
        <p:nvSpPr>
          <p:cNvPr id="7" name="TextBox 6">
            <a:extLst>
              <a:ext uri="{FF2B5EF4-FFF2-40B4-BE49-F238E27FC236}">
                <a16:creationId xmlns:a16="http://schemas.microsoft.com/office/drawing/2014/main" id="{84BFC014-C5F6-4692-B04B-65B0A0DDD2CC}"/>
              </a:ext>
            </a:extLst>
          </p:cNvPr>
          <p:cNvSpPr txBox="1"/>
          <p:nvPr/>
        </p:nvSpPr>
        <p:spPr>
          <a:xfrm>
            <a:off x="5203515" y="318056"/>
            <a:ext cx="1784967" cy="461665"/>
          </a:xfrm>
          <a:prstGeom prst="rect">
            <a:avLst/>
          </a:prstGeom>
          <a:noFill/>
        </p:spPr>
        <p:txBody>
          <a:bodyPr wrap="square" rtlCol="0">
            <a:spAutoFit/>
          </a:bodyPr>
          <a:lstStyle/>
          <a:p>
            <a:r>
              <a:rPr lang="en-US" sz="2400" u="sng"/>
              <a:t>Osmosis</a:t>
            </a:r>
            <a:endParaRPr lang="en-GB" sz="2400" u="sng"/>
          </a:p>
        </p:txBody>
      </p:sp>
      <p:sp>
        <p:nvSpPr>
          <p:cNvPr id="9" name="TextBox 8">
            <a:extLst>
              <a:ext uri="{FF2B5EF4-FFF2-40B4-BE49-F238E27FC236}">
                <a16:creationId xmlns:a16="http://schemas.microsoft.com/office/drawing/2014/main" id="{0FB65C2B-03C6-419B-8639-880E2C31D30B}"/>
              </a:ext>
            </a:extLst>
          </p:cNvPr>
          <p:cNvSpPr txBox="1"/>
          <p:nvPr/>
        </p:nvSpPr>
        <p:spPr>
          <a:xfrm>
            <a:off x="291547" y="342012"/>
            <a:ext cx="4545497" cy="400110"/>
          </a:xfrm>
          <a:prstGeom prst="rect">
            <a:avLst/>
          </a:prstGeom>
          <a:noFill/>
        </p:spPr>
        <p:txBody>
          <a:bodyPr wrap="square" rtlCol="0">
            <a:spAutoFit/>
          </a:bodyPr>
          <a:lstStyle/>
          <a:p>
            <a:r>
              <a:rPr lang="en-US" sz="2000"/>
              <a:t>Name: ____________________________</a:t>
            </a:r>
            <a:endParaRPr lang="en-GB" sz="2000"/>
          </a:p>
        </p:txBody>
      </p:sp>
      <p:sp>
        <p:nvSpPr>
          <p:cNvPr id="10" name="TextBox 9">
            <a:extLst>
              <a:ext uri="{FF2B5EF4-FFF2-40B4-BE49-F238E27FC236}">
                <a16:creationId xmlns:a16="http://schemas.microsoft.com/office/drawing/2014/main" id="{1DD770B1-55CA-4339-B71A-B0BA900661A4}"/>
              </a:ext>
            </a:extLst>
          </p:cNvPr>
          <p:cNvSpPr txBox="1"/>
          <p:nvPr/>
        </p:nvSpPr>
        <p:spPr>
          <a:xfrm>
            <a:off x="7487478" y="372789"/>
            <a:ext cx="4545497" cy="369332"/>
          </a:xfrm>
          <a:prstGeom prst="rect">
            <a:avLst/>
          </a:prstGeom>
          <a:noFill/>
        </p:spPr>
        <p:txBody>
          <a:bodyPr wrap="square" rtlCol="0">
            <a:spAutoFit/>
          </a:bodyPr>
          <a:lstStyle/>
          <a:p>
            <a:r>
              <a:rPr lang="en-US"/>
              <a:t>The section(s) I need to work on is/are : ____ </a:t>
            </a:r>
            <a:endParaRPr lang="en-GB"/>
          </a:p>
        </p:txBody>
      </p:sp>
      <p:pic>
        <p:nvPicPr>
          <p:cNvPr id="3" name="Picture 2">
            <a:extLst>
              <a:ext uri="{FF2B5EF4-FFF2-40B4-BE49-F238E27FC236}">
                <a16:creationId xmlns:a16="http://schemas.microsoft.com/office/drawing/2014/main" id="{DC419607-847D-415C-A142-DE78A5D5E00E}"/>
              </a:ext>
            </a:extLst>
          </p:cNvPr>
          <p:cNvPicPr>
            <a:picLocks noChangeAspect="1"/>
          </p:cNvPicPr>
          <p:nvPr/>
        </p:nvPicPr>
        <p:blipFill>
          <a:blip r:embed="rId2"/>
          <a:stretch>
            <a:fillRect/>
          </a:stretch>
        </p:blipFill>
        <p:spPr>
          <a:xfrm>
            <a:off x="6216239" y="2395666"/>
            <a:ext cx="3104762" cy="2066667"/>
          </a:xfrm>
          <a:prstGeom prst="rect">
            <a:avLst/>
          </a:prstGeom>
        </p:spPr>
      </p:pic>
      <p:graphicFrame>
        <p:nvGraphicFramePr>
          <p:cNvPr id="4" name="Table 5">
            <a:extLst>
              <a:ext uri="{FF2B5EF4-FFF2-40B4-BE49-F238E27FC236}">
                <a16:creationId xmlns:a16="http://schemas.microsoft.com/office/drawing/2014/main" id="{C243CE71-A3B6-43A3-B375-7E560909CECF}"/>
              </a:ext>
            </a:extLst>
          </p:cNvPr>
          <p:cNvGraphicFramePr>
            <a:graphicFrameLocks noGrp="1"/>
          </p:cNvGraphicFramePr>
          <p:nvPr>
            <p:extLst>
              <p:ext uri="{D42A27DB-BD31-4B8C-83A1-F6EECF244321}">
                <p14:modId xmlns:p14="http://schemas.microsoft.com/office/powerpoint/2010/main" val="1522882358"/>
              </p:ext>
            </p:extLst>
          </p:nvPr>
        </p:nvGraphicFramePr>
        <p:xfrm>
          <a:off x="382494" y="4829562"/>
          <a:ext cx="5002306" cy="1483360"/>
        </p:xfrm>
        <a:graphic>
          <a:graphicData uri="http://schemas.openxmlformats.org/drawingml/2006/table">
            <a:tbl>
              <a:tblPr firstRow="1" bandRow="1">
                <a:tableStyleId>{5C22544A-7EE6-4342-B048-85BDC9FD1C3A}</a:tableStyleId>
              </a:tblPr>
              <a:tblGrid>
                <a:gridCol w="1120464">
                  <a:extLst>
                    <a:ext uri="{9D8B030D-6E8A-4147-A177-3AD203B41FA5}">
                      <a16:colId xmlns:a16="http://schemas.microsoft.com/office/drawing/2014/main" val="302910901"/>
                    </a:ext>
                  </a:extLst>
                </a:gridCol>
                <a:gridCol w="623631">
                  <a:extLst>
                    <a:ext uri="{9D8B030D-6E8A-4147-A177-3AD203B41FA5}">
                      <a16:colId xmlns:a16="http://schemas.microsoft.com/office/drawing/2014/main" val="1730734934"/>
                    </a:ext>
                  </a:extLst>
                </a:gridCol>
                <a:gridCol w="728652">
                  <a:extLst>
                    <a:ext uri="{9D8B030D-6E8A-4147-A177-3AD203B41FA5}">
                      <a16:colId xmlns:a16="http://schemas.microsoft.com/office/drawing/2014/main" val="4156461066"/>
                    </a:ext>
                  </a:extLst>
                </a:gridCol>
                <a:gridCol w="805851">
                  <a:extLst>
                    <a:ext uri="{9D8B030D-6E8A-4147-A177-3AD203B41FA5}">
                      <a16:colId xmlns:a16="http://schemas.microsoft.com/office/drawing/2014/main" val="2476263"/>
                    </a:ext>
                  </a:extLst>
                </a:gridCol>
                <a:gridCol w="855526">
                  <a:extLst>
                    <a:ext uri="{9D8B030D-6E8A-4147-A177-3AD203B41FA5}">
                      <a16:colId xmlns:a16="http://schemas.microsoft.com/office/drawing/2014/main" val="2122125256"/>
                    </a:ext>
                  </a:extLst>
                </a:gridCol>
                <a:gridCol w="868182">
                  <a:extLst>
                    <a:ext uri="{9D8B030D-6E8A-4147-A177-3AD203B41FA5}">
                      <a16:colId xmlns:a16="http://schemas.microsoft.com/office/drawing/2014/main" val="4007252519"/>
                    </a:ext>
                  </a:extLst>
                </a:gridCol>
              </a:tblGrid>
              <a:tr h="370840">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Concentration</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1M</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0.75M</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0.5M</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0.25M</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0M</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3501257"/>
                  </a:ext>
                </a:extLst>
              </a:tr>
              <a:tr h="370840">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Initial length</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30mm</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29mm</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31mm</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30mm</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29mm</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6788938"/>
                  </a:ext>
                </a:extLst>
              </a:tr>
              <a:tr h="370840">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Final length</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26mm</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27mm</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30mm</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31mm</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33mm</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0457445"/>
                  </a:ext>
                </a:extLst>
              </a:tr>
              <a:tr h="370840">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Change in length</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spcBef>
                          <a:spcPts val="0"/>
                        </a:spcBef>
                        <a:spcAft>
                          <a:spcPts val="0"/>
                        </a:spcAft>
                      </a:pP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spcBef>
                          <a:spcPts val="0"/>
                        </a:spcBef>
                        <a:spcAft>
                          <a:spcPts val="0"/>
                        </a:spcAft>
                      </a:pP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spcBef>
                          <a:spcPts val="0"/>
                        </a:spcBef>
                        <a:spcAft>
                          <a:spcPts val="0"/>
                        </a:spcAft>
                      </a:pP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spcBef>
                          <a:spcPts val="0"/>
                        </a:spcBef>
                        <a:spcAft>
                          <a:spcPts val="0"/>
                        </a:spcAft>
                      </a:pP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spcBef>
                          <a:spcPts val="0"/>
                        </a:spcBef>
                        <a:spcAft>
                          <a:spcPts val="0"/>
                        </a:spcAft>
                      </a:pP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5204139"/>
                  </a:ext>
                </a:extLst>
              </a:tr>
            </a:tbl>
          </a:graphicData>
        </a:graphic>
      </p:graphicFrame>
      <p:graphicFrame>
        <p:nvGraphicFramePr>
          <p:cNvPr id="13" name="Table 13">
            <a:extLst>
              <a:ext uri="{FF2B5EF4-FFF2-40B4-BE49-F238E27FC236}">
                <a16:creationId xmlns:a16="http://schemas.microsoft.com/office/drawing/2014/main" id="{45BE3DCB-9913-4864-8015-0046B9D8338B}"/>
              </a:ext>
            </a:extLst>
          </p:cNvPr>
          <p:cNvGraphicFramePr>
            <a:graphicFrameLocks noGrp="1"/>
          </p:cNvGraphicFramePr>
          <p:nvPr>
            <p:extLst>
              <p:ext uri="{D42A27DB-BD31-4B8C-83A1-F6EECF244321}">
                <p14:modId xmlns:p14="http://schemas.microsoft.com/office/powerpoint/2010/main" val="2733102525"/>
              </p:ext>
            </p:extLst>
          </p:nvPr>
        </p:nvGraphicFramePr>
        <p:xfrm>
          <a:off x="6344299" y="4760484"/>
          <a:ext cx="5187444" cy="1678925"/>
        </p:xfrm>
        <a:graphic>
          <a:graphicData uri="http://schemas.openxmlformats.org/drawingml/2006/table">
            <a:tbl>
              <a:tblPr firstRow="1" bandRow="1">
                <a:tableStyleId>{5C22544A-7EE6-4342-B048-85BDC9FD1C3A}</a:tableStyleId>
              </a:tblPr>
              <a:tblGrid>
                <a:gridCol w="1885301">
                  <a:extLst>
                    <a:ext uri="{9D8B030D-6E8A-4147-A177-3AD203B41FA5}">
                      <a16:colId xmlns:a16="http://schemas.microsoft.com/office/drawing/2014/main" val="3530432823"/>
                    </a:ext>
                  </a:extLst>
                </a:gridCol>
                <a:gridCol w="3302143">
                  <a:extLst>
                    <a:ext uri="{9D8B030D-6E8A-4147-A177-3AD203B41FA5}">
                      <a16:colId xmlns:a16="http://schemas.microsoft.com/office/drawing/2014/main" val="4291516844"/>
                    </a:ext>
                  </a:extLst>
                </a:gridCol>
              </a:tblGrid>
              <a:tr h="281015">
                <a:tc>
                  <a:txBody>
                    <a:bodyPr/>
                    <a:lstStyle/>
                    <a:p>
                      <a:pPr marR="0" indent="0" algn="ctr" rtl="0">
                        <a:spcBef>
                          <a:spcPts val="0"/>
                        </a:spcBef>
                        <a:spcAft>
                          <a:spcPts val="0"/>
                        </a:spcAft>
                      </a:pPr>
                      <a:r>
                        <a:rPr lang="en-GB" sz="1400" b="1" kern="1400">
                          <a:ln>
                            <a:noFill/>
                          </a:ln>
                          <a:solidFill>
                            <a:srgbClr val="000000"/>
                          </a:solidFill>
                          <a:effectLst/>
                          <a:latin typeface="Calibri" panose="020F0502020204030204" pitchFamily="34" charset="0"/>
                        </a:rPr>
                        <a:t>Error</a:t>
                      </a:r>
                      <a:endParaRPr lang="en-GB"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GB" sz="1400" b="1" kern="1400">
                          <a:ln>
                            <a:noFill/>
                          </a:ln>
                          <a:solidFill>
                            <a:srgbClr val="000000"/>
                          </a:solidFill>
                          <a:effectLst/>
                          <a:latin typeface="Calibri" panose="020F0502020204030204" pitchFamily="34" charset="0"/>
                        </a:rPr>
                        <a:t>What could’ve caused it?</a:t>
                      </a:r>
                      <a:endParaRPr lang="en-GB"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2438008"/>
                  </a:ext>
                </a:extLst>
              </a:tr>
              <a:tr h="415748">
                <a:tc>
                  <a:txBody>
                    <a:bodyPr/>
                    <a:lstStyle/>
                    <a:p>
                      <a:pPr marR="0" indent="0" algn="l" rtl="0">
                        <a:spcBef>
                          <a:spcPts val="0"/>
                        </a:spcBef>
                        <a:spcAft>
                          <a:spcPts val="0"/>
                        </a:spcAft>
                      </a:pPr>
                      <a:r>
                        <a:rPr lang="en-US" sz="1200" kern="1400">
                          <a:ln>
                            <a:noFill/>
                          </a:ln>
                          <a:solidFill>
                            <a:srgbClr val="000000"/>
                          </a:solidFill>
                          <a:effectLst/>
                          <a:latin typeface="Calibri" panose="020F0502020204030204" pitchFamily="34" charset="0"/>
                        </a:rPr>
                        <a:t>Potato weighs more and leaves water on the balance</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3921420"/>
                  </a:ext>
                </a:extLst>
              </a:tr>
              <a:tr h="428432">
                <a:tc>
                  <a:txBody>
                    <a:bodyPr/>
                    <a:lstStyle/>
                    <a:p>
                      <a:pPr marR="0" indent="0" algn="l" rtl="0">
                        <a:spcBef>
                          <a:spcPts val="0"/>
                        </a:spcBef>
                        <a:spcAft>
                          <a:spcPts val="0"/>
                        </a:spcAft>
                      </a:pPr>
                      <a:r>
                        <a:rPr lang="en-US" sz="1200" kern="1400">
                          <a:ln>
                            <a:noFill/>
                          </a:ln>
                          <a:solidFill>
                            <a:srgbClr val="000000"/>
                          </a:solidFill>
                          <a:effectLst/>
                          <a:latin typeface="Calibri" panose="020F0502020204030204" pitchFamily="34" charset="0"/>
                        </a:rPr>
                        <a:t>Potato weighs much less than expected</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9225832"/>
                  </a:ext>
                </a:extLst>
              </a:tr>
              <a:tr h="514589">
                <a:tc>
                  <a:txBody>
                    <a:bodyPr/>
                    <a:lstStyle/>
                    <a:p>
                      <a:pPr marR="0" indent="0" algn="l" rtl="0">
                        <a:spcBef>
                          <a:spcPts val="0"/>
                        </a:spcBef>
                        <a:spcAft>
                          <a:spcPts val="0"/>
                        </a:spcAft>
                      </a:pPr>
                      <a:r>
                        <a:rPr lang="en-US" sz="1200" kern="1400">
                          <a:ln>
                            <a:noFill/>
                          </a:ln>
                          <a:solidFill>
                            <a:srgbClr val="000000"/>
                          </a:solidFill>
                          <a:effectLst/>
                          <a:latin typeface="Calibri" panose="020F0502020204030204" pitchFamily="34" charset="0"/>
                        </a:rPr>
                        <a:t>A few anomalous results, with no pattern</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endParaRPr lang="en-US" sz="1000" kern="1400" dirty="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3252926"/>
                  </a:ext>
                </a:extLst>
              </a:tr>
            </a:tbl>
          </a:graphicData>
        </a:graphic>
      </p:graphicFrame>
      <p:sp>
        <p:nvSpPr>
          <p:cNvPr id="14" name="TextBox 13">
            <a:extLst>
              <a:ext uri="{FF2B5EF4-FFF2-40B4-BE49-F238E27FC236}">
                <a16:creationId xmlns:a16="http://schemas.microsoft.com/office/drawing/2014/main" id="{B1F00BD3-5783-45F7-ADD0-91A311419901}"/>
              </a:ext>
            </a:extLst>
          </p:cNvPr>
          <p:cNvSpPr txBox="1"/>
          <p:nvPr/>
        </p:nvSpPr>
        <p:spPr>
          <a:xfrm>
            <a:off x="450166" y="87108"/>
            <a:ext cx="11741834" cy="400110"/>
          </a:xfrm>
          <a:prstGeom prst="rect">
            <a:avLst/>
          </a:prstGeom>
          <a:noFill/>
        </p:spPr>
        <p:txBody>
          <a:bodyPr wrap="square" rtlCol="0">
            <a:spAutoFit/>
          </a:bodyPr>
          <a:lstStyle/>
          <a:p>
            <a:r>
              <a:rPr lang="en-US" sz="2000" dirty="0">
                <a:solidFill>
                  <a:srgbClr val="FF0000"/>
                </a:solidFill>
              </a:rPr>
              <a:t>LO: To be able to </a:t>
            </a:r>
            <a:r>
              <a:rPr lang="en-US" sz="2000" i="1" dirty="0">
                <a:solidFill>
                  <a:srgbClr val="FF0000"/>
                </a:solidFill>
              </a:rPr>
              <a:t>organize</a:t>
            </a:r>
            <a:r>
              <a:rPr lang="en-US" sz="2000" dirty="0">
                <a:solidFill>
                  <a:srgbClr val="FF0000"/>
                </a:solidFill>
              </a:rPr>
              <a:t> information, </a:t>
            </a:r>
            <a:r>
              <a:rPr lang="en-US" sz="2000" i="1" dirty="0">
                <a:solidFill>
                  <a:srgbClr val="FF0000"/>
                </a:solidFill>
              </a:rPr>
              <a:t>calculating</a:t>
            </a:r>
            <a:r>
              <a:rPr lang="en-US" sz="2000" dirty="0">
                <a:solidFill>
                  <a:srgbClr val="FF0000"/>
                </a:solidFill>
              </a:rPr>
              <a:t> averages and </a:t>
            </a:r>
            <a:r>
              <a:rPr lang="en-US" sz="2000" i="1" dirty="0">
                <a:solidFill>
                  <a:srgbClr val="FF0000"/>
                </a:solidFill>
              </a:rPr>
              <a:t>evaluate</a:t>
            </a:r>
            <a:r>
              <a:rPr lang="en-US" sz="2000" dirty="0">
                <a:solidFill>
                  <a:srgbClr val="FF0000"/>
                </a:solidFill>
              </a:rPr>
              <a:t> by suggesting reasons for errors.</a:t>
            </a:r>
            <a:endParaRPr lang="en-GB" dirty="0">
              <a:solidFill>
                <a:srgbClr val="FF0000"/>
              </a:solidFill>
            </a:endParaRPr>
          </a:p>
        </p:txBody>
      </p:sp>
    </p:spTree>
    <p:extLst>
      <p:ext uri="{BB962C8B-B14F-4D97-AF65-F5344CB8AC3E}">
        <p14:creationId xmlns:p14="http://schemas.microsoft.com/office/powerpoint/2010/main" val="3774513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126CD4A-0B99-49FD-982A-1D5D1F3EB694}"/>
              </a:ext>
            </a:extLst>
          </p:cNvPr>
          <p:cNvGraphicFramePr>
            <a:graphicFrameLocks noGrp="1"/>
          </p:cNvGraphicFramePr>
          <p:nvPr>
            <p:extLst>
              <p:ext uri="{D42A27DB-BD31-4B8C-83A1-F6EECF244321}">
                <p14:modId xmlns:p14="http://schemas.microsoft.com/office/powerpoint/2010/main" val="2895237501"/>
              </p:ext>
            </p:extLst>
          </p:nvPr>
        </p:nvGraphicFramePr>
        <p:xfrm>
          <a:off x="388729" y="463827"/>
          <a:ext cx="11485218" cy="6042991"/>
        </p:xfrm>
        <a:graphic>
          <a:graphicData uri="http://schemas.openxmlformats.org/drawingml/2006/table">
            <a:tbl>
              <a:tblPr firstRow="1" bandRow="1">
                <a:tableStyleId>{5C22544A-7EE6-4342-B048-85BDC9FD1C3A}</a:tableStyleId>
              </a:tblPr>
              <a:tblGrid>
                <a:gridCol w="5742609">
                  <a:extLst>
                    <a:ext uri="{9D8B030D-6E8A-4147-A177-3AD203B41FA5}">
                      <a16:colId xmlns:a16="http://schemas.microsoft.com/office/drawing/2014/main" val="3943681513"/>
                    </a:ext>
                  </a:extLst>
                </a:gridCol>
                <a:gridCol w="5742609">
                  <a:extLst>
                    <a:ext uri="{9D8B030D-6E8A-4147-A177-3AD203B41FA5}">
                      <a16:colId xmlns:a16="http://schemas.microsoft.com/office/drawing/2014/main" val="3557894280"/>
                    </a:ext>
                  </a:extLst>
                </a:gridCol>
              </a:tblGrid>
              <a:tr h="6042991">
                <a:tc>
                  <a:txBody>
                    <a:bodyPr/>
                    <a:lstStyle/>
                    <a:p>
                      <a:pPr marL="0" marR="0" indent="0" algn="l">
                        <a:spcBef>
                          <a:spcPts val="0"/>
                        </a:spcBef>
                        <a:spcAft>
                          <a:spcPts val="0"/>
                        </a:spcAft>
                      </a:pPr>
                      <a:r>
                        <a:rPr lang="en-US" sz="1600" b="1" kern="1400" dirty="0">
                          <a:ln>
                            <a:noFill/>
                          </a:ln>
                          <a:solidFill>
                            <a:srgbClr val="000000"/>
                          </a:solidFill>
                          <a:effectLst/>
                          <a:latin typeface="Calibri" panose="020F0502020204030204" pitchFamily="34" charset="0"/>
                        </a:rPr>
                        <a:t>Plan</a:t>
                      </a:r>
                      <a:endParaRPr lang="en-US" sz="1050" kern="1400" dirty="0">
                        <a:ln>
                          <a:noFill/>
                        </a:ln>
                        <a:solidFill>
                          <a:srgbClr val="000000"/>
                        </a:solidFill>
                        <a:effectLst/>
                        <a:latin typeface="Times New Roman" panose="02020603050405020304" pitchFamily="18" charset="0"/>
                      </a:endParaRPr>
                    </a:p>
                    <a:p>
                      <a:pPr marL="0" marR="0" indent="0" algn="l">
                        <a:spcBef>
                          <a:spcPts val="0"/>
                        </a:spcBef>
                        <a:spcAft>
                          <a:spcPts val="0"/>
                        </a:spcAft>
                      </a:pPr>
                      <a:r>
                        <a:rPr lang="en-US" sz="1600" kern="1400" dirty="0">
                          <a:ln>
                            <a:noFill/>
                          </a:ln>
                          <a:solidFill>
                            <a:srgbClr val="000000"/>
                          </a:solidFill>
                          <a:effectLst/>
                          <a:latin typeface="Calibri" panose="020F0502020204030204" pitchFamily="34" charset="0"/>
                        </a:rPr>
                        <a:t>Without turning over (!) write a step by step plan for this </a:t>
                      </a:r>
                      <a:endParaRPr lang="en-US" sz="1050" kern="1400" dirty="0">
                        <a:ln>
                          <a:noFill/>
                        </a:ln>
                        <a:solidFill>
                          <a:srgbClr val="000000"/>
                        </a:solidFill>
                        <a:effectLst/>
                        <a:latin typeface="Times New Roman" panose="02020603050405020304" pitchFamily="18" charset="0"/>
                      </a:endParaRPr>
                    </a:p>
                    <a:p>
                      <a:pPr marL="0" marR="0" indent="0" algn="l">
                        <a:spcBef>
                          <a:spcPts val="0"/>
                        </a:spcBef>
                        <a:spcAft>
                          <a:spcPts val="0"/>
                        </a:spcAft>
                      </a:pPr>
                      <a:r>
                        <a:rPr lang="en-US" sz="1600" kern="1400" dirty="0">
                          <a:ln>
                            <a:noFill/>
                          </a:ln>
                          <a:solidFill>
                            <a:srgbClr val="000000"/>
                          </a:solidFill>
                          <a:effectLst/>
                          <a:latin typeface="Calibri" panose="020F0502020204030204" pitchFamily="34" charset="0"/>
                        </a:rPr>
                        <a:t>experiment.</a:t>
                      </a:r>
                      <a:endParaRPr lang="en-US" sz="1050" kern="1400" dirty="0">
                        <a:ln>
                          <a:noFill/>
                        </a:ln>
                        <a:solidFill>
                          <a:srgbClr val="000000"/>
                        </a:solidFill>
                        <a:effectLst/>
                        <a:latin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a:spcBef>
                          <a:spcPts val="0"/>
                        </a:spcBef>
                        <a:spcAft>
                          <a:spcPts val="0"/>
                        </a:spcAft>
                      </a:pPr>
                      <a:r>
                        <a:rPr lang="en-US" sz="1600" b="1" kern="1400" dirty="0">
                          <a:ln>
                            <a:noFill/>
                          </a:ln>
                          <a:solidFill>
                            <a:srgbClr val="000000"/>
                          </a:solidFill>
                          <a:effectLst/>
                          <a:latin typeface="Calibri" panose="020F0502020204030204" pitchFamily="34" charset="0"/>
                        </a:rPr>
                        <a:t>Results</a:t>
                      </a:r>
                      <a:endParaRPr lang="en-US" sz="1600" kern="1400" dirty="0">
                        <a:ln>
                          <a:noFill/>
                        </a:ln>
                        <a:solidFill>
                          <a:srgbClr val="000000"/>
                        </a:solidFill>
                        <a:effectLst/>
                        <a:latin typeface="Times New Roman" panose="02020603050405020304" pitchFamily="18" charset="0"/>
                      </a:endParaRPr>
                    </a:p>
                    <a:p>
                      <a:pPr marL="0" marR="0" indent="0" algn="l">
                        <a:spcBef>
                          <a:spcPts val="0"/>
                        </a:spcBef>
                        <a:spcAft>
                          <a:spcPts val="0"/>
                        </a:spcAft>
                      </a:pPr>
                      <a:r>
                        <a:rPr lang="en-US" sz="1200" b="1" kern="1400" dirty="0">
                          <a:ln>
                            <a:noFill/>
                          </a:ln>
                          <a:solidFill>
                            <a:srgbClr val="000000"/>
                          </a:solidFill>
                          <a:effectLst/>
                          <a:latin typeface="Calibri" panose="020F0502020204030204" pitchFamily="34" charset="0"/>
                        </a:rPr>
                        <a:t> </a:t>
                      </a:r>
                      <a:endParaRPr lang="en-US" sz="900" kern="1400" dirty="0">
                        <a:ln>
                          <a:noFill/>
                        </a:ln>
                        <a:solidFill>
                          <a:srgbClr val="000000"/>
                        </a:solidFill>
                        <a:effectLst/>
                        <a:latin typeface="Times New Roman" panose="02020603050405020304" pitchFamily="18" charset="0"/>
                      </a:endParaRPr>
                    </a:p>
                    <a:p>
                      <a:pPr marL="0" marR="0" indent="0" algn="l">
                        <a:spcBef>
                          <a:spcPts val="0"/>
                        </a:spcBef>
                        <a:spcAft>
                          <a:spcPts val="0"/>
                        </a:spcAft>
                      </a:pPr>
                      <a:r>
                        <a:rPr lang="en-US" sz="1200" kern="1400" dirty="0">
                          <a:ln>
                            <a:noFill/>
                          </a:ln>
                          <a:solidFill>
                            <a:srgbClr val="000000"/>
                          </a:solidFill>
                          <a:effectLst/>
                          <a:latin typeface="Calibri" panose="020F0502020204030204" pitchFamily="34" charset="0"/>
                        </a:rPr>
                        <a:t> </a:t>
                      </a:r>
                      <a:endParaRPr lang="en-US" sz="900" kern="1400" dirty="0">
                        <a:ln>
                          <a:noFill/>
                        </a:ln>
                        <a:solidFill>
                          <a:srgbClr val="000000"/>
                        </a:solidFill>
                        <a:effectLst/>
                        <a:latin typeface="Times New Roman" panose="02020603050405020304" pitchFamily="18" charset="0"/>
                      </a:endParaRPr>
                    </a:p>
                    <a:p>
                      <a:pPr marL="0" marR="0" indent="0" algn="l">
                        <a:spcBef>
                          <a:spcPts val="0"/>
                        </a:spcBef>
                        <a:spcAft>
                          <a:spcPts val="0"/>
                        </a:spcAft>
                      </a:pPr>
                      <a:r>
                        <a:rPr lang="en-US" sz="1200" kern="1400" dirty="0">
                          <a:ln>
                            <a:noFill/>
                          </a:ln>
                          <a:solidFill>
                            <a:srgbClr val="000000"/>
                          </a:solidFill>
                          <a:effectLst/>
                          <a:latin typeface="Calibri" panose="020F0502020204030204" pitchFamily="34" charset="0"/>
                        </a:rPr>
                        <a:t> </a:t>
                      </a:r>
                      <a:endParaRPr lang="en-US" sz="900" kern="1400" dirty="0">
                        <a:ln>
                          <a:noFill/>
                        </a:ln>
                        <a:solidFill>
                          <a:srgbClr val="000000"/>
                        </a:solidFill>
                        <a:effectLst/>
                        <a:latin typeface="Times New Roman" panose="02020603050405020304" pitchFamily="18" charset="0"/>
                      </a:endParaRPr>
                    </a:p>
                    <a:p>
                      <a:pPr marL="0" marR="0" indent="0" algn="l">
                        <a:spcBef>
                          <a:spcPts val="0"/>
                        </a:spcBef>
                        <a:spcAft>
                          <a:spcPts val="0"/>
                        </a:spcAft>
                      </a:pPr>
                      <a:r>
                        <a:rPr lang="en-US" sz="1200" kern="1400" dirty="0">
                          <a:ln>
                            <a:noFill/>
                          </a:ln>
                          <a:solidFill>
                            <a:srgbClr val="000000"/>
                          </a:solidFill>
                          <a:effectLst/>
                          <a:latin typeface="Calibri" panose="020F0502020204030204" pitchFamily="34" charset="0"/>
                        </a:rPr>
                        <a:t> </a:t>
                      </a:r>
                      <a:endParaRPr lang="en-US" sz="900" kern="1400" dirty="0">
                        <a:ln>
                          <a:noFill/>
                        </a:ln>
                        <a:solidFill>
                          <a:srgbClr val="000000"/>
                        </a:solidFill>
                        <a:effectLst/>
                        <a:latin typeface="Times New Roman" panose="02020603050405020304" pitchFamily="18" charset="0"/>
                      </a:endParaRPr>
                    </a:p>
                    <a:p>
                      <a:pPr marL="0" marR="0" indent="0" algn="l">
                        <a:spcBef>
                          <a:spcPts val="0"/>
                        </a:spcBef>
                        <a:spcAft>
                          <a:spcPts val="0"/>
                        </a:spcAft>
                      </a:pPr>
                      <a:r>
                        <a:rPr lang="en-US" sz="1200" kern="1400" dirty="0">
                          <a:ln>
                            <a:noFill/>
                          </a:ln>
                          <a:solidFill>
                            <a:srgbClr val="000000"/>
                          </a:solidFill>
                          <a:effectLst/>
                          <a:latin typeface="Calibri" panose="020F0502020204030204" pitchFamily="34" charset="0"/>
                        </a:rPr>
                        <a:t> </a:t>
                      </a:r>
                      <a:endParaRPr lang="en-US" sz="900" kern="1400" dirty="0">
                        <a:ln>
                          <a:noFill/>
                        </a:ln>
                        <a:solidFill>
                          <a:srgbClr val="000000"/>
                        </a:solidFill>
                        <a:effectLst/>
                        <a:latin typeface="Times New Roman" panose="02020603050405020304" pitchFamily="18" charset="0"/>
                      </a:endParaRPr>
                    </a:p>
                    <a:p>
                      <a:pPr marL="0" marR="0" indent="0" algn="l">
                        <a:spcBef>
                          <a:spcPts val="0"/>
                        </a:spcBef>
                        <a:spcAft>
                          <a:spcPts val="0"/>
                        </a:spcAft>
                      </a:pPr>
                      <a:r>
                        <a:rPr lang="en-US" sz="1200" kern="1400" dirty="0">
                          <a:ln>
                            <a:noFill/>
                          </a:ln>
                          <a:solidFill>
                            <a:srgbClr val="000000"/>
                          </a:solidFill>
                          <a:effectLst/>
                          <a:latin typeface="Calibri" panose="020F0502020204030204" pitchFamily="34" charset="0"/>
                        </a:rPr>
                        <a:t> </a:t>
                      </a:r>
                      <a:endParaRPr lang="en-US" sz="900" kern="1400" dirty="0">
                        <a:ln>
                          <a:noFill/>
                        </a:ln>
                        <a:solidFill>
                          <a:srgbClr val="000000"/>
                        </a:solidFill>
                        <a:effectLst/>
                        <a:latin typeface="Times New Roman" panose="02020603050405020304" pitchFamily="18" charset="0"/>
                      </a:endParaRPr>
                    </a:p>
                    <a:p>
                      <a:pPr marL="0" marR="0" indent="0" algn="l">
                        <a:spcBef>
                          <a:spcPts val="0"/>
                        </a:spcBef>
                        <a:spcAft>
                          <a:spcPts val="0"/>
                        </a:spcAft>
                      </a:pPr>
                      <a:r>
                        <a:rPr lang="en-US" sz="1200" kern="1400" dirty="0">
                          <a:ln>
                            <a:noFill/>
                          </a:ln>
                          <a:solidFill>
                            <a:srgbClr val="000000"/>
                          </a:solidFill>
                          <a:effectLst/>
                          <a:latin typeface="Calibri" panose="020F0502020204030204" pitchFamily="34" charset="0"/>
                        </a:rPr>
                        <a:t> </a:t>
                      </a:r>
                      <a:endParaRPr lang="en-US" sz="900" kern="1400" dirty="0">
                        <a:ln>
                          <a:noFill/>
                        </a:ln>
                        <a:solidFill>
                          <a:srgbClr val="000000"/>
                        </a:solidFill>
                        <a:effectLst/>
                        <a:latin typeface="Times New Roman" panose="02020603050405020304" pitchFamily="18" charset="0"/>
                      </a:endParaRPr>
                    </a:p>
                    <a:p>
                      <a:pPr marL="0" marR="0" indent="0" algn="l">
                        <a:spcBef>
                          <a:spcPts val="0"/>
                        </a:spcBef>
                        <a:spcAft>
                          <a:spcPts val="0"/>
                        </a:spcAft>
                      </a:pPr>
                      <a:endParaRPr lang="en-US" sz="1200" kern="1400" dirty="0">
                        <a:ln>
                          <a:noFill/>
                        </a:ln>
                        <a:solidFill>
                          <a:srgbClr val="000000"/>
                        </a:solidFill>
                        <a:effectLst/>
                        <a:latin typeface="Calibri" panose="020F0502020204030204" pitchFamily="34" charset="0"/>
                      </a:endParaRPr>
                    </a:p>
                    <a:p>
                      <a:pPr marL="0" marR="0" indent="0" algn="l">
                        <a:spcBef>
                          <a:spcPts val="0"/>
                        </a:spcBef>
                        <a:spcAft>
                          <a:spcPts val="0"/>
                        </a:spcAft>
                      </a:pPr>
                      <a:endParaRPr lang="en-US" sz="1200" kern="1400" dirty="0">
                        <a:ln>
                          <a:noFill/>
                        </a:ln>
                        <a:solidFill>
                          <a:srgbClr val="000000"/>
                        </a:solidFill>
                        <a:effectLst/>
                        <a:latin typeface="Calibri" panose="020F0502020204030204" pitchFamily="34" charset="0"/>
                      </a:endParaRPr>
                    </a:p>
                    <a:p>
                      <a:pPr marL="0" marR="0" indent="0" algn="l">
                        <a:spcBef>
                          <a:spcPts val="0"/>
                        </a:spcBef>
                        <a:spcAft>
                          <a:spcPts val="0"/>
                        </a:spcAft>
                      </a:pPr>
                      <a:endParaRPr lang="en-US" sz="1200" kern="1400" dirty="0">
                        <a:ln>
                          <a:noFill/>
                        </a:ln>
                        <a:solidFill>
                          <a:srgbClr val="000000"/>
                        </a:solidFill>
                        <a:effectLst/>
                        <a:latin typeface="Calibri" panose="020F0502020204030204" pitchFamily="34" charset="0"/>
                      </a:endParaRPr>
                    </a:p>
                    <a:p>
                      <a:pPr marL="0" marR="0" indent="0" algn="l">
                        <a:spcBef>
                          <a:spcPts val="0"/>
                        </a:spcBef>
                        <a:spcAft>
                          <a:spcPts val="0"/>
                        </a:spcAft>
                      </a:pPr>
                      <a:r>
                        <a:rPr lang="en-US" sz="1400" kern="1400" dirty="0">
                          <a:ln>
                            <a:noFill/>
                          </a:ln>
                          <a:solidFill>
                            <a:srgbClr val="000000"/>
                          </a:solidFill>
                          <a:effectLst/>
                          <a:latin typeface="Calibri" panose="020F0502020204030204" pitchFamily="34" charset="0"/>
                        </a:rPr>
                        <a:t>Calculate the mass increase/decrease.</a:t>
                      </a:r>
                      <a:endParaRPr lang="en-US" sz="1400" kern="1400" dirty="0">
                        <a:ln>
                          <a:noFill/>
                        </a:ln>
                        <a:solidFill>
                          <a:srgbClr val="000000"/>
                        </a:solidFill>
                        <a:effectLst/>
                        <a:latin typeface="Times New Roman" panose="02020603050405020304" pitchFamily="18" charset="0"/>
                      </a:endParaRPr>
                    </a:p>
                    <a:p>
                      <a:pPr marL="270510" marR="0" indent="-270510" algn="l">
                        <a:lnSpc>
                          <a:spcPct val="115000"/>
                        </a:lnSpc>
                        <a:spcBef>
                          <a:spcPts val="0"/>
                        </a:spcBef>
                        <a:spcAft>
                          <a:spcPts val="600"/>
                        </a:spcAft>
                      </a:pPr>
                      <a:r>
                        <a:rPr lang="en-US" sz="1400" kern="1400" dirty="0">
                          <a:ln>
                            <a:noFill/>
                          </a:ln>
                          <a:solidFill>
                            <a:srgbClr val="000000"/>
                          </a:solidFill>
                          <a:effectLst/>
                          <a:latin typeface="Calibri" panose="020F0502020204030204" pitchFamily="34" charset="0"/>
                        </a:rPr>
                        <a:t> </a:t>
                      </a:r>
                      <a:endParaRPr lang="en-US" sz="1400" kern="1400" dirty="0">
                        <a:ln>
                          <a:noFill/>
                        </a:ln>
                        <a:solidFill>
                          <a:srgbClr val="000000"/>
                        </a:solidFill>
                        <a:effectLst/>
                        <a:latin typeface="Times New Roman" panose="02020603050405020304" pitchFamily="18" charset="0"/>
                      </a:endParaRPr>
                    </a:p>
                    <a:p>
                      <a:pPr marL="270510" marR="0" indent="-270510" algn="l">
                        <a:lnSpc>
                          <a:spcPct val="115000"/>
                        </a:lnSpc>
                        <a:spcBef>
                          <a:spcPts val="0"/>
                        </a:spcBef>
                        <a:spcAft>
                          <a:spcPts val="600"/>
                        </a:spcAft>
                      </a:pPr>
                      <a:r>
                        <a:rPr lang="en-US" sz="1400" kern="1400" dirty="0">
                          <a:ln>
                            <a:noFill/>
                          </a:ln>
                          <a:solidFill>
                            <a:srgbClr val="000000"/>
                          </a:solidFill>
                          <a:effectLst/>
                          <a:latin typeface="Calibri" panose="020F0502020204030204" pitchFamily="34" charset="0"/>
                        </a:rPr>
                        <a:t>Why is percentage mass change better than just change in mass?</a:t>
                      </a:r>
                      <a:endParaRPr lang="en-US" sz="1400" kern="1400" dirty="0">
                        <a:ln>
                          <a:noFill/>
                        </a:ln>
                        <a:solidFill>
                          <a:srgbClr val="000000"/>
                        </a:solidFill>
                        <a:effectLst/>
                        <a:latin typeface="Times New Roman" panose="02020603050405020304" pitchFamily="18" charset="0"/>
                      </a:endParaRPr>
                    </a:p>
                    <a:p>
                      <a:pPr marL="0" marR="0" indent="0" algn="l">
                        <a:spcBef>
                          <a:spcPts val="0"/>
                        </a:spcBef>
                        <a:spcAft>
                          <a:spcPts val="0"/>
                        </a:spcAft>
                      </a:pPr>
                      <a:endParaRPr lang="en-US" sz="1200" b="0" kern="1400" dirty="0">
                        <a:ln>
                          <a:noFill/>
                        </a:ln>
                        <a:solidFill>
                          <a:srgbClr val="FF0000"/>
                        </a:solidFill>
                        <a:effectLst/>
                        <a:latin typeface="Calibri" panose="020F0502020204030204" pitchFamily="34" charset="0"/>
                      </a:endParaRPr>
                    </a:p>
                    <a:p>
                      <a:pPr marL="0" marR="0" indent="0" algn="l">
                        <a:spcBef>
                          <a:spcPts val="0"/>
                        </a:spcBef>
                        <a:spcAft>
                          <a:spcPts val="0"/>
                        </a:spcAft>
                      </a:pPr>
                      <a:r>
                        <a:rPr lang="en-US" sz="1400" kern="1400" dirty="0">
                          <a:ln>
                            <a:noFill/>
                          </a:ln>
                          <a:solidFill>
                            <a:srgbClr val="000000"/>
                          </a:solidFill>
                          <a:effectLst/>
                          <a:latin typeface="Calibri" panose="020F0502020204030204" pitchFamily="34" charset="0"/>
                        </a:rPr>
                        <a:t>Sketch the data from the table onto the graph below.</a:t>
                      </a:r>
                      <a:endParaRPr lang="en-US" sz="1400" kern="1400" dirty="0">
                        <a:ln>
                          <a:noFill/>
                        </a:ln>
                        <a:solidFill>
                          <a:srgbClr val="000000"/>
                        </a:solidFill>
                        <a:effectLst/>
                        <a:latin typeface="Times New Roman" panose="02020603050405020304" pitchFamily="18" charset="0"/>
                      </a:endParaRPr>
                    </a:p>
                    <a:p>
                      <a:pPr marL="0" marR="0" indent="0" algn="l">
                        <a:spcBef>
                          <a:spcPts val="0"/>
                        </a:spcBef>
                        <a:spcAft>
                          <a:spcPts val="0"/>
                        </a:spcAft>
                      </a:pPr>
                      <a:r>
                        <a:rPr lang="en-US" sz="1400" kern="1400" dirty="0">
                          <a:ln>
                            <a:noFill/>
                          </a:ln>
                          <a:solidFill>
                            <a:srgbClr val="000000"/>
                          </a:solidFill>
                          <a:effectLst/>
                          <a:latin typeface="Times New Roman" panose="02020603050405020304" pitchFamily="18" charset="0"/>
                        </a:rPr>
                        <a:t> </a:t>
                      </a:r>
                    </a:p>
                    <a:p>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9494668"/>
                  </a:ext>
                </a:extLst>
              </a:tr>
            </a:tbl>
          </a:graphicData>
        </a:graphic>
      </p:graphicFrame>
      <p:graphicFrame>
        <p:nvGraphicFramePr>
          <p:cNvPr id="2" name="Table 5">
            <a:extLst>
              <a:ext uri="{FF2B5EF4-FFF2-40B4-BE49-F238E27FC236}">
                <a16:creationId xmlns:a16="http://schemas.microsoft.com/office/drawing/2014/main" id="{07C2C797-5E7D-43A1-95B8-E82CD5FCA8BB}"/>
              </a:ext>
            </a:extLst>
          </p:cNvPr>
          <p:cNvGraphicFramePr>
            <a:graphicFrameLocks noGrp="1"/>
          </p:cNvGraphicFramePr>
          <p:nvPr>
            <p:extLst>
              <p:ext uri="{D42A27DB-BD31-4B8C-83A1-F6EECF244321}">
                <p14:modId xmlns:p14="http://schemas.microsoft.com/office/powerpoint/2010/main" val="3325349982"/>
              </p:ext>
            </p:extLst>
          </p:nvPr>
        </p:nvGraphicFramePr>
        <p:xfrm>
          <a:off x="6205190" y="914103"/>
          <a:ext cx="5525730" cy="1551432"/>
        </p:xfrm>
        <a:graphic>
          <a:graphicData uri="http://schemas.openxmlformats.org/drawingml/2006/table">
            <a:tbl>
              <a:tblPr firstRow="1" bandRow="1">
                <a:tableStyleId>{5C22544A-7EE6-4342-B048-85BDC9FD1C3A}</a:tableStyleId>
              </a:tblPr>
              <a:tblGrid>
                <a:gridCol w="1583474">
                  <a:extLst>
                    <a:ext uri="{9D8B030D-6E8A-4147-A177-3AD203B41FA5}">
                      <a16:colId xmlns:a16="http://schemas.microsoft.com/office/drawing/2014/main" val="103416280"/>
                    </a:ext>
                  </a:extLst>
                </a:gridCol>
                <a:gridCol w="791737">
                  <a:extLst>
                    <a:ext uri="{9D8B030D-6E8A-4147-A177-3AD203B41FA5}">
                      <a16:colId xmlns:a16="http://schemas.microsoft.com/office/drawing/2014/main" val="2727089534"/>
                    </a:ext>
                  </a:extLst>
                </a:gridCol>
                <a:gridCol w="791736">
                  <a:extLst>
                    <a:ext uri="{9D8B030D-6E8A-4147-A177-3AD203B41FA5}">
                      <a16:colId xmlns:a16="http://schemas.microsoft.com/office/drawing/2014/main" val="2586698622"/>
                    </a:ext>
                  </a:extLst>
                </a:gridCol>
                <a:gridCol w="858644">
                  <a:extLst>
                    <a:ext uri="{9D8B030D-6E8A-4147-A177-3AD203B41FA5}">
                      <a16:colId xmlns:a16="http://schemas.microsoft.com/office/drawing/2014/main" val="2838864575"/>
                    </a:ext>
                  </a:extLst>
                </a:gridCol>
                <a:gridCol w="836342">
                  <a:extLst>
                    <a:ext uri="{9D8B030D-6E8A-4147-A177-3AD203B41FA5}">
                      <a16:colId xmlns:a16="http://schemas.microsoft.com/office/drawing/2014/main" val="2251659228"/>
                    </a:ext>
                  </a:extLst>
                </a:gridCol>
                <a:gridCol w="663797">
                  <a:extLst>
                    <a:ext uri="{9D8B030D-6E8A-4147-A177-3AD203B41FA5}">
                      <a16:colId xmlns:a16="http://schemas.microsoft.com/office/drawing/2014/main" val="3985611603"/>
                    </a:ext>
                  </a:extLst>
                </a:gridCol>
              </a:tblGrid>
              <a:tr h="370840">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Concentration</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1M</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0.75M</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0.5M</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0.25M</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0M</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9966187"/>
                  </a:ext>
                </a:extLst>
              </a:tr>
              <a:tr h="370840">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Initial mass</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2.00g</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2.03g</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2.08g</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1.95g</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1.98g</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8980619"/>
                  </a:ext>
                </a:extLst>
              </a:tr>
              <a:tr h="370840">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Final mass</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1.85g</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1.92g</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1.99g</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1.99g</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2.07g</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3139095"/>
                  </a:ext>
                </a:extLst>
              </a:tr>
              <a:tr h="370840">
                <a:tc>
                  <a:txBody>
                    <a:bodyPr/>
                    <a:lstStyle/>
                    <a:p>
                      <a:pPr marR="0" indent="0" algn="ctr" rtl="0">
                        <a:spcBef>
                          <a:spcPts val="0"/>
                        </a:spcBef>
                        <a:spcAft>
                          <a:spcPts val="0"/>
                        </a:spcAft>
                      </a:pPr>
                      <a:r>
                        <a:rPr lang="en-US" sz="1200" kern="1400">
                          <a:ln>
                            <a:noFill/>
                          </a:ln>
                          <a:solidFill>
                            <a:srgbClr val="000000"/>
                          </a:solidFill>
                          <a:effectLst/>
                          <a:latin typeface="Calibri" panose="020F0502020204030204" pitchFamily="34" charset="0"/>
                        </a:rPr>
                        <a:t>Mass Increase/Decrease</a:t>
                      </a: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endParaRPr lang="en-US" sz="1000" kern="1400">
                        <a:ln>
                          <a:noFill/>
                        </a:ln>
                        <a:solidFill>
                          <a:srgbClr val="000000"/>
                        </a:solidFill>
                        <a:effectLst/>
                        <a:latin typeface="Times New Roman" panose="02020603050405020304" pitchFamily="18"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2770127"/>
                  </a:ext>
                </a:extLst>
              </a:tr>
            </a:tbl>
          </a:graphicData>
        </a:graphic>
      </p:graphicFrame>
      <p:pic>
        <p:nvPicPr>
          <p:cNvPr id="7" name="Picture 6">
            <a:extLst>
              <a:ext uri="{FF2B5EF4-FFF2-40B4-BE49-F238E27FC236}">
                <a16:creationId xmlns:a16="http://schemas.microsoft.com/office/drawing/2014/main" id="{00C386D5-6CA8-4F74-ACDC-85709EC918B6}"/>
              </a:ext>
            </a:extLst>
          </p:cNvPr>
          <p:cNvPicPr>
            <a:picLocks noChangeAspect="1"/>
          </p:cNvPicPr>
          <p:nvPr/>
        </p:nvPicPr>
        <p:blipFill>
          <a:blip r:embed="rId2"/>
          <a:stretch>
            <a:fillRect/>
          </a:stretch>
        </p:blipFill>
        <p:spPr>
          <a:xfrm>
            <a:off x="7761680" y="4356078"/>
            <a:ext cx="3180952" cy="2038095"/>
          </a:xfrm>
          <a:prstGeom prst="rect">
            <a:avLst/>
          </a:prstGeom>
        </p:spPr>
      </p:pic>
      <p:sp>
        <p:nvSpPr>
          <p:cNvPr id="8" name="TextBox 7">
            <a:extLst>
              <a:ext uri="{FF2B5EF4-FFF2-40B4-BE49-F238E27FC236}">
                <a16:creationId xmlns:a16="http://schemas.microsoft.com/office/drawing/2014/main" id="{891AEF5E-4222-4900-BC20-A75428BE37EE}"/>
              </a:ext>
            </a:extLst>
          </p:cNvPr>
          <p:cNvSpPr txBox="1"/>
          <p:nvPr/>
        </p:nvSpPr>
        <p:spPr>
          <a:xfrm flipH="1">
            <a:off x="6830365" y="4224566"/>
            <a:ext cx="1168650" cy="523220"/>
          </a:xfrm>
          <a:prstGeom prst="rect">
            <a:avLst/>
          </a:prstGeom>
          <a:noFill/>
        </p:spPr>
        <p:txBody>
          <a:bodyPr wrap="square" rtlCol="0">
            <a:spAutoFit/>
          </a:bodyPr>
          <a:lstStyle/>
          <a:p>
            <a:r>
              <a:rPr lang="en-US" sz="1400" kern="1400">
                <a:solidFill>
                  <a:srgbClr val="000000"/>
                </a:solidFill>
                <a:latin typeface="Calibri" panose="020F0502020204030204" pitchFamily="34" charset="0"/>
              </a:rPr>
              <a:t>Change in mass (g)</a:t>
            </a:r>
            <a:endParaRPr lang="en-US" sz="1400" kern="1400">
              <a:solidFill>
                <a:srgbClr val="000000"/>
              </a:solidFill>
              <a:latin typeface="Times New Roman" panose="02020603050405020304" pitchFamily="18" charset="0"/>
            </a:endParaRPr>
          </a:p>
        </p:txBody>
      </p:sp>
      <p:sp>
        <p:nvSpPr>
          <p:cNvPr id="9" name="TextBox 8">
            <a:extLst>
              <a:ext uri="{FF2B5EF4-FFF2-40B4-BE49-F238E27FC236}">
                <a16:creationId xmlns:a16="http://schemas.microsoft.com/office/drawing/2014/main" id="{1BC0D24A-9565-49A9-BCEE-807D83179011}"/>
              </a:ext>
            </a:extLst>
          </p:cNvPr>
          <p:cNvSpPr txBox="1"/>
          <p:nvPr/>
        </p:nvSpPr>
        <p:spPr>
          <a:xfrm flipH="1">
            <a:off x="9804022" y="5466077"/>
            <a:ext cx="1832736" cy="307777"/>
          </a:xfrm>
          <a:prstGeom prst="rect">
            <a:avLst/>
          </a:prstGeom>
          <a:noFill/>
        </p:spPr>
        <p:txBody>
          <a:bodyPr wrap="square" rtlCol="0">
            <a:spAutoFit/>
          </a:bodyPr>
          <a:lstStyle/>
          <a:p>
            <a:r>
              <a:rPr lang="en-US" sz="1400" kern="1400">
                <a:solidFill>
                  <a:srgbClr val="000000"/>
                </a:solidFill>
                <a:latin typeface="Calibri" panose="020F0502020204030204" pitchFamily="34" charset="0"/>
              </a:rPr>
              <a:t>Concentration (M)</a:t>
            </a:r>
            <a:endParaRPr lang="en-US" sz="1400" kern="1400">
              <a:solidFill>
                <a:srgbClr val="000000"/>
              </a:solidFill>
              <a:latin typeface="Times New Roman" panose="02020603050405020304" pitchFamily="18" charset="0"/>
            </a:endParaRPr>
          </a:p>
        </p:txBody>
      </p:sp>
      <p:sp>
        <p:nvSpPr>
          <p:cNvPr id="10" name="TextBox 9">
            <a:extLst>
              <a:ext uri="{FF2B5EF4-FFF2-40B4-BE49-F238E27FC236}">
                <a16:creationId xmlns:a16="http://schemas.microsoft.com/office/drawing/2014/main" id="{94B780AC-ACF7-49A4-9A06-2268466804C7}"/>
              </a:ext>
            </a:extLst>
          </p:cNvPr>
          <p:cNvSpPr txBox="1"/>
          <p:nvPr/>
        </p:nvSpPr>
        <p:spPr>
          <a:xfrm>
            <a:off x="829993" y="7395"/>
            <a:ext cx="10512896" cy="400110"/>
          </a:xfrm>
          <a:prstGeom prst="rect">
            <a:avLst/>
          </a:prstGeom>
          <a:noFill/>
        </p:spPr>
        <p:txBody>
          <a:bodyPr wrap="square" rtlCol="0">
            <a:spAutoFit/>
          </a:bodyPr>
          <a:lstStyle/>
          <a:p>
            <a:r>
              <a:rPr lang="en-US" sz="2000" dirty="0">
                <a:solidFill>
                  <a:srgbClr val="FF0000"/>
                </a:solidFill>
              </a:rPr>
              <a:t>LO: To be able to plan effectively, </a:t>
            </a:r>
            <a:r>
              <a:rPr lang="en-US" sz="2000" i="1" dirty="0">
                <a:solidFill>
                  <a:srgbClr val="FF0000"/>
                </a:solidFill>
              </a:rPr>
              <a:t>analyze</a:t>
            </a:r>
            <a:r>
              <a:rPr lang="en-US" sz="2000" dirty="0">
                <a:solidFill>
                  <a:srgbClr val="FF0000"/>
                </a:solidFill>
              </a:rPr>
              <a:t> results and </a:t>
            </a:r>
            <a:r>
              <a:rPr lang="en-US" sz="2000" i="1" dirty="0">
                <a:solidFill>
                  <a:srgbClr val="FF0000"/>
                </a:solidFill>
              </a:rPr>
              <a:t>evaluate</a:t>
            </a:r>
            <a:r>
              <a:rPr lang="en-US" sz="2000" dirty="0">
                <a:solidFill>
                  <a:srgbClr val="FF0000"/>
                </a:solidFill>
              </a:rPr>
              <a:t> methods of improvement.</a:t>
            </a:r>
            <a:endParaRPr lang="en-GB" sz="2000" dirty="0">
              <a:solidFill>
                <a:srgbClr val="FF0000"/>
              </a:solidFill>
            </a:endParaRPr>
          </a:p>
        </p:txBody>
      </p:sp>
    </p:spTree>
    <p:extLst>
      <p:ext uri="{BB962C8B-B14F-4D97-AF65-F5344CB8AC3E}">
        <p14:creationId xmlns:p14="http://schemas.microsoft.com/office/powerpoint/2010/main" val="1056147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3494" y="84656"/>
            <a:ext cx="8857008" cy="36933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prstClr val="white"/>
              </a:solidFill>
              <a:latin typeface="Comic Sans MS" panose="030F0702030302020204" pitchFamily="66" charset="0"/>
            </a:endParaRPr>
          </a:p>
        </p:txBody>
      </p:sp>
      <p:sp>
        <p:nvSpPr>
          <p:cNvPr id="3" name="Rounded Rectangle 2"/>
          <p:cNvSpPr/>
          <p:nvPr/>
        </p:nvSpPr>
        <p:spPr>
          <a:xfrm rot="5400000">
            <a:off x="6575238" y="-396989"/>
            <a:ext cx="3389535" cy="771883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i="1">
              <a:solidFill>
                <a:prstClr val="white"/>
              </a:solidFill>
              <a:latin typeface="Comic Sans MS" panose="030F0702030302020204" pitchFamily="66" charset="0"/>
            </a:endParaRPr>
          </a:p>
        </p:txBody>
      </p:sp>
      <p:sp>
        <p:nvSpPr>
          <p:cNvPr id="26" name="Rounded Rectangle 25"/>
          <p:cNvSpPr/>
          <p:nvPr/>
        </p:nvSpPr>
        <p:spPr>
          <a:xfrm rot="5400000">
            <a:off x="7778132" y="-2780341"/>
            <a:ext cx="1048271" cy="7654316"/>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i="1">
              <a:solidFill>
                <a:prstClr val="white"/>
              </a:solidFill>
              <a:latin typeface="Comic Sans MS" panose="030F0702030302020204" pitchFamily="66" charset="0"/>
            </a:endParaRPr>
          </a:p>
        </p:txBody>
      </p:sp>
      <p:sp>
        <p:nvSpPr>
          <p:cNvPr id="31" name="TextBox 30"/>
          <p:cNvSpPr txBox="1"/>
          <p:nvPr/>
        </p:nvSpPr>
        <p:spPr>
          <a:xfrm>
            <a:off x="2279576" y="84656"/>
            <a:ext cx="8136904" cy="369332"/>
          </a:xfrm>
          <a:prstGeom prst="rect">
            <a:avLst/>
          </a:prstGeom>
          <a:noFill/>
        </p:spPr>
        <p:txBody>
          <a:bodyPr wrap="square" rtlCol="0">
            <a:spAutoFit/>
          </a:bodyPr>
          <a:lstStyle/>
          <a:p>
            <a:pPr algn="ctr"/>
            <a:r>
              <a:rPr lang="en-GB" dirty="0">
                <a:solidFill>
                  <a:prstClr val="black"/>
                </a:solidFill>
                <a:latin typeface="Comic Sans MS" panose="030F0702030302020204" pitchFamily="66" charset="0"/>
              </a:rPr>
              <a:t>Required practical 3: Osmosis practical</a:t>
            </a:r>
          </a:p>
        </p:txBody>
      </p:sp>
      <p:sp>
        <p:nvSpPr>
          <p:cNvPr id="35" name="Rounded Rectangle 34"/>
          <p:cNvSpPr/>
          <p:nvPr/>
        </p:nvSpPr>
        <p:spPr>
          <a:xfrm rot="5400000">
            <a:off x="1045288" y="-229952"/>
            <a:ext cx="2321152" cy="411459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i="1">
              <a:solidFill>
                <a:prstClr val="white"/>
              </a:solidFill>
              <a:latin typeface="Comic Sans MS" panose="030F0702030302020204" pitchFamily="66" charset="0"/>
            </a:endParaRPr>
          </a:p>
        </p:txBody>
      </p:sp>
      <p:sp>
        <p:nvSpPr>
          <p:cNvPr id="4" name="TextBox 3"/>
          <p:cNvSpPr txBox="1"/>
          <p:nvPr/>
        </p:nvSpPr>
        <p:spPr>
          <a:xfrm>
            <a:off x="7070472" y="544796"/>
            <a:ext cx="2463589" cy="276999"/>
          </a:xfrm>
          <a:prstGeom prst="rect">
            <a:avLst/>
          </a:prstGeom>
          <a:noFill/>
        </p:spPr>
        <p:txBody>
          <a:bodyPr wrap="square" rtlCol="0">
            <a:spAutoFit/>
          </a:bodyPr>
          <a:lstStyle/>
          <a:p>
            <a:r>
              <a:rPr lang="en-GB" sz="1200" i="1" dirty="0">
                <a:solidFill>
                  <a:prstClr val="black"/>
                </a:solidFill>
                <a:latin typeface="Comic Sans MS" panose="030F0702030302020204" pitchFamily="66" charset="0"/>
              </a:rPr>
              <a:t>State what is meant by osmosis</a:t>
            </a:r>
          </a:p>
        </p:txBody>
      </p:sp>
      <p:sp>
        <p:nvSpPr>
          <p:cNvPr id="45" name="TextBox 44"/>
          <p:cNvSpPr txBox="1"/>
          <p:nvPr/>
        </p:nvSpPr>
        <p:spPr>
          <a:xfrm>
            <a:off x="293467" y="745507"/>
            <a:ext cx="3824794" cy="276999"/>
          </a:xfrm>
          <a:prstGeom prst="rect">
            <a:avLst/>
          </a:prstGeom>
          <a:noFill/>
        </p:spPr>
        <p:txBody>
          <a:bodyPr wrap="square" rtlCol="0">
            <a:spAutoFit/>
          </a:bodyPr>
          <a:lstStyle/>
          <a:p>
            <a:pPr algn="ctr"/>
            <a:r>
              <a:rPr lang="en-GB" sz="1200" i="1" dirty="0">
                <a:solidFill>
                  <a:prstClr val="black"/>
                </a:solidFill>
                <a:latin typeface="Comic Sans MS" panose="030F0702030302020204" pitchFamily="66" charset="0"/>
              </a:rPr>
              <a:t>Identify two control variables in the experiment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639" y="3231594"/>
            <a:ext cx="3251873" cy="1853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159896" y="2460022"/>
            <a:ext cx="5006916" cy="276999"/>
          </a:xfrm>
          <a:prstGeom prst="rect">
            <a:avLst/>
          </a:prstGeom>
        </p:spPr>
        <p:txBody>
          <a:bodyPr wrap="square">
            <a:spAutoFit/>
          </a:bodyPr>
          <a:lstStyle/>
          <a:p>
            <a:pPr algn="ctr"/>
            <a:r>
              <a:rPr lang="en-GB" sz="1200" i="1" dirty="0">
                <a:solidFill>
                  <a:prstClr val="black"/>
                </a:solidFill>
                <a:latin typeface="Comic Sans MS" panose="030F0702030302020204" pitchFamily="66" charset="0"/>
              </a:rPr>
              <a:t>.</a:t>
            </a:r>
          </a:p>
        </p:txBody>
      </p:sp>
      <p:sp>
        <p:nvSpPr>
          <p:cNvPr id="27" name="Rounded Rectangle 26"/>
          <p:cNvSpPr/>
          <p:nvPr/>
        </p:nvSpPr>
        <p:spPr>
          <a:xfrm rot="5400000">
            <a:off x="5328043" y="158357"/>
            <a:ext cx="1497564" cy="1175397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prstClr val="white"/>
              </a:solidFill>
              <a:latin typeface="Comic Sans MS" panose="030F0702030302020204" pitchFamily="66" charset="0"/>
            </a:endParaRPr>
          </a:p>
        </p:txBody>
      </p:sp>
      <p:sp>
        <p:nvSpPr>
          <p:cNvPr id="5" name="Rectangle 4">
            <a:extLst>
              <a:ext uri="{FF2B5EF4-FFF2-40B4-BE49-F238E27FC236}">
                <a16:creationId xmlns:a16="http://schemas.microsoft.com/office/drawing/2014/main" id="{B412E078-EA93-4406-996F-CF6679223627}"/>
              </a:ext>
            </a:extLst>
          </p:cNvPr>
          <p:cNvSpPr/>
          <p:nvPr/>
        </p:nvSpPr>
        <p:spPr>
          <a:xfrm>
            <a:off x="4933487" y="1773514"/>
            <a:ext cx="7099049" cy="338554"/>
          </a:xfrm>
          <a:prstGeom prst="rect">
            <a:avLst/>
          </a:prstGeom>
        </p:spPr>
        <p:txBody>
          <a:bodyPr wrap="square">
            <a:spAutoFit/>
          </a:bodyPr>
          <a:lstStyle/>
          <a:p>
            <a:r>
              <a:rPr lang="en-GB" sz="1100" dirty="0">
                <a:latin typeface="Comic Sans MS" panose="030F0702030302020204" pitchFamily="66" charset="0"/>
              </a:rPr>
              <a:t>A student investigated the effect of different concentrations of sugar solution on box pieces of carrot</a:t>
            </a:r>
            <a:r>
              <a:rPr lang="en-GB" sz="1600" dirty="0"/>
              <a:t>.</a:t>
            </a:r>
          </a:p>
        </p:txBody>
      </p:sp>
      <p:sp>
        <p:nvSpPr>
          <p:cNvPr id="7" name="Rectangle 6">
            <a:extLst>
              <a:ext uri="{FF2B5EF4-FFF2-40B4-BE49-F238E27FC236}">
                <a16:creationId xmlns:a16="http://schemas.microsoft.com/office/drawing/2014/main" id="{EA91CE98-90B3-488C-986B-48BEAE541CB7}"/>
              </a:ext>
            </a:extLst>
          </p:cNvPr>
          <p:cNvSpPr/>
          <p:nvPr/>
        </p:nvSpPr>
        <p:spPr>
          <a:xfrm>
            <a:off x="8134670" y="2132870"/>
            <a:ext cx="3923582" cy="646331"/>
          </a:xfrm>
          <a:prstGeom prst="rect">
            <a:avLst/>
          </a:prstGeom>
        </p:spPr>
        <p:txBody>
          <a:bodyPr wrap="square">
            <a:spAutoFit/>
          </a:bodyPr>
          <a:lstStyle/>
          <a:p>
            <a:r>
              <a:rPr lang="en-GB" sz="1200" dirty="0">
                <a:latin typeface="Comic Sans MS" panose="030F0702030302020204" pitchFamily="66" charset="0"/>
              </a:rPr>
              <a:t>Q. Suggest why the student calculated the percentage (%) change in mass of each piece of carrot</a:t>
            </a:r>
          </a:p>
        </p:txBody>
      </p:sp>
      <p:pic>
        <p:nvPicPr>
          <p:cNvPr id="10" name="Picture 9">
            <a:extLst>
              <a:ext uri="{FF2B5EF4-FFF2-40B4-BE49-F238E27FC236}">
                <a16:creationId xmlns:a16="http://schemas.microsoft.com/office/drawing/2014/main" id="{E42C58B6-DBC5-46E1-B8B9-0ADECADAD67E}"/>
              </a:ext>
            </a:extLst>
          </p:cNvPr>
          <p:cNvPicPr>
            <a:picLocks noChangeAspect="1"/>
          </p:cNvPicPr>
          <p:nvPr/>
        </p:nvPicPr>
        <p:blipFill>
          <a:blip r:embed="rId4"/>
          <a:stretch>
            <a:fillRect/>
          </a:stretch>
        </p:blipFill>
        <p:spPr>
          <a:xfrm>
            <a:off x="4654822" y="2081400"/>
            <a:ext cx="3479848" cy="2066706"/>
          </a:xfrm>
          <a:prstGeom prst="rect">
            <a:avLst/>
          </a:prstGeom>
        </p:spPr>
      </p:pic>
      <p:sp>
        <p:nvSpPr>
          <p:cNvPr id="11" name="Rectangle 10">
            <a:extLst>
              <a:ext uri="{FF2B5EF4-FFF2-40B4-BE49-F238E27FC236}">
                <a16:creationId xmlns:a16="http://schemas.microsoft.com/office/drawing/2014/main" id="{B164A2D8-9568-4BAB-909F-4E2B0FDC9CD7}"/>
              </a:ext>
            </a:extLst>
          </p:cNvPr>
          <p:cNvSpPr/>
          <p:nvPr/>
        </p:nvSpPr>
        <p:spPr>
          <a:xfrm>
            <a:off x="466283" y="5436576"/>
            <a:ext cx="8199322" cy="276999"/>
          </a:xfrm>
          <a:prstGeom prst="rect">
            <a:avLst/>
          </a:prstGeom>
        </p:spPr>
        <p:txBody>
          <a:bodyPr wrap="square">
            <a:spAutoFit/>
          </a:bodyPr>
          <a:lstStyle/>
          <a:p>
            <a:r>
              <a:rPr lang="en-GB" sz="1200" dirty="0">
                <a:latin typeface="Comic Sans MS" panose="030F0702030302020204" pitchFamily="66" charset="0"/>
              </a:rPr>
              <a:t>Explain why the mass of the carrot in the 0.6 mol/dm3 sugar solution changed.</a:t>
            </a:r>
          </a:p>
        </p:txBody>
      </p:sp>
      <p:sp>
        <p:nvSpPr>
          <p:cNvPr id="12" name="Rectangle 11">
            <a:extLst>
              <a:ext uri="{FF2B5EF4-FFF2-40B4-BE49-F238E27FC236}">
                <a16:creationId xmlns:a16="http://schemas.microsoft.com/office/drawing/2014/main" id="{F8D91CEC-FAAE-44F7-95BC-563F73DC8C32}"/>
              </a:ext>
            </a:extLst>
          </p:cNvPr>
          <p:cNvSpPr/>
          <p:nvPr/>
        </p:nvSpPr>
        <p:spPr>
          <a:xfrm>
            <a:off x="4578055" y="4161151"/>
            <a:ext cx="7654317" cy="461665"/>
          </a:xfrm>
          <a:prstGeom prst="rect">
            <a:avLst/>
          </a:prstGeom>
        </p:spPr>
        <p:txBody>
          <a:bodyPr wrap="square">
            <a:spAutoFit/>
          </a:bodyPr>
          <a:lstStyle/>
          <a:p>
            <a:r>
              <a:rPr lang="en-GB" sz="1200" dirty="0">
                <a:latin typeface="Comic Sans MS" panose="030F0702030302020204" pitchFamily="66" charset="0"/>
              </a:rPr>
              <a:t>The student repeated the investigation using boiled pieces of carrot. The pieces of carrot did not change in mass. Suggest why.</a:t>
            </a:r>
          </a:p>
        </p:txBody>
      </p:sp>
    </p:spTree>
    <p:extLst>
      <p:ext uri="{BB962C8B-B14F-4D97-AF65-F5344CB8AC3E}">
        <p14:creationId xmlns:p14="http://schemas.microsoft.com/office/powerpoint/2010/main" val="18383648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2217</Words>
  <Application>Microsoft Office PowerPoint</Application>
  <PresentationFormat>Widescreen</PresentationFormat>
  <Paragraphs>315</Paragraphs>
  <Slides>14</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Blue Ridge Heavy SF</vt:lpstr>
      <vt:lpstr>Calibri</vt:lpstr>
      <vt:lpstr>Calibri Light</vt:lpstr>
      <vt:lpstr>Comic Sans MS</vt:lpstr>
      <vt:lpstr>Impact</vt:lpstr>
      <vt:lpstr>Symbol</vt:lpstr>
      <vt:lpstr>Times New Roman</vt:lpstr>
      <vt:lpstr>Office Theme</vt:lpstr>
      <vt:lpstr>Osmosis Required Practical</vt:lpstr>
      <vt:lpstr>Instructions</vt:lpstr>
      <vt:lpstr>PowerPoint Presentation</vt:lpstr>
      <vt:lpstr>PowerPoint Presentation</vt:lpstr>
      <vt:lpstr>PowerPoint Presentation</vt:lpstr>
      <vt:lpstr>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Osmosis Required Practical</dc:title>
  <dc:creator>Kyle Toyne</dc:creator>
  <cp:lastModifiedBy>A Rumbles</cp:lastModifiedBy>
  <cp:revision>7</cp:revision>
  <dcterms:created xsi:type="dcterms:W3CDTF">2020-07-09T12:05:20Z</dcterms:created>
  <dcterms:modified xsi:type="dcterms:W3CDTF">2020-10-19T19:55:53Z</dcterms:modified>
</cp:coreProperties>
</file>