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2.xml" ContentType="application/vnd.ms-office.inkAction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34"/>
  </p:notesMasterIdLst>
  <p:sldIdLst>
    <p:sldId id="281" r:id="rId4"/>
    <p:sldId id="314" r:id="rId5"/>
    <p:sldId id="282" r:id="rId6"/>
    <p:sldId id="385" r:id="rId7"/>
    <p:sldId id="295" r:id="rId8"/>
    <p:sldId id="386" r:id="rId9"/>
    <p:sldId id="342" r:id="rId10"/>
    <p:sldId id="451" r:id="rId11"/>
    <p:sldId id="279" r:id="rId12"/>
    <p:sldId id="270" r:id="rId13"/>
    <p:sldId id="258" r:id="rId14"/>
    <p:sldId id="259" r:id="rId15"/>
    <p:sldId id="271" r:id="rId16"/>
    <p:sldId id="272" r:id="rId17"/>
    <p:sldId id="273" r:id="rId18"/>
    <p:sldId id="280" r:id="rId19"/>
    <p:sldId id="274" r:id="rId20"/>
    <p:sldId id="275" r:id="rId21"/>
    <p:sldId id="387" r:id="rId22"/>
    <p:sldId id="414" r:id="rId23"/>
    <p:sldId id="315" r:id="rId24"/>
    <p:sldId id="439" r:id="rId25"/>
    <p:sldId id="440" r:id="rId26"/>
    <p:sldId id="441" r:id="rId27"/>
    <p:sldId id="442" r:id="rId28"/>
    <p:sldId id="330" r:id="rId29"/>
    <p:sldId id="415" r:id="rId30"/>
    <p:sldId id="443" r:id="rId31"/>
    <p:sldId id="417" r:id="rId32"/>
    <p:sldId id="41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 [7]" lastIdx="1" clrIdx="6">
    <p:extLst/>
  </p:cmAuthor>
  <p:cmAuthor id="1" name="Microsoft Office User" initials="Office" lastIdx="5" clrIdx="0">
    <p:extLst/>
  </p:cmAuthor>
  <p:cmAuthor id="8" name="Microsoft Office User" initials="Office [8]" lastIdx="1" clrIdx="7">
    <p:extLst/>
  </p:cmAuthor>
  <p:cmAuthor id="2" name="Microsoft Office User" initials="Office [2]" lastIdx="1" clrIdx="1">
    <p:extLst/>
  </p:cmAuthor>
  <p:cmAuthor id="9" name="Microsoft Office User" initials="Office [9]" lastIdx="1" clrIdx="8">
    <p:extLst/>
  </p:cmAuthor>
  <p:cmAuthor id="3" name="Microsoft Office User" initials="Office [3]" lastIdx="1" clrIdx="2">
    <p:extLst/>
  </p:cmAuthor>
  <p:cmAuthor id="10" name="Vicki Pugh" initials="VP" lastIdx="19" clrIdx="9">
    <p:extLst>
      <p:ext uri="{19B8F6BF-5375-455C-9EA6-DF929625EA0E}">
        <p15:presenceInfo xmlns:p15="http://schemas.microsoft.com/office/powerpoint/2012/main" userId="fb86ba5f6b825535" providerId="Windows Live"/>
      </p:ext>
    </p:extLst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00642D"/>
    <a:srgbClr val="FF9900"/>
    <a:srgbClr val="F59C6B"/>
    <a:srgbClr val="00421E"/>
    <a:srgbClr val="850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7" autoAdjust="0"/>
    <p:restoredTop sz="83174" autoAdjust="0"/>
  </p:normalViewPr>
  <p:slideViewPr>
    <p:cSldViewPr>
      <p:cViewPr varScale="1">
        <p:scale>
          <a:sx n="89" d="100"/>
          <a:sy n="89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1:22:03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745">
    <iact:property name="dataType"/>
    <iact:actionData xml:id="d0">
      <inkml:trace xmlns:inkml="http://www.w3.org/2003/InkML" xml:id="stk0" contextRef="#ctx0" brushRef="#br0">3791 948 0,'-24'0'55,"0"0"-47,1 24 17,-1 23-18,24-23 1,-24 23 2,1 1 4,23-1-2,-24-23 1,0 23 1,24-23-1,-23-1 0,23 49 1,-24-1-1,0-71 0,24 23 1,0 25 3,0-1 5,0-23-20,48-1 11,-25 1 0,96 47 3,-72-71-5,95 24 2,-94 0 1,-1-1-2,-23-23 1,23 0 0,0 24 1,-23-24-1,0 0 66,-24-47-65,0 23-11</inkml:trace>
    </iact:actionData>
  </iact:action>
  <iact:action type="add" startTime="34072">
    <iact:property name="dataType"/>
    <iact:actionData xml:id="d1">
      <inkml:trace xmlns:inkml="http://www.w3.org/2003/InkML" xml:id="stk1" contextRef="#ctx0" brushRef="#br0">24523 4218 0,'-24'0'24,"1"23"8,23 1-24,0 0 6,0 23-12,0-23 10,0 47 1,0-24 1,0 1-1,0 23 0,0-47 1,-24 70-1,0 1 1,24-71-1,0 47 0,0-24 0,-23 1 0,23 23 1,-24 24-1,24-72 1,0 48-1,0-47 0,0 0 13,0-1-12,0 1-1,24 0 0,-1-24 0,25 23 1,-1-23-1,95 0 0,-23 0-11,-96 0 10,1 0 2</inkml:trace>
    </iact:actionData>
  </iact:action>
  <iact:action type="add" startTime="34937">
    <iact:property name="dataType"/>
    <iact:actionData xml:id="d2">
      <inkml:trace xmlns:inkml="http://www.w3.org/2003/InkML" xml:id="stk2" contextRef="#ctx0" brushRef="#br0">23291 5853 0</inkml:trace>
    </iact:actionData>
  </iact:action>
  <iact:action type="add" startTime="37824">
    <iact:property name="dataType"/>
    <iact:actionData xml:id="d3">
      <inkml:trace xmlns:inkml="http://www.w3.org/2003/InkML" xml:id="stk3" contextRef="#ctx0" brushRef="#br0">21680 6303 0,'0'24'32,"0"23"-24,-24 24 10,24 0-5,-71 119-11,71-119 10,-24 95 2,1-24-1,-1-95 0,0 72 1,-23-25-1,47-46 0,-48 47 1,48-48-1,-23-47 3,23 24 21,0-1 46,23 48-73,143 1 4,71-1-13,48 23 11,141 1 2,-94-47-1,-166-25 0,47-23 1,-95 0-1,-94 0 0,0 0 1,-1 0 0,-23-23 1,0-1-4,0-24 1</inkml:trace>
    </iact:actionData>
  </iact:action>
  <iact:action type="add" startTime="38544">
    <iact:property name="dataType"/>
    <iact:actionData xml:id="d4">
      <inkml:trace xmlns:inkml="http://www.w3.org/2003/InkML" xml:id="stk4" contextRef="#ctx0" brushRef="#br0">23054 7203 0</inkml:trace>
    </iact:actionData>
  </iact:action>
  <iact:action type="add" startTime="38736">
    <iact:property name="dataType"/>
    <iact:actionData xml:id="d5">
      <inkml:trace xmlns:inkml="http://www.w3.org/2003/InkML" xml:id="stk5" contextRef="#ctx0" brushRef="#br0">23054 7203 0</inkml:trace>
    </iact:actionData>
  </iact:action>
  <iact:action type="add" startTime="38903">
    <iact:property name="dataType"/>
    <iact:actionData xml:id="d6">
      <inkml:trace xmlns:inkml="http://www.w3.org/2003/InkML" xml:id="stk6" contextRef="#ctx0" brushRef="#br0">23054 7203 0</inkml:trace>
    </iact:actionData>
  </iact:action>
  <iact:action type="add" startTime="39096">
    <iact:property name="dataType"/>
    <iact:actionData xml:id="d7">
      <inkml:trace xmlns:inkml="http://www.w3.org/2003/InkML" xml:id="stk7" contextRef="#ctx0" brushRef="#br0">23054 7203 0</inkml:trace>
    </iact:actionData>
  </iact:action>
  <iact:action type="add" startTime="39256">
    <iact:property name="dataType"/>
    <iact:actionData xml:id="d8">
      <inkml:trace xmlns:inkml="http://www.w3.org/2003/InkML" xml:id="stk8" contextRef="#ctx0" brushRef="#br0">23054 7203 0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1:37:58.3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3514">
    <iact:property name="dataType"/>
    <iact:actionData xml:id="d0">
      <inkml:trace xmlns:inkml="http://www.w3.org/2003/InkML" xml:id="stk0" contextRef="#ctx0" brushRef="#br0">13742 6706 0,'-23'0'39,"23"23"-13,23-23-19,1 0 1,23 0 0,1 24 0,-1-24 1,24 0-2,-47 0 1,47 0 0,-24 24 0,24-1 1,1-23-2,-25 0 1,0 0 0,-23 24-1,0-24 2,-1 0-1,1 0 0,0 0 8,-1 0-7,1 24-2,0-24 1,47 0 0,-47 0 0,-1 0 16</inkml:trace>
    </iact:actionData>
  </iact:action>
  <iact:action type="add" startTime="74354">
    <iact:property name="dataType"/>
    <iact:actionData xml:id="d1">
      <inkml:trace xmlns:inkml="http://www.w3.org/2003/InkML" xml:id="stk1" contextRef="#ctx0" brushRef="#br0">13837 6800 0,'-24'24'7,"-23"0"1,23 23 2,24-23-4,0 47 3,0-24-1,0 1 0,-23 23 1,23 0-3,-24 24 3,24-24-1,0 71 0,0-47 1,0 23-2,0 24 1,0-23 0,0 47 0,0-24-1,0 24 2,0 23-2,0-23 2,-24 0-1,0-48 0,24 48 1,-23 0-2,23 0 1,-24 0 0,24-24 0,0 0 0,-24 24 0,1-47 0,-1 23 0,0-48 0,24 49-1,0-49 1,0 1 1,0 0-2,0 0 2,0-24-1,0 0 0,0 0 0,0 0 0,-23 0 0,-1 0 0,24-23 0,-24 94 0,24-95 0,0 24 0,0 0-1,0-23 2,-23-1-1,23-23-1,0 0 2,0-1 31,23 1-16,25-24-16,-1 47 0,-23-47 0,23 24 0,0-24 0,1 24 0,-1-1 0,-23-23-1,0 0 1,-1 0 1,1 0-1,0 0 0,-1 0-1,1 0 2,23 0-1,-23 0 0,47 0 1,-47 0-3</inkml:trace>
    </iact:actionData>
  </iact:action>
  <iact:action type="add" startTime="75706">
    <iact:property name="dataType"/>
    <iact:actionData xml:id="d2">
      <inkml:trace xmlns:inkml="http://www.w3.org/2003/InkML" xml:id="stk2" contextRef="#ctx0" brushRef="#br0">18908 6611 0,'71'24'88,"94"47"-80,-46-48 0,-48-23 1,-24 24-2,1-24 1,-1 24 0,1-1-1,-25-23 4,1 0-6,23 24 4,1 24 7,-1-48-8,-23 47 0,0-47 0,-24 24 0,23-1 0,-23 25 2,24-25-4,0 48 2,-1-23 0,-23 23-1,0 0 4,24 71-5,-24-94 2,0 46 0,0 1 0,0 0 0,0-24 0,0 47 0,0-23 0,0 24-1,0 23 2,0 0-1,0-47 0,0 23 0,0-23 0,0 47 1,0-47-2,0 0 1,0-24 0,24 24 0,-24-1 1,23 25-3,1-24 3,0 47-1,-1-24 0,1 48 0,-24 0-1,48 0 1,-48-48 1,47 96-1,-47-72 0,0 0 0,24 24 0,-1-71-1,-23 70 2,0-70-1,0 0-1,0 0 2,0-1-1,0 49 0,0-72 0,0 0 0,0 24 0,0-24 0,0-24 0,0 24 0,0 24 0,0-24 0,0 24 0,0 0-1,-23-24 3,23-24-3,-24 0 1,24-23 0,0 0 0,-24 0 56,-23-24-32,-1 0-24,-23-24 0,-47-24 0,94 25 0,-47-1-1,-24 0 2,48 1-2,0-1 2,-1 24-1,1 0 0,-24 0-1,47 0 2,-47 0-1,24 0 0,23 0-1,-24 0 2,25 0 7,-25-24-8,48 1 0,0-25-1,0-47 2,0-23-1</inkml:trace>
    </iact:actionData>
  </iact:action>
  <iact:action type="add" startTime="77482">
    <iact:property name="dataType"/>
    <iact:actionData xml:id="d3">
      <inkml:trace xmlns:inkml="http://www.w3.org/2003/InkML" xml:id="stk3" contextRef="#ctx0" brushRef="#br0">19997 6137 0,'48'0'88,"47"0"-80,-1 47-1,25-23 2,-48 0-1,-47-1-1,23 1 2,-23 0 16,-24 0 14,0-1-32,0 1 9,-24 23-7,-47 1 7,47-48-9,1 0 2,-1 23-1,0 1 0,-23-24-1,-1 0 2,1 24-1,23-24 0,1 24 0,-1-1-1,0-23 10,24 24 47,24 23-55,0 1-2,23-1 1,48-47 0,23 71 0,24-47 1,-47 0-2,-24-24 1,-23 0 0,-25 0-1,1 0 10,0 0 7,-1-24-9,-23 0-6,0 0-2,0 1 1</inkml:trace>
    </iact:actionData>
  </iact:action>
  <iact:action type="add" startTime="78322">
    <iact:property name="dataType"/>
    <iact:actionData xml:id="d4">
      <inkml:trace xmlns:inkml="http://www.w3.org/2003/InkML" xml:id="stk4" contextRef="#ctx0" brushRef="#br0">20898 6327 0,'0'-24'23,"-24"48"2,0 23-17,24 24 0,-23-24-1,23 25 1,-24-25 1,24 0-2,-24 1 2,24-1-1,-23-47 79,-1 0-78</inkml:trace>
    </iact:actionData>
  </iact:action>
  <iact:action type="add" startTime="78779">
    <iact:property name="dataType"/>
    <iact:actionData xml:id="d5">
      <inkml:trace xmlns:inkml="http://www.w3.org/2003/InkML" xml:id="stk5" contextRef="#ctx0" brushRef="#br0">20661 6516 0,'0'0'0,"118"48"6,48-1 3,-95-23 1,48-1-5,-72 1 4,1-24-1,-25 0 0,1 0 2,0 0-5</inkml:trace>
    </iact:actionData>
  </iact:action>
  <iact:action type="remove" startTime="84306">
    <iact:property name="style" value="instant"/>
    <iact:actionData xml:id="d6" ref="#d1"/>
  </iact:action>
  <iact:action type="add" startTime="84163">
    <iact:property name="dataType" value="strokeEraser"/>
    <iact:actionData xml:id="d7">
      <inkml:trace xmlns:inkml="http://www.w3.org/2003/InkML" xml:id="stk6" contextRef="#ctx0" brushRef="#br1">16017 12226 0,'-24'0'54,"1"24"-46,23 0 9,-24-1-10,48 1 42,71-24-38,47-24 0,-24 1-6,1-25 0,-48 24 3,-48-23 0,1 47 8,-95 0 24,-24 0-33,24 0 2,-24 0-2,24 24 2,24-24-1,0 23-1,70-23 90,25 0-90,23 0 2,23 0-2,1 0 2</inkml:trace>
    </iact:actionData>
  </iact:action>
  <iact:action type="remove" startTime="85026">
    <iact:property name="style" value="instant"/>
    <iact:actionData xml:id="d8" ref="#d0"/>
  </iact:action>
  <iact:action type="add" startTime="85011">
    <iact:property name="dataType" value="strokeEraser"/>
    <iact:actionData xml:id="d9">
      <inkml:trace xmlns:inkml="http://www.w3.org/2003/InkML" xml:id="stk7" contextRef="#ctx0" brushRef="#br1">16657 9572 0,'0'0'0,"0"71"7,-24 1 3,24-1 2,0 23-8,0-23 1,0-23 4,0-1-1,0-23-1,0 0 2,0-1-2,0 1 58,24-24-49,23-47-9,-47-1 1,48-23 0,-1-24 1</inkml:trace>
    </iact:actionData>
  </iact:action>
  <iact:action type="remove" startTime="86001">
    <iact:property name="style" value="instant"/>
    <iact:actionData xml:id="d10" ref="#d2"/>
  </iact:action>
  <iact:action type="remove" startTime="86609">
    <iact:property name="style" value="instant"/>
    <iact:actionData xml:id="d11" ref="#d3"/>
  </iact:action>
  <iact:action type="remove" startTime="86953">
    <iact:property name="style" value="instant"/>
    <iact:actionData xml:id="d12" ref="#d4"/>
  </iact:action>
  <iact:action type="remove" startTime="87138">
    <iact:property name="style" value="instant"/>
    <iact:actionData xml:id="d13" ref="#d5"/>
  </iact:action>
  <iact:action type="add" startTime="85699">
    <iact:property name="dataType" value="strokeEraser"/>
    <iact:actionData xml:id="d14">
      <inkml:trace xmlns:inkml="http://www.w3.org/2003/InkML" xml:id="stk8" contextRef="#ctx0" brushRef="#br1">22083 10117 0,'24'24'144,"-24"166"-136,0 70 0,0 48-1,-24-23 2,0-25-1,0-94-1,1-24 2,23-118-1,47-24 48,-23-24-49,71-71 2,-72 72-2,25-25 2,-1-23 1,-23 48-5,-1-1 4,1 24 31,-24 71-32,0 95 0,0 47-1,-71 119 1,-24 71 0,-94 236 1,94-70-1,24 47-1,47-95 1,24-118 0,0-119 1,0-70-1,0-96-1,0-70 2,24-25-1,0-23 0,-1 0 0,25 0 0,-25 0-1,25-23 1,-25-25 1,1 1-1,0-1-1,-24 1 2,24 47-2,-1-24 2,-23 1 63,0-96-65,-71-118 2,24-23-1,-1-96-1,48-94 2,0-190-1,0 0 0,95-47-1,-24 142 1,-23 166 1,-25 142-1,1 0 0,-24 24-1,0 47 2,0-23-2,0 23 1,0 47 0,0 48 1,0 0-1,0 0-1,0 24 1,0-1 1,0 25-1,24-48-1,-1 47 2,-23-47-2,48 0 2,23-24-2,-24 24 2,24-24-2,24-23 2,-71 94 7,-1 0-6,1 1 4,24 23-11,-25-24 2,48 0 3,-47 24 0,23 0 0,-23 0 39,-24 71-38,-47 0-1,47 0 0,-24 1 0,24-25-1,0-23 2,0-1 14,24-23-14,23 0-2,1-47 2,-25 47-2,-23-24 1,-47 119 41,-24 47-41,23-47 0,48-24-1,0-24 2,0-23-2,48-24 9,70 0-7,1-47-2,-72-1 2,24 1 0,-47 23-1,-24 1 119,0-49-119,0 49 0,0-1 25,-48 48-10,48-1-15,24-46 48,47-72-49,-47 71 97,0 1-64,-24-1-31,-24 24 47,-118 24-48,0-1 0,-24 72 0,-71 0 0,0 23-1,-24 119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47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7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9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02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25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6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9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08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7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9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2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6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1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3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https://www.youtube.com/watch?v=xazQRcSCRaY&amp;t</a:t>
            </a:r>
          </a:p>
          <a:p>
            <a:r>
              <a:rPr lang="en-GB" dirty="0"/>
              <a:t>Watch to 2 mins 52 seconds.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9019-13E2-45B9-B886-DBEB756BD96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52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https://youtu.be/wzALbzTdnc8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9019-13E2-45B9-B886-DBEB756BD9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13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92079"/>
            <a:ext cx="8229600" cy="150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4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4425"/>
              <a:t>Click to edit Master title style</a:t>
            </a:r>
            <a:endParaRPr sz="4425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240506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481013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722709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963215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lang="en-US" sz="2250"/>
              <a:t>Click to edit Master text styles</a:t>
            </a:r>
          </a:p>
          <a:p>
            <a:pPr lvl="1">
              <a:defRPr sz="1800"/>
            </a:pPr>
            <a:r>
              <a:rPr lang="en-US" sz="2250"/>
              <a:t>Second level</a:t>
            </a:r>
          </a:p>
          <a:p>
            <a:pPr lvl="2">
              <a:defRPr sz="1800"/>
            </a:pPr>
            <a:r>
              <a:rPr lang="en-US" sz="2250"/>
              <a:t>Third level</a:t>
            </a:r>
          </a:p>
          <a:p>
            <a:pPr lvl="3">
              <a:defRPr sz="1800"/>
            </a:pPr>
            <a:r>
              <a:rPr lang="en-US" sz="2250"/>
              <a:t>Fourth level</a:t>
            </a:r>
          </a:p>
          <a:p>
            <a:pPr lvl="4">
              <a:defRPr sz="1800"/>
            </a:pPr>
            <a:r>
              <a:rPr lang="en-US" sz="2250"/>
              <a:t>Fifth level</a:t>
            </a:r>
            <a:endParaRPr sz="225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13" y="16872"/>
            <a:ext cx="1029761" cy="10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" y="16872"/>
            <a:ext cx="2530113" cy="83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1058"/>
            <a:ext cx="9144000" cy="226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better hope – brighter</a:t>
            </a:r>
            <a:r>
              <a:rPr lang="en-GB" sz="900" baseline="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video" Target="https://www.youtube.com/embed/wzALbzTdnc8" TargetMode="Externa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29.tiff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6.xml"/><Relationship Id="rId9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14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.m4a"/><Relationship Id="rId7" Type="http://schemas.openxmlformats.org/officeDocument/2006/relationships/image" Target="../media/image16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1.xml"/><Relationship Id="rId9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ideo" Target="https://www.youtube.com/embed/xazQRcSCRaY" TargetMode="Externa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5655"/>
            <a:ext cx="6156176" cy="101708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</a:rPr>
              <a:t>												Overview </a:t>
            </a:r>
            <a:br>
              <a:rPr lang="en-GB" b="1" dirty="0">
                <a:solidFill>
                  <a:schemeClr val="accent6"/>
                </a:solidFill>
              </a:rPr>
            </a:br>
            <a:r>
              <a:rPr lang="en-GB" b="1" dirty="0">
                <a:solidFill>
                  <a:schemeClr val="accent6"/>
                </a:solidFill>
              </a:rPr>
              <a:t>								  Atomic structure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5681786" cy="561662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Atoms and isotopes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Structure of an atom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Mass number, atomic number and isotopes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Development of the atomic model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Atoms and nuclear radiation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Radioactive decay and nuclear radiation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Nuclear equations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Half lives and random nature of decay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Radioactive contamination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58FB6-7AD3-4AB1-80A9-5BC54B8AA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2653" y="1877405"/>
            <a:ext cx="4320480" cy="31031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E6E3B8-4000-414A-818C-95604682F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83"/>
    </mc:Choice>
    <mc:Fallback>
      <p:transition spd="slow" advTm="6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CFF9-B971-471D-8DCE-C5A74C80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Early models of the atom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6BCED-03C0-4C0B-91B0-F94E317FB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of the earliest models (concepts) of the atom was proposed by </a:t>
            </a:r>
            <a:br>
              <a:rPr lang="en-GB" dirty="0"/>
            </a:br>
            <a:r>
              <a:rPr lang="en-GB" dirty="0"/>
              <a:t>J.J Thomson in 1904.</a:t>
            </a:r>
          </a:p>
        </p:txBody>
      </p:sp>
      <p:pic>
        <p:nvPicPr>
          <p:cNvPr id="1026" name="Picture 2" descr="Image result for j.j thomson">
            <a:extLst>
              <a:ext uri="{FF2B5EF4-FFF2-40B4-BE49-F238E27FC236}">
                <a16:creationId xmlns:a16="http://schemas.microsoft.com/office/drawing/2014/main" id="{20716752-0DE5-4C5A-8AC9-D8334357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5" y="3057331"/>
            <a:ext cx="2482475" cy="27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1417D84-0291-43F2-9F1D-A70A5CD0B67A}"/>
              </a:ext>
            </a:extLst>
          </p:cNvPr>
          <p:cNvSpPr/>
          <p:nvPr/>
        </p:nvSpPr>
        <p:spPr>
          <a:xfrm>
            <a:off x="4698370" y="3174488"/>
            <a:ext cx="3403442" cy="1887015"/>
          </a:xfrm>
          <a:prstGeom prst="cloudCallout">
            <a:avLst>
              <a:gd name="adj1" fmla="val -98931"/>
              <a:gd name="adj2" fmla="val -2576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I think the atom is like a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b="1" dirty="0">
                <a:solidFill>
                  <a:srgbClr val="7030A0"/>
                </a:solidFill>
              </a:rPr>
              <a:t>Plum Pudding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86F8D6-06E4-4C8B-984C-383EF5C78D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30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6"/>
    </mc:Choice>
    <mc:Fallback>
      <p:transition spd="slow" advTm="2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CFF9-B971-471D-8DCE-C5A74C80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</a:t>
            </a:r>
            <a:r>
              <a:rPr lang="en-GB" b="1" dirty="0">
                <a:solidFill>
                  <a:srgbClr val="7030A0"/>
                </a:solidFill>
              </a:rPr>
              <a:t>Plum Pudding </a:t>
            </a:r>
            <a:r>
              <a:rPr lang="en-GB" b="1" dirty="0"/>
              <a:t>atomic model</a:t>
            </a:r>
          </a:p>
        </p:txBody>
      </p:sp>
      <p:pic>
        <p:nvPicPr>
          <p:cNvPr id="1026" name="Picture 2" descr="Image result for j.j thomson">
            <a:extLst>
              <a:ext uri="{FF2B5EF4-FFF2-40B4-BE49-F238E27FC236}">
                <a16:creationId xmlns:a16="http://schemas.microsoft.com/office/drawing/2014/main" id="{20716752-0DE5-4C5A-8AC9-D8334357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8" y="2490140"/>
            <a:ext cx="2283161" cy="25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AC409F6-860B-440B-8C09-DD7B36CC1070}"/>
              </a:ext>
            </a:extLst>
          </p:cNvPr>
          <p:cNvSpPr/>
          <p:nvPr/>
        </p:nvSpPr>
        <p:spPr>
          <a:xfrm>
            <a:off x="2828393" y="2382197"/>
            <a:ext cx="3607905" cy="2922104"/>
          </a:xfrm>
          <a:prstGeom prst="cloudCallout">
            <a:avLst>
              <a:gd name="adj1" fmla="val -73516"/>
              <a:gd name="adj2" fmla="val -247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F0A589-C4BC-4B05-B8D2-20C283CA3F38}"/>
              </a:ext>
            </a:extLst>
          </p:cNvPr>
          <p:cNvSpPr/>
          <p:nvPr/>
        </p:nvSpPr>
        <p:spPr>
          <a:xfrm>
            <a:off x="3646241" y="2942951"/>
            <a:ext cx="1791782" cy="183696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525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D868D-80E4-4D51-8F6C-7F4C319E09F9}"/>
              </a:ext>
            </a:extLst>
          </p:cNvPr>
          <p:cNvSpPr txBox="1"/>
          <p:nvPr/>
        </p:nvSpPr>
        <p:spPr>
          <a:xfrm>
            <a:off x="6436298" y="2942952"/>
            <a:ext cx="26405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b="1" dirty="0"/>
              <a:t>A positively charged sphere.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8AF235-A64F-475B-9045-F13BB13E3E7D}"/>
              </a:ext>
            </a:extLst>
          </p:cNvPr>
          <p:cNvSpPr/>
          <p:nvPr/>
        </p:nvSpPr>
        <p:spPr>
          <a:xfrm>
            <a:off x="7660394" y="-558665"/>
            <a:ext cx="272142" cy="264259"/>
          </a:xfrm>
          <a:prstGeom prst="ellipse">
            <a:avLst/>
          </a:prstGeom>
          <a:solidFill>
            <a:schemeClr val="accent5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78D729-2E96-4C04-8BA5-01B5B7091136}"/>
              </a:ext>
            </a:extLst>
          </p:cNvPr>
          <p:cNvSpPr/>
          <p:nvPr/>
        </p:nvSpPr>
        <p:spPr>
          <a:xfrm>
            <a:off x="9532056" y="4299086"/>
            <a:ext cx="272142" cy="264259"/>
          </a:xfrm>
          <a:prstGeom prst="ellipse">
            <a:avLst/>
          </a:prstGeom>
          <a:solidFill>
            <a:schemeClr val="accent5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C732BB-03D0-4FA8-9F23-9D1EED22AC9A}"/>
              </a:ext>
            </a:extLst>
          </p:cNvPr>
          <p:cNvSpPr/>
          <p:nvPr/>
        </p:nvSpPr>
        <p:spPr>
          <a:xfrm>
            <a:off x="101536" y="7220879"/>
            <a:ext cx="272142" cy="264259"/>
          </a:xfrm>
          <a:prstGeom prst="ellipse">
            <a:avLst/>
          </a:prstGeom>
          <a:solidFill>
            <a:schemeClr val="accent5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75E79-3FF7-440E-AFA9-DF4DB1E02C66}"/>
              </a:ext>
            </a:extLst>
          </p:cNvPr>
          <p:cNvSpPr/>
          <p:nvPr/>
        </p:nvSpPr>
        <p:spPr>
          <a:xfrm>
            <a:off x="4837842" y="7942398"/>
            <a:ext cx="272142" cy="264259"/>
          </a:xfrm>
          <a:prstGeom prst="ellipse">
            <a:avLst/>
          </a:prstGeom>
          <a:solidFill>
            <a:schemeClr val="accent5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E5B0DA-29CC-4FF0-9A33-89A1F074D483}"/>
              </a:ext>
            </a:extLst>
          </p:cNvPr>
          <p:cNvSpPr/>
          <p:nvPr/>
        </p:nvSpPr>
        <p:spPr>
          <a:xfrm>
            <a:off x="246953" y="-965859"/>
            <a:ext cx="272142" cy="264259"/>
          </a:xfrm>
          <a:prstGeom prst="ellipse">
            <a:avLst/>
          </a:prstGeom>
          <a:solidFill>
            <a:schemeClr val="accent5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22C770-6593-412C-B597-211B99464E5F}"/>
              </a:ext>
            </a:extLst>
          </p:cNvPr>
          <p:cNvSpPr txBox="1"/>
          <p:nvPr/>
        </p:nvSpPr>
        <p:spPr>
          <a:xfrm>
            <a:off x="6436297" y="3429000"/>
            <a:ext cx="26977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b="1" dirty="0"/>
              <a:t>Negatively charged electrons</a:t>
            </a:r>
            <a:br>
              <a:rPr lang="en-GB" sz="1500" b="1" dirty="0"/>
            </a:br>
            <a:r>
              <a:rPr lang="en-GB" sz="1500" b="1" dirty="0"/>
              <a:t>embedded throughout</a:t>
            </a:r>
            <a:br>
              <a:rPr lang="en-GB" sz="1500" b="1" dirty="0"/>
            </a:br>
            <a:r>
              <a:rPr lang="en-GB" sz="1500" b="1" dirty="0"/>
              <a:t>the whole sphere.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5A7E2E-70D0-490D-A68F-AD1A0E353747}"/>
              </a:ext>
            </a:extLst>
          </p:cNvPr>
          <p:cNvSpPr/>
          <p:nvPr/>
        </p:nvSpPr>
        <p:spPr>
          <a:xfrm>
            <a:off x="6522245" y="976991"/>
            <a:ext cx="2516112" cy="1513150"/>
          </a:xfrm>
          <a:prstGeom prst="roundRect">
            <a:avLst>
              <a:gd name="adj" fmla="val 816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Discuss</a:t>
            </a:r>
          </a:p>
          <a:p>
            <a:pPr algn="ctr"/>
            <a:r>
              <a:rPr lang="en-GB" sz="1350" dirty="0">
                <a:solidFill>
                  <a:schemeClr val="tx1"/>
                </a:solidFill>
              </a:rPr>
              <a:t>Q. Where is the mass in this model of the atom?</a:t>
            </a:r>
          </a:p>
          <a:p>
            <a:pPr algn="ctr"/>
            <a:endParaRPr lang="en-GB" sz="1350" dirty="0">
              <a:solidFill>
                <a:schemeClr val="tx1"/>
              </a:solidFill>
            </a:endParaRPr>
          </a:p>
          <a:p>
            <a:pPr algn="ctr"/>
            <a:r>
              <a:rPr lang="en-GB" sz="1350" dirty="0">
                <a:solidFill>
                  <a:schemeClr val="tx1"/>
                </a:solidFill>
              </a:rPr>
              <a:t>Q. How is the charge distributed in this model of the atom?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59C0C9-30C5-4C49-8EF3-A2C03F54F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31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64"/>
    </mc:Choice>
    <mc:Fallback>
      <p:transition spd="slow" advTm="6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31354 0.568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84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49948 -0.103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-516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42722 -0.4270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-2136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1575 -0.551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27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289 0.6620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142C50-E173-46EF-84C0-87A9FAC702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2885" y="1711593"/>
            <a:ext cx="3200401" cy="3543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2A16E5-1A59-47F0-9D32-29E478C136CE}"/>
              </a:ext>
            </a:extLst>
          </p:cNvPr>
          <p:cNvSpPr txBox="1"/>
          <p:nvPr/>
        </p:nvSpPr>
        <p:spPr>
          <a:xfrm>
            <a:off x="1098442" y="3186626"/>
            <a:ext cx="36226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/>
              <a:t>A challenger approaches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0021D0-803F-4396-824F-A7D259438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9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8"/>
    </mc:Choice>
    <mc:Fallback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CFF9-B971-471D-8DCE-C5A74C80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Rutherford’s experiment</a:t>
            </a:r>
          </a:p>
        </p:txBody>
      </p:sp>
      <p:pic>
        <p:nvPicPr>
          <p:cNvPr id="1026" name="Picture 2" descr="Image result for j.j thomson">
            <a:extLst>
              <a:ext uri="{FF2B5EF4-FFF2-40B4-BE49-F238E27FC236}">
                <a16:creationId xmlns:a16="http://schemas.microsoft.com/office/drawing/2014/main" id="{20716752-0DE5-4C5A-8AC9-D8334357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776" y="2432461"/>
            <a:ext cx="3093780" cy="34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C126-EA59-4C7A-BD81-FAEAF56430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6399" y="1206529"/>
            <a:ext cx="2246133" cy="248679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1588FB3-A038-446C-BFE1-339EB2ED0BDB}"/>
              </a:ext>
            </a:extLst>
          </p:cNvPr>
          <p:cNvSpPr/>
          <p:nvPr/>
        </p:nvSpPr>
        <p:spPr>
          <a:xfrm>
            <a:off x="3164146" y="2286000"/>
            <a:ext cx="3093780" cy="2235994"/>
          </a:xfrm>
          <a:prstGeom prst="wedgeRoundRectCallout">
            <a:avLst>
              <a:gd name="adj1" fmla="val 80620"/>
              <a:gd name="adj2" fmla="val -336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I’ve devised an experiment to test your model of the atom.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314728-5A00-4D8F-AD42-CBD26A6BC0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8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"/>
    </mc:Choice>
    <mc:Fallback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2BB7F-2129-4249-BBEB-D5850254D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711" y="1464469"/>
            <a:ext cx="2066012" cy="2071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3D5ED-8489-4FA0-A65A-2CA2DB8056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2874" y="4036218"/>
            <a:ext cx="1635920" cy="187918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590F007-7D6E-46C7-A60B-5925B3715626}"/>
              </a:ext>
            </a:extLst>
          </p:cNvPr>
          <p:cNvSpPr/>
          <p:nvPr/>
        </p:nvSpPr>
        <p:spPr>
          <a:xfrm>
            <a:off x="2064544" y="4293394"/>
            <a:ext cx="6786562" cy="1521809"/>
          </a:xfrm>
          <a:prstGeom prst="wedgeRoundRectCallout">
            <a:avLst>
              <a:gd name="adj1" fmla="val -59987"/>
              <a:gd name="adj2" fmla="val 71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dirty="0">
                <a:solidFill>
                  <a:schemeClr val="tx1"/>
                </a:solidFill>
              </a:rPr>
              <a:t>If the plum pudding model is true:</a:t>
            </a:r>
          </a:p>
          <a:p>
            <a:pPr algn="ctr"/>
            <a:r>
              <a:rPr lang="en-GB" sz="2700" dirty="0">
                <a:solidFill>
                  <a:schemeClr val="tx1"/>
                </a:solidFill>
              </a:rPr>
              <a:t>By firing positively charged alpha particles at the atom, they will all go straight through.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475A63-41F2-493D-8415-32FE57F05A77}"/>
              </a:ext>
            </a:extLst>
          </p:cNvPr>
          <p:cNvSpPr/>
          <p:nvPr/>
        </p:nvSpPr>
        <p:spPr>
          <a:xfrm>
            <a:off x="1028700" y="2464594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808B71-7D81-4734-A22E-6453046DE60F}"/>
              </a:ext>
            </a:extLst>
          </p:cNvPr>
          <p:cNvSpPr/>
          <p:nvPr/>
        </p:nvSpPr>
        <p:spPr>
          <a:xfrm>
            <a:off x="1035844" y="2057401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9A46BD-2852-4A7E-ADD5-0EB7AA000A82}"/>
              </a:ext>
            </a:extLst>
          </p:cNvPr>
          <p:cNvCxnSpPr/>
          <p:nvPr/>
        </p:nvCxnSpPr>
        <p:spPr>
          <a:xfrm flipH="1">
            <a:off x="0" y="857250"/>
            <a:ext cx="9144000" cy="5143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9259-0220-4053-8954-56CF1A51B953}"/>
              </a:ext>
            </a:extLst>
          </p:cNvPr>
          <p:cNvCxnSpPr>
            <a:cxnSpLocks/>
          </p:cNvCxnSpPr>
          <p:nvPr/>
        </p:nvCxnSpPr>
        <p:spPr>
          <a:xfrm flipH="1" flipV="1">
            <a:off x="1" y="857251"/>
            <a:ext cx="9143999" cy="51434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2C1F88-5840-4096-8D0D-305A312827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73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3"/>
    </mc:Choice>
    <mc:Fallback>
      <p:transition spd="slow" advTm="1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46328 0.00139 C 0.60261 0.00417 0.58151 -0.0037 0.58151 0.05255 L 0.58151 0.25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28 0.06527 L 0.425 0.06388 C 0.56433 0.06111 0.54323 0.06875 0.54323 0.01504 L 0.54323 -0.17362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2BB7F-2129-4249-BBEB-D5850254D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711" y="1464469"/>
            <a:ext cx="2066012" cy="2071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3D5ED-8489-4FA0-A65A-2CA2DB8056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2874" y="4036218"/>
            <a:ext cx="1635920" cy="187918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590F007-7D6E-46C7-A60B-5925B3715626}"/>
              </a:ext>
            </a:extLst>
          </p:cNvPr>
          <p:cNvSpPr/>
          <p:nvPr/>
        </p:nvSpPr>
        <p:spPr>
          <a:xfrm>
            <a:off x="2064544" y="4293394"/>
            <a:ext cx="6786562" cy="1521809"/>
          </a:xfrm>
          <a:prstGeom prst="wedgeRoundRectCallout">
            <a:avLst>
              <a:gd name="adj1" fmla="val -59987"/>
              <a:gd name="adj2" fmla="val 71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dirty="0">
                <a:solidFill>
                  <a:schemeClr val="tx1"/>
                </a:solidFill>
              </a:rPr>
              <a:t>What I saw in my experiment</a:t>
            </a:r>
          </a:p>
          <a:p>
            <a:pPr algn="ctr"/>
            <a:r>
              <a:rPr lang="en-GB" sz="2700" dirty="0">
                <a:solidFill>
                  <a:schemeClr val="tx1"/>
                </a:solidFill>
              </a:rPr>
              <a:t>Actually, most of the alpha particles passed straight through, but a tiny proportion were deflected back!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475A63-41F2-493D-8415-32FE57F05A77}"/>
              </a:ext>
            </a:extLst>
          </p:cNvPr>
          <p:cNvSpPr/>
          <p:nvPr/>
        </p:nvSpPr>
        <p:spPr>
          <a:xfrm>
            <a:off x="1028700" y="2464594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808B71-7D81-4734-A22E-6453046DE60F}"/>
              </a:ext>
            </a:extLst>
          </p:cNvPr>
          <p:cNvSpPr/>
          <p:nvPr/>
        </p:nvSpPr>
        <p:spPr>
          <a:xfrm>
            <a:off x="1035844" y="2057401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1BBBEC-41F9-4D92-9177-A6D9F8972AAA}"/>
              </a:ext>
            </a:extLst>
          </p:cNvPr>
          <p:cNvSpPr/>
          <p:nvPr/>
        </p:nvSpPr>
        <p:spPr>
          <a:xfrm>
            <a:off x="1028700" y="2893219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1910AE-C944-4E5B-AB9F-A6B095008D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55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0"/>
    </mc:Choice>
    <mc:Fallback>
      <p:transition spd="slow" advTm="1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46328 0.00139 C 0.60261 0.00417 0.58151 -0.0037 0.58151 0.05255 L 0.58151 0.25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84493 0.008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83477 -0.01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Discovery of the Atomic Nucleus (3 of 15)">
            <a:hlinkClick r:id="" action="ppaction://media"/>
            <a:extLst>
              <a:ext uri="{FF2B5EF4-FFF2-40B4-BE49-F238E27FC236}">
                <a16:creationId xmlns:a16="http://schemas.microsoft.com/office/drawing/2014/main" id="{C59CE214-7186-4306-B8DC-9221C77CD2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13645" y="1329267"/>
            <a:ext cx="7465718" cy="41994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303D88-1EEC-4245-8F2F-9DF29B049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3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0"/>
    </mc:Choice>
    <mc:Fallback>
      <p:transition spd="slow" advTm="2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F50B-8184-4246-A3E1-CF119FBD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did Rutherford’s experiment tell 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B2D2B-8115-4FF9-8839-F0D293A1D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761" y="2657475"/>
            <a:ext cx="2066012" cy="20716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ECD055F-0D46-4797-91BA-0B4A368DF08A}"/>
              </a:ext>
            </a:extLst>
          </p:cNvPr>
          <p:cNvSpPr/>
          <p:nvPr/>
        </p:nvSpPr>
        <p:spPr>
          <a:xfrm>
            <a:off x="5803660" y="2786062"/>
            <a:ext cx="1785938" cy="178593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885533-F287-4454-9F6A-39DEA521CDD4}"/>
              </a:ext>
            </a:extLst>
          </p:cNvPr>
          <p:cNvSpPr/>
          <p:nvPr/>
        </p:nvSpPr>
        <p:spPr>
          <a:xfrm>
            <a:off x="885825" y="3071812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F15E9B-1678-4C3D-876F-5D61C8CABD03}"/>
              </a:ext>
            </a:extLst>
          </p:cNvPr>
          <p:cNvSpPr/>
          <p:nvPr/>
        </p:nvSpPr>
        <p:spPr>
          <a:xfrm>
            <a:off x="878682" y="3907630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E7A0-C3C2-4B3F-A78C-97C696C3F6C8}"/>
              </a:ext>
            </a:extLst>
          </p:cNvPr>
          <p:cNvSpPr txBox="1"/>
          <p:nvPr/>
        </p:nvSpPr>
        <p:spPr>
          <a:xfrm>
            <a:off x="750869" y="1955000"/>
            <a:ext cx="7798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u="sng" dirty="0"/>
              <a:t>Observation</a:t>
            </a:r>
            <a:br>
              <a:rPr lang="en-GB" sz="2100" b="1" dirty="0"/>
            </a:br>
            <a:r>
              <a:rPr lang="en-GB" sz="2100" b="1" dirty="0"/>
              <a:t>The fact that the majority of alpha particles passed straight through.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3EC4C-52C7-477E-BA73-A368E9763061}"/>
              </a:ext>
            </a:extLst>
          </p:cNvPr>
          <p:cNvSpPr txBox="1"/>
          <p:nvPr/>
        </p:nvSpPr>
        <p:spPr>
          <a:xfrm>
            <a:off x="750868" y="4758918"/>
            <a:ext cx="37694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u="sng" dirty="0"/>
              <a:t>Explanation</a:t>
            </a:r>
            <a:br>
              <a:rPr lang="en-GB" sz="2100" b="1" dirty="0"/>
            </a:br>
            <a:r>
              <a:rPr lang="en-GB" sz="2100" b="1" dirty="0"/>
              <a:t>The atom is mostly empty space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7D2F7B-74E2-4E78-BF66-96407BB73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37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5"/>
    </mc:Choice>
    <mc:Fallback>
      <p:transition spd="slow" advTm="3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84492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83476 -0.01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F50B-8184-4246-A3E1-CF119FBD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did Rutherford’s experiment tell 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B2D2B-8115-4FF9-8839-F0D293A1D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761" y="2657475"/>
            <a:ext cx="2066012" cy="20716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ECD055F-0D46-4797-91BA-0B4A368DF08A}"/>
              </a:ext>
            </a:extLst>
          </p:cNvPr>
          <p:cNvSpPr/>
          <p:nvPr/>
        </p:nvSpPr>
        <p:spPr>
          <a:xfrm>
            <a:off x="5803660" y="2786062"/>
            <a:ext cx="1785938" cy="178593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885533-F287-4454-9F6A-39DEA521CDD4}"/>
              </a:ext>
            </a:extLst>
          </p:cNvPr>
          <p:cNvSpPr/>
          <p:nvPr/>
        </p:nvSpPr>
        <p:spPr>
          <a:xfrm>
            <a:off x="885825" y="3071812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F15E9B-1678-4C3D-876F-5D61C8CABD03}"/>
              </a:ext>
            </a:extLst>
          </p:cNvPr>
          <p:cNvSpPr/>
          <p:nvPr/>
        </p:nvSpPr>
        <p:spPr>
          <a:xfrm>
            <a:off x="878682" y="3907630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E7A0-C3C2-4B3F-A78C-97C696C3F6C8}"/>
              </a:ext>
            </a:extLst>
          </p:cNvPr>
          <p:cNvSpPr txBox="1"/>
          <p:nvPr/>
        </p:nvSpPr>
        <p:spPr>
          <a:xfrm>
            <a:off x="750869" y="1955000"/>
            <a:ext cx="6860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u="sng" dirty="0"/>
              <a:t>Observation</a:t>
            </a:r>
            <a:br>
              <a:rPr lang="en-GB" sz="2100" b="1" dirty="0"/>
            </a:br>
            <a:r>
              <a:rPr lang="en-GB" sz="2100" b="1" dirty="0"/>
              <a:t>A tiny proportion of particles were scattered by large angles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3EC4C-52C7-477E-BA73-A368E9763061}"/>
              </a:ext>
            </a:extLst>
          </p:cNvPr>
          <p:cNvSpPr txBox="1"/>
          <p:nvPr/>
        </p:nvSpPr>
        <p:spPr>
          <a:xfrm>
            <a:off x="492919" y="4903000"/>
            <a:ext cx="831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Explanation</a:t>
            </a:r>
            <a:br>
              <a:rPr lang="en-GB" b="1" dirty="0"/>
            </a:br>
            <a:r>
              <a:rPr lang="en-GB" b="1" dirty="0"/>
              <a:t>The mass of the atom is contained within a </a:t>
            </a:r>
            <a:r>
              <a:rPr lang="en-GB" b="1" u="sng" dirty="0"/>
              <a:t>tiny nucleus </a:t>
            </a:r>
            <a:r>
              <a:rPr lang="en-GB" b="1" dirty="0"/>
              <a:t>at the centre.</a:t>
            </a:r>
          </a:p>
          <a:p>
            <a:r>
              <a:rPr lang="en-GB" b="1" dirty="0"/>
              <a:t>The nucleus must be positively charged (because it repels the positive alpha particle)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B7EEA7-2AA5-4BFD-9232-DB510E47D2A5}"/>
              </a:ext>
            </a:extLst>
          </p:cNvPr>
          <p:cNvSpPr/>
          <p:nvPr/>
        </p:nvSpPr>
        <p:spPr>
          <a:xfrm>
            <a:off x="878681" y="3481987"/>
            <a:ext cx="378619" cy="357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723A2E-1C67-4BC0-8ADE-8E4306D87CCB}"/>
              </a:ext>
            </a:extLst>
          </p:cNvPr>
          <p:cNvSpPr/>
          <p:nvPr/>
        </p:nvSpPr>
        <p:spPr>
          <a:xfrm>
            <a:off x="6427924" y="3485403"/>
            <a:ext cx="451685" cy="42222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7620000" h="762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750" dirty="0"/>
              <a:t>+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0C89D41-6A11-4056-AB38-341FE6CC2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4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19"/>
    </mc:Choice>
    <mc:Fallback>
      <p:transition spd="slow" advTm="40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84492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83476 -0.01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6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48424 0.00139 C 0.62981 0.00417 0.60781 -0.0037 0.60781 0.05255 L 0.60781 0.2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9" grpId="0" uiExpand="1" build="p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7EB6-5057-4682-85F2-622D082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20061"/>
            <a:ext cx="5122912" cy="504056"/>
          </a:xfrm>
        </p:spPr>
        <p:txBody>
          <a:bodyPr anchor="t"/>
          <a:lstStyle/>
          <a:p>
            <a:r>
              <a:rPr lang="en-GB" sz="2400" dirty="0">
                <a:latin typeface="+mn-lt"/>
              </a:rPr>
              <a:t>         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E3DE0-DCDF-4D5C-BA0E-0B02FF3D4BDC}"/>
              </a:ext>
            </a:extLst>
          </p:cNvPr>
          <p:cNvSpPr/>
          <p:nvPr/>
        </p:nvSpPr>
        <p:spPr>
          <a:xfrm>
            <a:off x="877885" y="195219"/>
            <a:ext cx="72728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Development of the model of the atom</a:t>
            </a:r>
            <a:endParaRPr lang="en-GB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9873" y="748959"/>
            <a:ext cx="7488832" cy="1730083"/>
            <a:chOff x="1115616" y="1484784"/>
            <a:chExt cx="7488832" cy="17300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6895E8-E82A-48A0-87CD-A8211FEE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916832"/>
              <a:ext cx="1080120" cy="1080120"/>
            </a:xfrm>
            <a:prstGeom prst="rect">
              <a:avLst/>
            </a:prstGeom>
          </p:spPr>
        </p:pic>
        <p:pic>
          <p:nvPicPr>
            <p:cNvPr id="7" name="Picture 6" descr="Image result for plum pudding model">
              <a:extLst>
                <a:ext uri="{FF2B5EF4-FFF2-40B4-BE49-F238E27FC236}">
                  <a16:creationId xmlns:a16="http://schemas.microsoft.com/office/drawing/2014/main" id="{CCD16E7B-B5F7-4BA4-B2F9-5654D053FFD9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595" y="1888954"/>
              <a:ext cx="1209675" cy="1169670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</p:pic>
        <p:pic>
          <p:nvPicPr>
            <p:cNvPr id="8" name="Picture 7" descr="Related image">
              <a:extLst>
                <a:ext uri="{FF2B5EF4-FFF2-40B4-BE49-F238E27FC236}">
                  <a16:creationId xmlns:a16="http://schemas.microsoft.com/office/drawing/2014/main" id="{126A32EC-287D-4B33-B6A3-AC6A2185D4FC}"/>
                </a:ext>
              </a:extLst>
            </p:cNvPr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700808"/>
              <a:ext cx="2448272" cy="1514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0F295C0-0C81-4AB8-9AEA-1E5590515A77}"/>
                </a:ext>
              </a:extLst>
            </p:cNvPr>
            <p:cNvSpPr/>
            <p:nvPr/>
          </p:nvSpPr>
          <p:spPr>
            <a:xfrm>
              <a:off x="2620554" y="2293769"/>
              <a:ext cx="792088" cy="36004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86B0F61B-84AD-4A83-A96C-BF654CAD31C7}"/>
                </a:ext>
              </a:extLst>
            </p:cNvPr>
            <p:cNvSpPr/>
            <p:nvPr/>
          </p:nvSpPr>
          <p:spPr>
            <a:xfrm>
              <a:off x="5405264" y="2276872"/>
              <a:ext cx="792088" cy="36004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24113F-7DEA-4D8E-B64C-394E81A1D6A1}"/>
                </a:ext>
              </a:extLst>
            </p:cNvPr>
            <p:cNvSpPr txBox="1"/>
            <p:nvPr/>
          </p:nvSpPr>
          <p:spPr>
            <a:xfrm>
              <a:off x="1115616" y="148478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Pre 1900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15F56-757D-43D1-8363-1EA119C6794A}"/>
                </a:ext>
              </a:extLst>
            </p:cNvPr>
            <p:cNvSpPr txBox="1"/>
            <p:nvPr/>
          </p:nvSpPr>
          <p:spPr>
            <a:xfrm>
              <a:off x="3923928" y="148478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Pre 1911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8C66DC-AD03-43BD-9300-5B5B96318337}"/>
                </a:ext>
              </a:extLst>
            </p:cNvPr>
            <p:cNvSpPr txBox="1"/>
            <p:nvPr/>
          </p:nvSpPr>
          <p:spPr>
            <a:xfrm>
              <a:off x="6516216" y="14847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1911 to present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211699"/>
              </p:ext>
            </p:extLst>
          </p:nvPr>
        </p:nvGraphicFramePr>
        <p:xfrm>
          <a:off x="94107" y="2392273"/>
          <a:ext cx="8840364" cy="41452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8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Sphere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Plum pudding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Nuclear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Before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discovery of the electron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, atoms were thought to be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tiny spheres that could not be divided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discovery of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electron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led to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plum pudding model</a:t>
                      </a:r>
                      <a:r>
                        <a:rPr lang="en-GB" sz="2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of the atom. 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plum pudding model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suggested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atom is a ball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of positive charge with negative electrons embedded in it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Alpha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scattering experiment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mass of the atom is concentrated in the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nucleus, which is charged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Niels Bohr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electrons orbit nucleus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at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different distances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Later experiments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positive charge in nucleus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 divided into whole number of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smaller particles with positive charge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James Chadwick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20 years after nucleus accepted – provided evidence for existence of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neutrons in nucleus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D153AC0-CCF3-4BB2-8C44-512A83D7C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7222"/>
      </p:ext>
    </p:extLst>
  </p:cSld>
  <p:clrMapOvr>
    <a:masterClrMapping/>
  </p:clrMapOvr>
  <p:transition spd="med"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696" y="675435"/>
            <a:ext cx="457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LearnIT!</a:t>
            </a:r>
          </a:p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KnowIT!</a:t>
            </a:r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 of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the atom.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2288" y="520983"/>
            <a:ext cx="5024310" cy="58772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C7953C-01D6-4916-9087-7A5BA2864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"/>
    </mc:Choice>
    <mc:Fallback>
      <p:transition spd="slow" advTm="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7EB6-5057-4682-85F2-622D082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20061"/>
            <a:ext cx="5122912" cy="504056"/>
          </a:xfrm>
        </p:spPr>
        <p:txBody>
          <a:bodyPr anchor="t"/>
          <a:lstStyle/>
          <a:p>
            <a:r>
              <a:rPr lang="en-GB" sz="2400" dirty="0">
                <a:latin typeface="+mn-lt"/>
              </a:rPr>
              <a:t>         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E3DE0-DCDF-4D5C-BA0E-0B02FF3D4BDC}"/>
              </a:ext>
            </a:extLst>
          </p:cNvPr>
          <p:cNvSpPr/>
          <p:nvPr/>
        </p:nvSpPr>
        <p:spPr>
          <a:xfrm>
            <a:off x="1115616" y="220061"/>
            <a:ext cx="72728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6"/>
                </a:solidFill>
              </a:rPr>
              <a:t>Atoms and isotopes – Development of the model of the atom</a:t>
            </a:r>
            <a:endParaRPr lang="en-GB" sz="2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240C5-734B-40FE-A0A9-767762389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9508" y="925373"/>
            <a:ext cx="5424985" cy="343387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GB" dirty="0"/>
              <a:t>Rutherford’s alpha scattering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E15F3-564A-4CA6-8146-1E656F996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1" b="-1"/>
          <a:stretch/>
        </p:blipFill>
        <p:spPr>
          <a:xfrm>
            <a:off x="2699792" y="2673804"/>
            <a:ext cx="3348410" cy="282986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CC05A4-ACE8-43FE-ABEC-410A5500C39F}"/>
              </a:ext>
            </a:extLst>
          </p:cNvPr>
          <p:cNvCxnSpPr>
            <a:cxnSpLocks/>
          </p:cNvCxnSpPr>
          <p:nvPr/>
        </p:nvCxnSpPr>
        <p:spPr>
          <a:xfrm flipV="1">
            <a:off x="3563888" y="4221088"/>
            <a:ext cx="43204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4181CE-8CD0-43AA-869E-4D2B8F198FEF}"/>
              </a:ext>
            </a:extLst>
          </p:cNvPr>
          <p:cNvSpPr txBox="1"/>
          <p:nvPr/>
        </p:nvSpPr>
        <p:spPr>
          <a:xfrm>
            <a:off x="827584" y="1310823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 beam of alpha particles are directed at a very thin gold foil screen.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C3A7C08-D6C4-489B-B573-EF3B5B2881D5}"/>
              </a:ext>
            </a:extLst>
          </p:cNvPr>
          <p:cNvSpPr/>
          <p:nvPr/>
        </p:nvSpPr>
        <p:spPr>
          <a:xfrm rot="18099113">
            <a:off x="5772300" y="2318581"/>
            <a:ext cx="288032" cy="100811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E2EF6A-BF79-4B30-87E1-C20575CD8837}"/>
              </a:ext>
            </a:extLst>
          </p:cNvPr>
          <p:cNvSpPr txBox="1"/>
          <p:nvPr/>
        </p:nvSpPr>
        <p:spPr>
          <a:xfrm>
            <a:off x="6660232" y="2060848"/>
            <a:ext cx="2232248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Most (99.99%) of the alpha particles pass straight through the gold foil unaffected by its presence.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F80E7-CFBA-432A-8754-CCE2EABF3DB0}"/>
              </a:ext>
            </a:extLst>
          </p:cNvPr>
          <p:cNvSpPr txBox="1"/>
          <p:nvPr/>
        </p:nvSpPr>
        <p:spPr>
          <a:xfrm>
            <a:off x="323528" y="2030122"/>
            <a:ext cx="2592288" cy="13234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 few (+) alpha particles are deflected by a positive nucleus within the gold atoms.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B11476-66E1-4328-9D0C-574E13F9367A}"/>
              </a:ext>
            </a:extLst>
          </p:cNvPr>
          <p:cNvSpPr txBox="1"/>
          <p:nvPr/>
        </p:nvSpPr>
        <p:spPr>
          <a:xfrm>
            <a:off x="6696236" y="4088738"/>
            <a:ext cx="2160240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 tiny number of alpha particles are reflected because they collide with the nucleus of the gold atoms.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985F97A-1330-4734-BAC9-F9E6F1A43432}"/>
              </a:ext>
            </a:extLst>
          </p:cNvPr>
          <p:cNvCxnSpPr>
            <a:cxnSpLocks/>
          </p:cNvCxnSpPr>
          <p:nvPr/>
        </p:nvCxnSpPr>
        <p:spPr>
          <a:xfrm>
            <a:off x="2915816" y="3043136"/>
            <a:ext cx="792088" cy="241848"/>
          </a:xfrm>
          <a:prstGeom prst="curved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1F59F7-B101-4043-B37E-9B11D9FA8B98}"/>
              </a:ext>
            </a:extLst>
          </p:cNvPr>
          <p:cNvSpPr txBox="1"/>
          <p:nvPr/>
        </p:nvSpPr>
        <p:spPr>
          <a:xfrm>
            <a:off x="2987824" y="2579360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BFAAF2C-D0AD-45C6-971C-FC2EC05DF669}"/>
              </a:ext>
            </a:extLst>
          </p:cNvPr>
          <p:cNvCxnSpPr>
            <a:cxnSpLocks/>
          </p:cNvCxnSpPr>
          <p:nvPr/>
        </p:nvCxnSpPr>
        <p:spPr>
          <a:xfrm rot="10800000">
            <a:off x="4989824" y="3946770"/>
            <a:ext cx="1670409" cy="435477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2BC7C104-13B0-4F41-A042-E5A6739DE90B}"/>
              </a:ext>
            </a:extLst>
          </p:cNvPr>
          <p:cNvCxnSpPr>
            <a:cxnSpLocks/>
          </p:cNvCxnSpPr>
          <p:nvPr/>
        </p:nvCxnSpPr>
        <p:spPr>
          <a:xfrm flipV="1">
            <a:off x="6039211" y="2263095"/>
            <a:ext cx="477005" cy="351251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CFF8C7E-2D17-40AF-A0EC-388EBA8D4B14}"/>
              </a:ext>
            </a:extLst>
          </p:cNvPr>
          <p:cNvSpPr txBox="1"/>
          <p:nvPr/>
        </p:nvSpPr>
        <p:spPr>
          <a:xfrm>
            <a:off x="323528" y="5552348"/>
            <a:ext cx="6097441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Rutherford concluded that the gold atoms are mostly empty space with a positively charged nucleus that contains nearly all the mass of the atom.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C0F52E-C0B7-47EE-BF73-0E0A9C367AF9}"/>
              </a:ext>
            </a:extLst>
          </p:cNvPr>
          <p:cNvSpPr txBox="1"/>
          <p:nvPr/>
        </p:nvSpPr>
        <p:spPr>
          <a:xfrm>
            <a:off x="3563888" y="5157192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(</a:t>
            </a:r>
            <a:r>
              <a:rPr lang="el-GR" sz="1100" dirty="0"/>
              <a:t>α</a:t>
            </a:r>
            <a:r>
              <a:rPr lang="en-GB" sz="1100" dirty="0"/>
              <a:t> particles have a + charge)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9B0E6A-81A3-4A90-AC61-33C3FEE0A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6805"/>
      </p:ext>
    </p:extLst>
  </p:cSld>
  <p:clrMapOvr>
    <a:masterClrMapping/>
  </p:clrMapOvr>
  <p:transition spd="med" advTm="1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 of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the atom.</a:t>
            </a:r>
          </a:p>
          <a:p>
            <a:endParaRPr lang="en-GB" dirty="0"/>
          </a:p>
          <a:p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0" y="886544"/>
            <a:ext cx="4914900" cy="5638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0D8E90-4E55-4AB0-BB67-DCB1776A7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4"/>
    </mc:Choice>
    <mc:Fallback>
      <p:transition spd="slow" advTm="4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644420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              Atoms and isotopes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936" y="76470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The diameter of an atom is about 0.000 000 000 2 m. What is this distance in standard form? 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What is the nucleus of an atom composed of?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Describe what happens when an electron drops to a lower energy level in an atom.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An atom of sodium is represented by: 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  <a:p>
            <a:pPr lvl="1"/>
            <a:r>
              <a:rPr lang="en-GB" sz="2000" dirty="0"/>
              <a:t>Use this information to determine the number of protons, neutrons and   electrons in an atom of sodium.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What is the electrical charge attached to:</a:t>
            </a:r>
          </a:p>
          <a:p>
            <a:r>
              <a:rPr lang="en-GB" sz="2000" dirty="0"/>
              <a:t>		a neutron 	</a:t>
            </a:r>
            <a:r>
              <a:rPr lang="en-GB" sz="2000" b="1" dirty="0">
                <a:solidFill>
                  <a:srgbClr val="00B050"/>
                </a:solidFill>
              </a:rPr>
              <a:t>   </a:t>
            </a:r>
            <a:r>
              <a:rPr lang="en-GB" sz="2000" dirty="0"/>
              <a:t> </a:t>
            </a:r>
          </a:p>
          <a:p>
            <a:r>
              <a:rPr lang="en-GB" sz="2000" dirty="0"/>
              <a:t>		an electron	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endParaRPr lang="en-GB" sz="2000" dirty="0"/>
          </a:p>
          <a:p>
            <a:r>
              <a:rPr lang="en-GB" sz="2000" dirty="0"/>
              <a:t>		a proton </a:t>
            </a:r>
            <a:r>
              <a:rPr lang="en-GB" dirty="0"/>
              <a:t>	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Picture 4" descr="Image result for symbol for sodium 23">
            <a:extLst>
              <a:ext uri="{FF2B5EF4-FFF2-40B4-BE49-F238E27FC236}">
                <a16:creationId xmlns:a16="http://schemas.microsoft.com/office/drawing/2014/main" id="{EADD2E22-80AA-415B-9B73-DB07D6A217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9062" r="37686" b="61210"/>
          <a:stretch/>
        </p:blipFill>
        <p:spPr bwMode="auto">
          <a:xfrm>
            <a:off x="4788024" y="3426971"/>
            <a:ext cx="738188" cy="495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52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00"/>
    </mc:Choice>
    <mc:Fallback>
      <p:transition spd="slow" advTm="18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5580112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pic>
        <p:nvPicPr>
          <p:cNvPr id="5" name="Picture 4" descr="Image result for chemical symbols with whole atomic numbers">
            <a:extLst>
              <a:ext uri="{FF2B5EF4-FFF2-40B4-BE49-F238E27FC236}">
                <a16:creationId xmlns:a16="http://schemas.microsoft.com/office/drawing/2014/main" id="{A9E6FE9A-5070-49C1-AAE8-FB08EDD175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6" t="12191" r="9439" b="60101"/>
          <a:stretch/>
        </p:blipFill>
        <p:spPr bwMode="auto">
          <a:xfrm>
            <a:off x="683568" y="1268760"/>
            <a:ext cx="768474" cy="739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7404AB-270A-43D0-9A08-4AE525047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94014"/>
              </p:ext>
            </p:extLst>
          </p:nvPr>
        </p:nvGraphicFramePr>
        <p:xfrm>
          <a:off x="683568" y="3009627"/>
          <a:ext cx="1152128" cy="803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96365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60967520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9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8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Be</a:t>
                      </a:r>
                      <a:endParaRPr lang="en-GB" sz="48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00849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4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9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GB" sz="2000" dirty="0"/>
              <a:t>What is the mass number and the atomic number for fluorine? </a:t>
            </a:r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Beryllium has the chemical symbol: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lvl="1"/>
            <a:r>
              <a:rPr lang="en-GB" sz="2000" dirty="0"/>
              <a:t>Use this information to draw a representation of an atom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A different isotope of beryllium has an extra neutron. Give the chemical symbol of this new isotope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r>
              <a:rPr lang="en-GB" dirty="0"/>
              <a:t>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1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0"/>
    </mc:Choice>
    <mc:Fallback>
      <p:transition spd="slow" advTm="1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30638"/>
            <a:ext cx="5220072" cy="515413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712393"/>
            <a:ext cx="8915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GB" sz="2000" dirty="0"/>
              <a:t>The radioactive element Uranium has two common isotopes.</a:t>
            </a:r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r>
              <a:rPr lang="en-GB" sz="2000" dirty="0"/>
              <a:t>  </a:t>
            </a:r>
          </a:p>
          <a:p>
            <a:pPr lvl="1"/>
            <a:r>
              <a:rPr lang="en-GB" sz="2000" dirty="0"/>
              <a:t>Complete the table to show the number of protons, neutrons and electrons in each isotope. </a:t>
            </a:r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r>
              <a:rPr lang="en-GB" sz="2000" dirty="0"/>
              <a:t>Sodium can lose its outer electron to have a full outer energy level. What will the atom now become? </a:t>
            </a:r>
          </a:p>
          <a:p>
            <a:r>
              <a:rPr lang="en-GB" sz="2400" dirty="0"/>
              <a:t>        </a:t>
            </a:r>
            <a:r>
              <a:rPr lang="en-GB" sz="1600" dirty="0"/>
              <a:t>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DD2529-D4D8-4AE9-A498-2C473D3758EB}"/>
              </a:ext>
            </a:extLst>
          </p:cNvPr>
          <p:cNvGraphicFramePr>
            <a:graphicFrameLocks noGrp="1"/>
          </p:cNvGraphicFramePr>
          <p:nvPr/>
        </p:nvGraphicFramePr>
        <p:xfrm>
          <a:off x="1979712" y="1160356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BECD57-C61D-4E63-B954-03FE873FA221}"/>
              </a:ext>
            </a:extLst>
          </p:cNvPr>
          <p:cNvGraphicFramePr>
            <a:graphicFrameLocks noGrp="1"/>
          </p:cNvGraphicFramePr>
          <p:nvPr/>
        </p:nvGraphicFramePr>
        <p:xfrm>
          <a:off x="4454431" y="1178389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238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E84920-1868-40F9-AEDF-B0B260D7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747894"/>
              </p:ext>
            </p:extLst>
          </p:nvPr>
        </p:nvGraphicFramePr>
        <p:xfrm>
          <a:off x="1824688" y="2734229"/>
          <a:ext cx="6096000" cy="17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13435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731151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23543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40387684"/>
                    </a:ext>
                  </a:extLst>
                </a:gridCol>
              </a:tblGrid>
              <a:tr h="35174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Isotope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Neutrons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Electrons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038418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46910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10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A68C32-D172-4D0B-B908-7AA53737BC7C}"/>
              </a:ext>
            </a:extLst>
          </p:cNvPr>
          <p:cNvGraphicFramePr>
            <a:graphicFrameLocks noGrp="1"/>
          </p:cNvGraphicFramePr>
          <p:nvPr/>
        </p:nvGraphicFramePr>
        <p:xfrm>
          <a:off x="2082766" y="3162078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236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AD7E90-2146-475A-BFF8-1E202C10E850}"/>
              </a:ext>
            </a:extLst>
          </p:cNvPr>
          <p:cNvGraphicFramePr>
            <a:graphicFrameLocks noGrp="1"/>
          </p:cNvGraphicFramePr>
          <p:nvPr/>
        </p:nvGraphicFramePr>
        <p:xfrm>
          <a:off x="2082765" y="3867931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238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D5C83E-E8CE-438E-96DD-5832570504E1}"/>
              </a:ext>
            </a:extLst>
          </p:cNvPr>
          <p:cNvSpPr txBox="1"/>
          <p:nvPr/>
        </p:nvSpPr>
        <p:spPr>
          <a:xfrm>
            <a:off x="3376987" y="125300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50986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0"/>
    </mc:Choice>
    <mc:Fallback>
      <p:transition spd="slow" advTm="1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-94579"/>
            <a:ext cx="536408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34" y="692696"/>
            <a:ext cx="8915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Which scientific discovery resulted in the solid atom theory being adapted into the “</a:t>
            </a:r>
            <a:r>
              <a:rPr lang="en-GB" sz="2000" i="1" dirty="0"/>
              <a:t>plum pudding” </a:t>
            </a:r>
            <a:r>
              <a:rPr lang="en-GB" sz="2000" dirty="0"/>
              <a:t>model of the atom?</a:t>
            </a:r>
          </a:p>
          <a:p>
            <a:pPr marL="342900" indent="-342900">
              <a:buFont typeface="+mj-lt"/>
              <a:buAutoNum type="arabicPeriod" startAt="11"/>
            </a:pPr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Rutherford carried out an experiment to show alpha particles either passing through gold leaf, being scattered by it. Summarise the conclusions he made from this experiment.</a:t>
            </a:r>
            <a:endParaRPr lang="en-GB" sz="2000" b="1" dirty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 startAt="11"/>
            </a:pPr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What contribution did Niels Bohr make to the arrangement of electrons in the atomic model?</a:t>
            </a:r>
          </a:p>
          <a:p>
            <a:r>
              <a:rPr lang="en-GB" sz="2000" dirty="0"/>
              <a:t>        </a:t>
            </a:r>
          </a:p>
          <a:p>
            <a:endParaRPr lang="en-GB" sz="2400" b="1" dirty="0">
              <a:solidFill>
                <a:srgbClr val="00B050"/>
              </a:solidFill>
            </a:endParaRPr>
          </a:p>
          <a:p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00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0"/>
    </mc:Choice>
    <mc:Fallback>
      <p:transition spd="slow" advTm="24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AnswerIT!</a:t>
            </a:r>
          </a:p>
          <a:p>
            <a:endParaRPr lang="en-GB" dirty="0"/>
          </a:p>
          <a:p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of the atom.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72" y="784594"/>
            <a:ext cx="4533527" cy="50926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060281-E3F6-4072-9129-F1585DB02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4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4"/>
    </mc:Choice>
    <mc:Fallback>
      <p:transition spd="slow" advTm="3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644420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              Atoms and isotopes -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936" y="76470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The diameter of an atom is about 0.000 000 000 2 m. What is this distance in standard form? </a:t>
            </a:r>
          </a:p>
          <a:p>
            <a:pPr lvl="1"/>
            <a:r>
              <a:rPr lang="en-GB" sz="2000" dirty="0"/>
              <a:t>    			</a:t>
            </a:r>
            <a:r>
              <a:rPr lang="en-GB" sz="2000" b="1" dirty="0">
                <a:solidFill>
                  <a:srgbClr val="00B050"/>
                </a:solidFill>
              </a:rPr>
              <a:t>2 x 10 </a:t>
            </a:r>
            <a:r>
              <a:rPr lang="en-GB" sz="2000" b="1" baseline="30000" dirty="0">
                <a:solidFill>
                  <a:srgbClr val="00B050"/>
                </a:solidFill>
              </a:rPr>
              <a:t>-10 </a:t>
            </a:r>
            <a:r>
              <a:rPr lang="en-GB" sz="2000" b="1" dirty="0">
                <a:solidFill>
                  <a:srgbClr val="00B050"/>
                </a:solidFill>
              </a:rPr>
              <a:t>m</a:t>
            </a:r>
            <a:endParaRPr lang="en-GB" sz="2000" b="1" baseline="30000" dirty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nucleus of an atom composed of?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Protons and neutrons (except Hydrogen which has no neutrons).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Describe what happens when an electron drops to a lower energy level in an atom.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It releases a photon of electromagnetic radiation.</a:t>
            </a:r>
            <a:r>
              <a:rPr lang="en-GB" sz="2000" dirty="0"/>
              <a:t>			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An atom of sodium is represented by: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Use this information to determine the number of protons, neutrons and electrons in an atom of sodium.</a:t>
            </a:r>
          </a:p>
          <a:p>
            <a:pPr lvl="1"/>
            <a:r>
              <a:rPr lang="en-GB" sz="2000" dirty="0"/>
              <a:t> </a:t>
            </a:r>
            <a:r>
              <a:rPr lang="en-GB" sz="2000" b="1" dirty="0">
                <a:solidFill>
                  <a:srgbClr val="00B050"/>
                </a:solidFill>
              </a:rPr>
              <a:t>Protons = 11    Neutrons = 12    Electrons = 11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electrical charge attached to:</a:t>
            </a:r>
          </a:p>
          <a:p>
            <a:pPr lvl="4"/>
            <a:r>
              <a:rPr lang="en-GB" sz="2000" dirty="0"/>
              <a:t>a neutron 	</a:t>
            </a:r>
            <a:r>
              <a:rPr lang="en-GB" sz="2000" b="1" dirty="0">
                <a:solidFill>
                  <a:srgbClr val="00B050"/>
                </a:solidFill>
              </a:rPr>
              <a:t>Neutral  </a:t>
            </a:r>
            <a:r>
              <a:rPr lang="en-GB" sz="2000" dirty="0"/>
              <a:t> </a:t>
            </a:r>
          </a:p>
          <a:p>
            <a:pPr lvl="4"/>
            <a:r>
              <a:rPr lang="en-GB" sz="2000" dirty="0"/>
              <a:t>an electron	</a:t>
            </a:r>
            <a:r>
              <a:rPr lang="en-GB" sz="2000" b="1" dirty="0">
                <a:solidFill>
                  <a:srgbClr val="00B050"/>
                </a:solidFill>
              </a:rPr>
              <a:t>Negative</a:t>
            </a:r>
            <a:endParaRPr lang="en-GB" sz="2000" dirty="0"/>
          </a:p>
          <a:p>
            <a:pPr lvl="4"/>
            <a:r>
              <a:rPr lang="en-GB" sz="2000" dirty="0"/>
              <a:t>a proton 	</a:t>
            </a:r>
            <a:r>
              <a:rPr lang="en-GB" sz="2000" b="1" dirty="0">
                <a:solidFill>
                  <a:srgbClr val="00B050"/>
                </a:solidFill>
              </a:rPr>
              <a:t>Positive</a:t>
            </a:r>
          </a:p>
        </p:txBody>
      </p:sp>
      <p:pic>
        <p:nvPicPr>
          <p:cNvPr id="5" name="Picture 4" descr="Image result for symbol for sodium 23">
            <a:extLst>
              <a:ext uri="{FF2B5EF4-FFF2-40B4-BE49-F238E27FC236}">
                <a16:creationId xmlns:a16="http://schemas.microsoft.com/office/drawing/2014/main" id="{EADD2E22-80AA-415B-9B73-DB07D6A217E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9062" r="37686" b="61210"/>
          <a:stretch/>
        </p:blipFill>
        <p:spPr bwMode="auto">
          <a:xfrm>
            <a:off x="4788024" y="3314633"/>
            <a:ext cx="738188" cy="495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399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5580112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pic>
        <p:nvPicPr>
          <p:cNvPr id="5" name="Picture 4" descr="Image result for chemical symbols with whole atomic numbers">
            <a:extLst>
              <a:ext uri="{FF2B5EF4-FFF2-40B4-BE49-F238E27FC236}">
                <a16:creationId xmlns:a16="http://schemas.microsoft.com/office/drawing/2014/main" id="{A9E6FE9A-5070-49C1-AAE8-FB08EDD175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6" t="12191" r="9439" b="60101"/>
          <a:stretch/>
        </p:blipFill>
        <p:spPr bwMode="auto">
          <a:xfrm>
            <a:off x="683568" y="1268760"/>
            <a:ext cx="768474" cy="739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7404AB-270A-43D0-9A08-4AE525047B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568" y="3009627"/>
          <a:ext cx="1152128" cy="803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96365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60967520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9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8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Be</a:t>
                      </a:r>
                      <a:endParaRPr lang="en-GB" sz="48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00849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4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9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GB" sz="2000" dirty="0"/>
              <a:t>What is the mass number and the atomic number for fluorine? </a:t>
            </a:r>
          </a:p>
          <a:p>
            <a:pPr lvl="4"/>
            <a:r>
              <a:rPr lang="en-GB" sz="2000" dirty="0">
                <a:solidFill>
                  <a:srgbClr val="00B050"/>
                </a:solidFill>
              </a:rPr>
              <a:t>Mass number = 19; atomic number = 9</a:t>
            </a:r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Beryllium has the chemical symbol: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lvl="1"/>
            <a:r>
              <a:rPr lang="en-GB" sz="2000" dirty="0"/>
              <a:t>Use this information to draw a representation of an atom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A different isotope of beryllium has an extra neutron. Give the chemical symbol of this new isotope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r>
              <a:rPr lang="en-GB" dirty="0"/>
              <a:t>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6A6B7-3806-4118-AEB0-7DCE3C7F6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3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>
          <a:xfrm>
            <a:off x="4372506" y="2204864"/>
            <a:ext cx="1981438" cy="1981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5208969"/>
            <a:ext cx="110956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13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30638"/>
            <a:ext cx="5220072" cy="515413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712393"/>
            <a:ext cx="891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sz="2000" dirty="0"/>
              <a:t> The radioactive element Uranium has two common isotopes.</a:t>
            </a:r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lvl="1"/>
            <a:r>
              <a:rPr lang="en-GB" sz="2000" dirty="0"/>
              <a:t>Complete the table to show the number of protons, neutrons and electrons in each isotope.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457200" indent="-457200">
              <a:buFont typeface="+mj-lt"/>
              <a:buAutoNum type="arabicPeriod" startAt="10"/>
            </a:pPr>
            <a:r>
              <a:rPr lang="en-GB" sz="2000" dirty="0"/>
              <a:t>Sodium can lose its outer electron to have a full outer energy level. What will the atom now become? </a:t>
            </a:r>
          </a:p>
          <a:p>
            <a:r>
              <a:rPr lang="en-GB" sz="2000" dirty="0"/>
              <a:t>        </a:t>
            </a:r>
            <a:r>
              <a:rPr lang="en-GB" sz="2000" b="1" dirty="0">
                <a:solidFill>
                  <a:srgbClr val="00B050"/>
                </a:solidFill>
              </a:rPr>
              <a:t>An ion with a charge of 1+</a:t>
            </a:r>
          </a:p>
          <a:p>
            <a:r>
              <a:rPr lang="en-GB" sz="1600" dirty="0"/>
              <a:t>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DD2529-D4D8-4AE9-A498-2C473D375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722258"/>
              </p:ext>
            </p:extLst>
          </p:nvPr>
        </p:nvGraphicFramePr>
        <p:xfrm>
          <a:off x="1979712" y="1160356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BECD57-C61D-4E63-B954-03FE873FA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149136"/>
              </p:ext>
            </p:extLst>
          </p:nvPr>
        </p:nvGraphicFramePr>
        <p:xfrm>
          <a:off x="4454431" y="1178389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238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E84920-1868-40F9-AEDF-B0B260D7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59480"/>
              </p:ext>
            </p:extLst>
          </p:nvPr>
        </p:nvGraphicFramePr>
        <p:xfrm>
          <a:off x="1824688" y="2734229"/>
          <a:ext cx="6096000" cy="17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13435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731151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23543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40387684"/>
                    </a:ext>
                  </a:extLst>
                </a:gridCol>
              </a:tblGrid>
              <a:tr h="35174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Isotope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Neutrons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Electrons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038418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144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46910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146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10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A68C32-D172-4D0B-B908-7AA53737B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67443"/>
              </p:ext>
            </p:extLst>
          </p:nvPr>
        </p:nvGraphicFramePr>
        <p:xfrm>
          <a:off x="2082766" y="3162078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236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AD7E90-2146-475A-BFF8-1E202C10E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67958"/>
              </p:ext>
            </p:extLst>
          </p:nvPr>
        </p:nvGraphicFramePr>
        <p:xfrm>
          <a:off x="2082765" y="3867931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238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D5C83E-E8CE-438E-96DD-5832570504E1}"/>
              </a:ext>
            </a:extLst>
          </p:cNvPr>
          <p:cNvSpPr txBox="1"/>
          <p:nvPr/>
        </p:nvSpPr>
        <p:spPr>
          <a:xfrm>
            <a:off x="3376987" y="125300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3566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6408712" cy="504056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>
                <a:solidFill>
                  <a:schemeClr val="accent6"/>
                </a:solidFill>
              </a:rPr>
              <a:t>Structure of an atom</a:t>
            </a:r>
            <a:endParaRPr lang="en-GB" sz="2200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67E7F-998E-4E53-90D3-AF6D0A507F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702" y="2086048"/>
            <a:ext cx="2423393" cy="241352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EAB1AC-84F2-4E68-A85D-31E4C6FBE58C}"/>
              </a:ext>
            </a:extLst>
          </p:cNvPr>
          <p:cNvCxnSpPr/>
          <p:nvPr/>
        </p:nvCxnSpPr>
        <p:spPr>
          <a:xfrm>
            <a:off x="4805398" y="4725144"/>
            <a:ext cx="10671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C5B87A-4292-41EE-B587-5F0E3E856A33}"/>
              </a:ext>
            </a:extLst>
          </p:cNvPr>
          <p:cNvSpPr txBox="1"/>
          <p:nvPr/>
        </p:nvSpPr>
        <p:spPr>
          <a:xfrm>
            <a:off x="3655664" y="5054484"/>
            <a:ext cx="1948650" cy="70788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Radius of an atom </a:t>
            </a:r>
            <a:r>
              <a:rPr lang="en-GB" sz="2000" b="1" dirty="0"/>
              <a:t>1 x 10 </a:t>
            </a:r>
            <a:r>
              <a:rPr lang="en-GB" sz="2000" b="1" baseline="30000" dirty="0"/>
              <a:t>-10</a:t>
            </a:r>
            <a:r>
              <a:rPr lang="en-GB" sz="2000" b="1" dirty="0"/>
              <a:t>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19641-D76B-472E-B8F0-30B3DCC91CE6}"/>
              </a:ext>
            </a:extLst>
          </p:cNvPr>
          <p:cNvCxnSpPr>
            <a:cxnSpLocks/>
          </p:cNvCxnSpPr>
          <p:nvPr/>
        </p:nvCxnSpPr>
        <p:spPr>
          <a:xfrm flipH="1">
            <a:off x="5021601" y="3209095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4BBC45-DEDE-4EB6-923D-4AAB1FAEAD4B}"/>
              </a:ext>
            </a:extLst>
          </p:cNvPr>
          <p:cNvSpPr txBox="1"/>
          <p:nvPr/>
        </p:nvSpPr>
        <p:spPr>
          <a:xfrm>
            <a:off x="6300192" y="2503958"/>
            <a:ext cx="2448272" cy="200054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Nucleus</a:t>
            </a:r>
            <a:r>
              <a:rPr lang="en-GB" sz="2000" dirty="0"/>
              <a:t> made up of:</a:t>
            </a:r>
          </a:p>
          <a:p>
            <a:endParaRPr lang="en-GB" sz="1200" dirty="0"/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Protons:</a:t>
            </a:r>
            <a:r>
              <a:rPr lang="en-GB" sz="2000" dirty="0"/>
              <a:t>  charge +1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Neutrons:</a:t>
            </a:r>
            <a:r>
              <a:rPr lang="en-GB" sz="2000" dirty="0"/>
              <a:t> charge 0</a:t>
            </a:r>
          </a:p>
          <a:p>
            <a:endParaRPr lang="en-GB" sz="1200" dirty="0"/>
          </a:p>
          <a:p>
            <a:r>
              <a:rPr lang="en-GB" sz="2000" dirty="0"/>
              <a:t>Nucleus of an atom has a positive 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8BC17C-CD4A-4F90-B8BF-82C4C341B5B8}"/>
              </a:ext>
            </a:extLst>
          </p:cNvPr>
          <p:cNvSpPr txBox="1"/>
          <p:nvPr/>
        </p:nvSpPr>
        <p:spPr>
          <a:xfrm>
            <a:off x="151018" y="686663"/>
            <a:ext cx="885698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Atoms are made up of different numbers of protons, neutrons and electrons.</a:t>
            </a:r>
          </a:p>
          <a:p>
            <a:pPr algn="ctr"/>
            <a:r>
              <a:rPr lang="en-GB" sz="2000" b="1" dirty="0"/>
              <a:t>Atoms have the same number of + protons as – electrons so they are electrically neutral</a:t>
            </a:r>
            <a:r>
              <a:rPr lang="en-GB" b="1" dirty="0"/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DAB5EE-01B9-40D7-A78C-C7E6230C5DC3}"/>
              </a:ext>
            </a:extLst>
          </p:cNvPr>
          <p:cNvCxnSpPr>
            <a:cxnSpLocks/>
          </p:cNvCxnSpPr>
          <p:nvPr/>
        </p:nvCxnSpPr>
        <p:spPr>
          <a:xfrm>
            <a:off x="3067960" y="2316666"/>
            <a:ext cx="8559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76BB51-8F8D-4ABE-A6DB-E1FBBC0CCE62}"/>
              </a:ext>
            </a:extLst>
          </p:cNvPr>
          <p:cNvCxnSpPr>
            <a:cxnSpLocks/>
          </p:cNvCxnSpPr>
          <p:nvPr/>
        </p:nvCxnSpPr>
        <p:spPr>
          <a:xfrm>
            <a:off x="3067960" y="2852936"/>
            <a:ext cx="1144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84BF7F-D9DC-4BD7-822E-E0C0BFD66D25}"/>
              </a:ext>
            </a:extLst>
          </p:cNvPr>
          <p:cNvSpPr txBox="1"/>
          <p:nvPr/>
        </p:nvSpPr>
        <p:spPr>
          <a:xfrm>
            <a:off x="156100" y="1727503"/>
            <a:ext cx="2911860" cy="317009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Electrons </a:t>
            </a:r>
            <a:r>
              <a:rPr lang="en-GB" sz="2000" dirty="0"/>
              <a:t>(-1 charge) arranged in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orbits or energy levels </a:t>
            </a:r>
            <a:r>
              <a:rPr lang="en-GB" sz="2000" dirty="0"/>
              <a:t>around the nucleus.</a:t>
            </a:r>
          </a:p>
          <a:p>
            <a:endParaRPr lang="en-GB" sz="2000" dirty="0"/>
          </a:p>
          <a:p>
            <a:r>
              <a:rPr lang="en-GB" sz="2000" dirty="0"/>
              <a:t>Energy levels can hold a maximum of:</a:t>
            </a:r>
          </a:p>
          <a:p>
            <a:r>
              <a:rPr lang="en-GB" sz="2000" dirty="0"/>
              <a:t>2 e</a:t>
            </a:r>
            <a:r>
              <a:rPr lang="en-GB" sz="2400" b="1" baseline="30000" dirty="0"/>
              <a:t>-</a:t>
            </a:r>
            <a:r>
              <a:rPr lang="en-GB" sz="2000" dirty="0"/>
              <a:t> in the first level</a:t>
            </a:r>
          </a:p>
          <a:p>
            <a:r>
              <a:rPr lang="en-GB" sz="2000" dirty="0"/>
              <a:t>8 e</a:t>
            </a:r>
            <a:r>
              <a:rPr lang="en-GB" sz="2400" b="1" baseline="30000" dirty="0"/>
              <a:t>-</a:t>
            </a:r>
            <a:r>
              <a:rPr lang="en-GB" sz="2000" dirty="0"/>
              <a:t> in the second level </a:t>
            </a:r>
          </a:p>
          <a:p>
            <a:r>
              <a:rPr lang="en-GB" sz="2000" dirty="0"/>
              <a:t>8 e</a:t>
            </a:r>
            <a:r>
              <a:rPr lang="en-GB" sz="2400" b="1" baseline="30000" dirty="0"/>
              <a:t>-</a:t>
            </a:r>
            <a:r>
              <a:rPr lang="en-GB" sz="2000" dirty="0"/>
              <a:t> in the third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64434-0188-4242-93E2-52F3E0B2404E}"/>
              </a:ext>
            </a:extLst>
          </p:cNvPr>
          <p:cNvSpPr txBox="1"/>
          <p:nvPr/>
        </p:nvSpPr>
        <p:spPr>
          <a:xfrm>
            <a:off x="156100" y="4885135"/>
            <a:ext cx="2911860" cy="163121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radius of the nucleus is less than </a:t>
            </a:r>
            <a:r>
              <a:rPr lang="en-GB" sz="2000" b="1" dirty="0"/>
              <a:t>1/10 000 </a:t>
            </a:r>
            <a:r>
              <a:rPr lang="en-GB" sz="2000" dirty="0"/>
              <a:t>the radius of the atom – the atom is </a:t>
            </a:r>
            <a:r>
              <a:rPr lang="en-GB" sz="2000" b="1" dirty="0"/>
              <a:t>99.9999999% </a:t>
            </a:r>
            <a:r>
              <a:rPr lang="en-GB" sz="2000" dirty="0"/>
              <a:t>empty space!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FAAC16-7A4A-48A6-B351-73C97D497097}"/>
              </a:ext>
            </a:extLst>
          </p:cNvPr>
          <p:cNvSpPr txBox="1"/>
          <p:nvPr/>
        </p:nvSpPr>
        <p:spPr>
          <a:xfrm>
            <a:off x="6300192" y="5054412"/>
            <a:ext cx="2448272" cy="1015663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nucleus holds </a:t>
            </a:r>
            <a:r>
              <a:rPr lang="en-GB" sz="2000" b="1" dirty="0"/>
              <a:t>99% </a:t>
            </a:r>
            <a:r>
              <a:rPr lang="en-GB" sz="2000" dirty="0"/>
              <a:t>of the mass of the atom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334425-0A99-46ED-926C-EEB26D1638C3}"/>
              </a:ext>
            </a:extLst>
          </p:cNvPr>
          <p:cNvSpPr txBox="1"/>
          <p:nvPr/>
        </p:nvSpPr>
        <p:spPr>
          <a:xfrm>
            <a:off x="6304447" y="167033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            9 x 10</a:t>
            </a:r>
            <a:r>
              <a:rPr lang="en-GB" b="1" baseline="30000" dirty="0"/>
              <a:t>13</a:t>
            </a:r>
            <a:r>
              <a:rPr lang="en-GB" dirty="0"/>
              <a:t> atoms </a:t>
            </a:r>
          </a:p>
          <a:p>
            <a:r>
              <a:rPr lang="en-GB" dirty="0"/>
              <a:t>             in this dot of ink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F7073B-9F4B-4006-8A9D-96687DECF600}"/>
              </a:ext>
            </a:extLst>
          </p:cNvPr>
          <p:cNvCxnSpPr>
            <a:cxnSpLocks/>
          </p:cNvCxnSpPr>
          <p:nvPr/>
        </p:nvCxnSpPr>
        <p:spPr>
          <a:xfrm flipH="1">
            <a:off x="6516216" y="1908249"/>
            <a:ext cx="477356" cy="17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58F282B-6432-477C-B71C-4803D6C32219}"/>
              </a:ext>
            </a:extLst>
          </p:cNvPr>
          <p:cNvSpPr txBox="1"/>
          <p:nvPr/>
        </p:nvSpPr>
        <p:spPr>
          <a:xfrm>
            <a:off x="3495944" y="1631555"/>
            <a:ext cx="24135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An atom of Carbon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50FB30-BB31-4F5B-BC21-5B9C2721AB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48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8"/>
    </mc:Choice>
    <mc:Fallback>
      <p:transition spd="slow" advTm="11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20" grpId="0" animBg="1"/>
      <p:bldP spid="38" grpId="0" animBg="1"/>
      <p:bldP spid="39" grpId="0" animBg="1"/>
      <p:bldP spid="46" grpId="0"/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-94579"/>
            <a:ext cx="536408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34" y="692696"/>
            <a:ext cx="891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Which scientific discovery resulted in the solid atom theory being adapted into the “</a:t>
            </a:r>
            <a:r>
              <a:rPr lang="en-GB" sz="2000" i="1" dirty="0"/>
              <a:t>plum pudding” </a:t>
            </a:r>
            <a:r>
              <a:rPr lang="en-GB" sz="2000" dirty="0"/>
              <a:t>model of the atom?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Discovery of the electron (in 1897).</a:t>
            </a:r>
          </a:p>
          <a:p>
            <a:pPr lvl="1"/>
            <a:endParaRPr lang="en-GB" sz="2000" b="1" dirty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Rutherford carried out an experiment to show alpha particles either passing through gold leaf, being scattered off it. Summarise the conclusions he made from this experiment.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Most passing through suggests atoms are mostly empty space.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Some being deflected suggests the nucleus has the same charge as the alpha particle (positive).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A few reflected suggests the nucleus is where most of the mass of the atom is.</a:t>
            </a:r>
            <a:endParaRPr lang="en-GB" sz="2000" dirty="0"/>
          </a:p>
          <a:p>
            <a:pPr lvl="1"/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What contribution did Niels Bohr make to the arrangement of electrons in the atomic model?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He realised that electrons orbit the nucleus in clearly defined energy levels, at different distances from the nucleus.</a:t>
            </a:r>
          </a:p>
        </p:txBody>
      </p:sp>
    </p:spTree>
    <p:extLst>
      <p:ext uri="{BB962C8B-B14F-4D97-AF65-F5344CB8AC3E}">
        <p14:creationId xmlns:p14="http://schemas.microsoft.com/office/powerpoint/2010/main" val="210238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6624736" cy="504056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>
                <a:solidFill>
                  <a:schemeClr val="accent6"/>
                </a:solidFill>
              </a:rPr>
              <a:t>Structure of an atom</a:t>
            </a:r>
            <a:endParaRPr lang="en-GB" sz="2200" b="1" dirty="0">
              <a:solidFill>
                <a:schemeClr val="accent6"/>
              </a:solidFill>
            </a:endParaRPr>
          </a:p>
        </p:txBody>
      </p:sp>
      <p:pic>
        <p:nvPicPr>
          <p:cNvPr id="5" name="Picture 4" descr="http://www2.astro.psu.edu/~mce/A010/lectures/figures/fig_electron_excitation.jpg">
            <a:extLst>
              <a:ext uri="{FF2B5EF4-FFF2-40B4-BE49-F238E27FC236}">
                <a16:creationId xmlns:a16="http://schemas.microsoft.com/office/drawing/2014/main" id="{742E09F3-71CD-496A-A4A1-8314E585CBA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85" y="2844046"/>
            <a:ext cx="1428750" cy="148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2.astro.psu.edu/~mce/A010/lectures/figures/fig_electron_deexcitation1.jpg">
            <a:extLst>
              <a:ext uri="{FF2B5EF4-FFF2-40B4-BE49-F238E27FC236}">
                <a16:creationId xmlns:a16="http://schemas.microsoft.com/office/drawing/2014/main" id="{03A08779-26C4-4A8A-9F3D-9FE8A5C11FF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55682"/>
            <a:ext cx="1570737" cy="14865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BCE0B-983E-454F-BFB9-91724C39BC51}"/>
              </a:ext>
            </a:extLst>
          </p:cNvPr>
          <p:cNvSpPr txBox="1"/>
          <p:nvPr/>
        </p:nvSpPr>
        <p:spPr>
          <a:xfrm>
            <a:off x="467544" y="836712"/>
            <a:ext cx="8280920" cy="156966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Electrons can absorb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electromagnetic radiation</a:t>
            </a:r>
            <a:r>
              <a:rPr lang="en-GB" sz="2400" dirty="0"/>
              <a:t>. This excites the electron and can cause it to “jump” to a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higher energy level</a:t>
            </a:r>
            <a:r>
              <a:rPr lang="en-GB" sz="2400" dirty="0"/>
              <a:t>.</a:t>
            </a:r>
          </a:p>
          <a:p>
            <a:pPr algn="ctr"/>
            <a:r>
              <a:rPr lang="en-GB" sz="2400" dirty="0"/>
              <a:t>It can then release this energy as an electromagnetic wave by falling back to its original energy level.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14392-2303-427D-9658-0EDE2DC38E12}"/>
              </a:ext>
            </a:extLst>
          </p:cNvPr>
          <p:cNvSpPr/>
          <p:nvPr/>
        </p:nvSpPr>
        <p:spPr>
          <a:xfrm>
            <a:off x="3203848" y="3463579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9DA832-8A93-463D-9670-489EAFD4457F}"/>
              </a:ext>
            </a:extLst>
          </p:cNvPr>
          <p:cNvSpPr/>
          <p:nvPr/>
        </p:nvSpPr>
        <p:spPr>
          <a:xfrm>
            <a:off x="7507160" y="3445902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http://www2.astro.psu.edu/~mce/A010/lectures/figures/fig_electron_deexcitation1.jpg">
            <a:extLst>
              <a:ext uri="{FF2B5EF4-FFF2-40B4-BE49-F238E27FC236}">
                <a16:creationId xmlns:a16="http://schemas.microsoft.com/office/drawing/2014/main" id="{1F2D2BC8-E4BA-4AAF-9D08-9E6E85F5604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0" t="4587" r="-1602" b="75839"/>
          <a:stretch/>
        </p:blipFill>
        <p:spPr bwMode="auto">
          <a:xfrm>
            <a:off x="1398116" y="3105930"/>
            <a:ext cx="755992" cy="394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0795-524E-4560-8D8E-B2F46E8C5784}"/>
              </a:ext>
            </a:extLst>
          </p:cNvPr>
          <p:cNvSpPr txBox="1"/>
          <p:nvPr/>
        </p:nvSpPr>
        <p:spPr>
          <a:xfrm>
            <a:off x="467544" y="2708920"/>
            <a:ext cx="2016224" cy="203132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Electromagnetic radiation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 absorbed by the electron causes it to move to a higher energy level.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91F41-AFF0-453C-80EA-F9F84E46F66C}"/>
              </a:ext>
            </a:extLst>
          </p:cNvPr>
          <p:cNvSpPr txBox="1"/>
          <p:nvPr/>
        </p:nvSpPr>
        <p:spPr>
          <a:xfrm>
            <a:off x="4566381" y="2708919"/>
            <a:ext cx="2299869" cy="203132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electron can emit this stored energy as electromagnetic radiation.</a:t>
            </a:r>
          </a:p>
          <a:p>
            <a:pPr algn="ctr"/>
            <a:r>
              <a:rPr lang="en-GB" dirty="0"/>
              <a:t>As it loses energy the electron returns to its original energy level.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3E2E3-5122-4708-8D40-98610553EC5D}"/>
              </a:ext>
            </a:extLst>
          </p:cNvPr>
          <p:cNvSpPr txBox="1"/>
          <p:nvPr/>
        </p:nvSpPr>
        <p:spPr>
          <a:xfrm>
            <a:off x="467544" y="5078724"/>
            <a:ext cx="828092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 photon is the amount of energy needed to make an electron jump an energy level. This same amount of energy will be emitted as a photon of electromagnetic radiation as the electron drops back to its original ground state.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F8BEBA-9B2F-46D2-9A46-E0BEC7C484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5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0"/>
    </mc:Choice>
    <mc:Fallback>
      <p:transition spd="slow" advTm="7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62920"/>
            <a:ext cx="2949178" cy="5174391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 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46B1E-0AC5-473A-B437-1BBBD73E103A}"/>
              </a:ext>
            </a:extLst>
          </p:cNvPr>
          <p:cNvSpPr txBox="1">
            <a:spLocks/>
          </p:cNvSpPr>
          <p:nvPr/>
        </p:nvSpPr>
        <p:spPr>
          <a:xfrm>
            <a:off x="1259632" y="0"/>
            <a:ext cx="69847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Lato Medium"/>
              </a:defRPr>
            </a:lvl1pPr>
          </a:lstStyle>
          <a:p>
            <a:pPr marL="342900" lvl="1" algn="l" defTabSz="342900" rtl="0">
              <a:spcBef>
                <a:spcPct val="20000"/>
              </a:spcBef>
              <a:defRPr/>
            </a:pPr>
            <a:endParaRPr lang="en-GB" sz="2000" b="1" kern="0" dirty="0">
              <a:solidFill>
                <a:schemeClr val="accent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4E625-5F0D-4C5F-829E-E0A9F9DDC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6" y="1030696"/>
            <a:ext cx="8136904" cy="7386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en-GB" sz="2400" dirty="0"/>
              <a:t>All atoms of a particular element have the </a:t>
            </a:r>
            <a:r>
              <a:rPr lang="en-GB" sz="2400" b="1" dirty="0"/>
              <a:t>same number of protons</a:t>
            </a:r>
            <a:r>
              <a:rPr lang="en-GB" sz="2400" dirty="0"/>
              <a:t>. The number of protons in an element is called its </a:t>
            </a:r>
            <a:r>
              <a:rPr lang="en-GB" sz="2400" b="1" dirty="0"/>
              <a:t>atomic number</a:t>
            </a:r>
            <a:r>
              <a:rPr lang="en-GB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4E888-D2EF-40B6-8F1E-1C11269A4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135"/>
                    </a14:imgEffect>
                    <a14:imgEffect>
                      <a14:saturation sat="1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3049171"/>
            <a:ext cx="2420366" cy="2564435"/>
          </a:xfrm>
          <a:prstGeom prst="rect">
            <a:avLst/>
          </a:prstGeom>
        </p:spPr>
      </p:pic>
      <p:pic>
        <p:nvPicPr>
          <p:cNvPr id="9" name="Picture 8" descr="Image result for periodic table">
            <a:extLst>
              <a:ext uri="{FF2B5EF4-FFF2-40B4-BE49-F238E27FC236}">
                <a16:creationId xmlns:a16="http://schemas.microsoft.com/office/drawing/2014/main" id="{AC3FBDB5-04A0-443A-AE08-6335500B16E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5" t="16290" r="9644" b="71250"/>
          <a:stretch/>
        </p:blipFill>
        <p:spPr bwMode="auto">
          <a:xfrm>
            <a:off x="716066" y="2201674"/>
            <a:ext cx="1514940" cy="1178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DE46E-FFDC-423F-9977-E87633F32745}"/>
              </a:ext>
            </a:extLst>
          </p:cNvPr>
          <p:cNvSpPr txBox="1"/>
          <p:nvPr/>
        </p:nvSpPr>
        <p:spPr>
          <a:xfrm>
            <a:off x="399288" y="3703300"/>
            <a:ext cx="2268252" cy="175432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Protons</a:t>
            </a:r>
          </a:p>
          <a:p>
            <a:r>
              <a:rPr lang="en-GB" dirty="0"/>
              <a:t>On the periodic table,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  <a:r>
              <a:rPr lang="en-GB" dirty="0"/>
              <a:t> is shown as having an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atomic number</a:t>
            </a:r>
            <a:r>
              <a:rPr lang="en-GB" dirty="0"/>
              <a:t> of eight, therefore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protons</a:t>
            </a:r>
            <a:r>
              <a:rPr lang="en-GB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DD79B-D708-4498-843B-0D618BEB07E0}"/>
              </a:ext>
            </a:extLst>
          </p:cNvPr>
          <p:cNvSpPr txBox="1"/>
          <p:nvPr/>
        </p:nvSpPr>
        <p:spPr>
          <a:xfrm>
            <a:off x="5475852" y="1927759"/>
            <a:ext cx="3056588" cy="230832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Neutrons</a:t>
            </a:r>
          </a:p>
          <a:p>
            <a:r>
              <a:rPr lang="en-GB" dirty="0"/>
              <a:t>The total number of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protons and neutrons</a:t>
            </a:r>
            <a:r>
              <a:rPr lang="en-GB" dirty="0"/>
              <a:t> in an atom is called its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mass number</a:t>
            </a:r>
            <a:r>
              <a:rPr lang="en-GB" dirty="0"/>
              <a:t>. Oxygen has a mass number of 16. If it has 8 protons it must therefore have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neutrons </a:t>
            </a:r>
            <a:r>
              <a:rPr lang="en-GB" dirty="0"/>
              <a:t>to make a mass number of 16.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394F6-2587-44AC-84AD-6B7729977459}"/>
              </a:ext>
            </a:extLst>
          </p:cNvPr>
          <p:cNvSpPr txBox="1"/>
          <p:nvPr/>
        </p:nvSpPr>
        <p:spPr>
          <a:xfrm>
            <a:off x="5512450" y="4342588"/>
            <a:ext cx="3018176" cy="147732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Electrons</a:t>
            </a:r>
          </a:p>
          <a:p>
            <a:r>
              <a:rPr lang="en-GB" dirty="0"/>
              <a:t>Atoms are electrically neutral so there must be the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same number </a:t>
            </a:r>
            <a:r>
              <a:rPr lang="en-GB" dirty="0"/>
              <a:t>of electrons (-) as protons (+);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electrons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4A853-D608-4B55-BBD9-0CB76E1223D6}"/>
              </a:ext>
            </a:extLst>
          </p:cNvPr>
          <p:cNvSpPr txBox="1"/>
          <p:nvPr/>
        </p:nvSpPr>
        <p:spPr>
          <a:xfrm>
            <a:off x="395536" y="5926421"/>
            <a:ext cx="813509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Oxygen has: 8 protons, (16 – 8) = 8 neutrons, and 8 electrons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F45A25-E130-43A2-9BD3-75E37544AC5E}"/>
              </a:ext>
            </a:extLst>
          </p:cNvPr>
          <p:cNvSpPr/>
          <p:nvPr/>
        </p:nvSpPr>
        <p:spPr>
          <a:xfrm>
            <a:off x="3093064" y="1927759"/>
            <a:ext cx="199219" cy="20509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A2075E-9003-4172-BD40-2F654A90B3E8}"/>
              </a:ext>
            </a:extLst>
          </p:cNvPr>
          <p:cNvSpPr/>
          <p:nvPr/>
        </p:nvSpPr>
        <p:spPr>
          <a:xfrm>
            <a:off x="3096488" y="2273204"/>
            <a:ext cx="199219" cy="205097"/>
          </a:xfrm>
          <a:prstGeom prst="ellipse">
            <a:avLst/>
          </a:prstGeom>
          <a:solidFill>
            <a:srgbClr val="850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6F11B6-4A92-44BE-AE04-4CD8B8F0C4A6}"/>
              </a:ext>
            </a:extLst>
          </p:cNvPr>
          <p:cNvSpPr/>
          <p:nvPr/>
        </p:nvSpPr>
        <p:spPr>
          <a:xfrm>
            <a:off x="3099913" y="2586019"/>
            <a:ext cx="199219" cy="205097"/>
          </a:xfrm>
          <a:prstGeom prst="ellipse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10FCC-EE53-4444-A480-3856CDE598A2}"/>
              </a:ext>
            </a:extLst>
          </p:cNvPr>
          <p:cNvSpPr txBox="1"/>
          <p:nvPr/>
        </p:nvSpPr>
        <p:spPr>
          <a:xfrm>
            <a:off x="3419872" y="1877048"/>
            <a:ext cx="2368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Protons</a:t>
            </a:r>
          </a:p>
          <a:p>
            <a:r>
              <a:rPr lang="en-GB" sz="2000" dirty="0"/>
              <a:t>Neutrons</a:t>
            </a:r>
          </a:p>
          <a:p>
            <a:r>
              <a:rPr lang="en-GB" sz="2000" dirty="0"/>
              <a:t>Electrons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E70F7F-19D8-448A-8C51-EA713F2ECD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0800" y="341280"/>
              <a:ext cx="7668720" cy="2559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E70F7F-19D8-448A-8C51-EA713F2ECD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1440" y="331920"/>
                <a:ext cx="7687440" cy="257796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35FEDE5-E562-488E-B676-E016ED7577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38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17"/>
    </mc:Choice>
    <mc:Fallback>
      <p:transition spd="slow" advTm="17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build="p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62920"/>
            <a:ext cx="2949178" cy="5174391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 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4E625-5F0D-4C5F-829E-E0A9F9DDC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520" y="888842"/>
            <a:ext cx="8568952" cy="124029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200" b="1" dirty="0"/>
              <a:t>Isotopes</a:t>
            </a:r>
            <a:r>
              <a:rPr lang="en-GB" sz="2200" dirty="0"/>
              <a:t> are elements with </a:t>
            </a:r>
            <a:r>
              <a:rPr lang="en-GB" sz="2200" b="1" dirty="0"/>
              <a:t>different atomic masses</a:t>
            </a:r>
            <a:r>
              <a:rPr lang="en-GB" sz="2200" dirty="0"/>
              <a:t>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200" dirty="0"/>
              <a:t>The number of protons can not change or it would not be the same element so </a:t>
            </a:r>
            <a:r>
              <a:rPr lang="en-GB" sz="2200" b="1" dirty="0"/>
              <a:t>an isotope is an element with different numbers of neutrons</a:t>
            </a:r>
            <a:r>
              <a:rPr lang="en-GB" sz="2200" dirty="0"/>
              <a:t>.</a:t>
            </a:r>
            <a:endParaRPr lang="en-GB" dirty="0"/>
          </a:p>
        </p:txBody>
      </p:sp>
      <p:pic>
        <p:nvPicPr>
          <p:cNvPr id="9" name="Picture 8" descr="Image result for isotopes of lithium atomic diagram">
            <a:extLst>
              <a:ext uri="{FF2B5EF4-FFF2-40B4-BE49-F238E27FC236}">
                <a16:creationId xmlns:a16="http://schemas.microsoft.com/office/drawing/2014/main" id="{0E99D998-53C9-4841-8E2C-6DA1FB2DD31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/>
          <a:stretch/>
        </p:blipFill>
        <p:spPr bwMode="auto">
          <a:xfrm>
            <a:off x="2670554" y="3811870"/>
            <a:ext cx="1612270" cy="1692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 result for isotopes of lithium atomic diagram">
            <a:extLst>
              <a:ext uri="{FF2B5EF4-FFF2-40B4-BE49-F238E27FC236}">
                <a16:creationId xmlns:a16="http://schemas.microsoft.com/office/drawing/2014/main" id="{F1F774E1-6842-47DB-A5C9-805A6E94F3A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/>
          <a:stretch/>
        </p:blipFill>
        <p:spPr bwMode="auto">
          <a:xfrm>
            <a:off x="6764951" y="3866743"/>
            <a:ext cx="1500211" cy="1637937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665CCFA-A28A-44D4-81C7-DD2B237AC928}"/>
              </a:ext>
            </a:extLst>
          </p:cNvPr>
          <p:cNvSpPr/>
          <p:nvPr/>
        </p:nvSpPr>
        <p:spPr>
          <a:xfrm>
            <a:off x="7342763" y="4718868"/>
            <a:ext cx="174980" cy="182695"/>
          </a:xfrm>
          <a:prstGeom prst="ellipse">
            <a:avLst/>
          </a:prstGeom>
          <a:solidFill>
            <a:srgbClr val="F59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86CE7-B222-4D6F-A6D1-309899B35649}"/>
              </a:ext>
            </a:extLst>
          </p:cNvPr>
          <p:cNvSpPr txBox="1"/>
          <p:nvPr/>
        </p:nvSpPr>
        <p:spPr>
          <a:xfrm>
            <a:off x="7307016" y="4702493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N</a:t>
            </a:r>
          </a:p>
        </p:txBody>
      </p:sp>
      <p:pic>
        <p:nvPicPr>
          <p:cNvPr id="12" name="Picture 11" descr="Image result for isotopes of lithium atomic diagram">
            <a:extLst>
              <a:ext uri="{FF2B5EF4-FFF2-40B4-BE49-F238E27FC236}">
                <a16:creationId xmlns:a16="http://schemas.microsoft.com/office/drawing/2014/main" id="{D517F2D1-4837-4483-802F-4D09BB25DFFC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1962" r="66242" b="49603"/>
          <a:stretch/>
        </p:blipFill>
        <p:spPr bwMode="auto">
          <a:xfrm>
            <a:off x="2966333" y="2852937"/>
            <a:ext cx="1188810" cy="958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Image result for isotopes of lithium atomic diagram">
            <a:extLst>
              <a:ext uri="{FF2B5EF4-FFF2-40B4-BE49-F238E27FC236}">
                <a16:creationId xmlns:a16="http://schemas.microsoft.com/office/drawing/2014/main" id="{5A1C30B9-87D0-4D34-8298-F796BA0943C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3" t="1962" r="35033" b="49603"/>
          <a:stretch/>
        </p:blipFill>
        <p:spPr bwMode="auto">
          <a:xfrm>
            <a:off x="6854436" y="2852937"/>
            <a:ext cx="1151634" cy="958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667175-C048-4391-83E1-C8A1B70A4BB3}"/>
              </a:ext>
            </a:extLst>
          </p:cNvPr>
          <p:cNvSpPr txBox="1"/>
          <p:nvPr/>
        </p:nvSpPr>
        <p:spPr>
          <a:xfrm>
            <a:off x="460101" y="3407492"/>
            <a:ext cx="1850412" cy="120032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Lithium 6 has</a:t>
            </a:r>
          </a:p>
          <a:p>
            <a:r>
              <a:rPr lang="en-GB" sz="2400" dirty="0"/>
              <a:t>3 protons</a:t>
            </a:r>
          </a:p>
          <a:p>
            <a:r>
              <a:rPr lang="en-GB" sz="2400" dirty="0"/>
              <a:t>3 neutrons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E4AA5-DA3D-482D-B5CD-590AB907B1D6}"/>
              </a:ext>
            </a:extLst>
          </p:cNvPr>
          <p:cNvSpPr txBox="1"/>
          <p:nvPr/>
        </p:nvSpPr>
        <p:spPr>
          <a:xfrm>
            <a:off x="4781398" y="3407492"/>
            <a:ext cx="1834239" cy="120032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Lithium 7 has</a:t>
            </a:r>
          </a:p>
          <a:p>
            <a:r>
              <a:rPr lang="en-GB" sz="2400" dirty="0"/>
              <a:t>3 protons</a:t>
            </a:r>
          </a:p>
          <a:p>
            <a:r>
              <a:rPr lang="en-GB" sz="2400" dirty="0"/>
              <a:t>4 neutrons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95451-63CD-4C98-913F-6D7DB90A67DD}"/>
              </a:ext>
            </a:extLst>
          </p:cNvPr>
          <p:cNvSpPr txBox="1"/>
          <p:nvPr/>
        </p:nvSpPr>
        <p:spPr>
          <a:xfrm>
            <a:off x="992354" y="2313780"/>
            <a:ext cx="7272808" cy="46166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Lithium has two stable isotopes, Lithium 6 and Lithium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9BC37-D0BB-4132-B6FE-D4D02E0FD8C5}"/>
              </a:ext>
            </a:extLst>
          </p:cNvPr>
          <p:cNvSpPr txBox="1"/>
          <p:nvPr/>
        </p:nvSpPr>
        <p:spPr>
          <a:xfrm>
            <a:off x="560306" y="5430521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Both isotopes have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same number of protons </a:t>
            </a:r>
            <a:r>
              <a:rPr lang="en-GB" sz="2000" dirty="0"/>
              <a:t>and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same number of electrons</a:t>
            </a:r>
            <a:r>
              <a:rPr lang="en-GB" sz="2000" dirty="0"/>
              <a:t>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GB" sz="2000" dirty="0"/>
              <a:t>Only the number of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neutrons changes </a:t>
            </a:r>
            <a:r>
              <a:rPr lang="en-GB" sz="2000" dirty="0"/>
              <a:t>in an isotope.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6458D8-DD39-4D7C-BD8B-3446DAE4B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95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94"/>
    </mc:Choice>
    <mc:Fallback>
      <p:transition spd="slow" advTm="11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uild="p" animBg="1"/>
      <p:bldP spid="14" grpId="0" animBg="1"/>
      <p:bldP spid="15" grpId="0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240C5-734B-40FE-A0A9-767762389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306" y="847376"/>
            <a:ext cx="7339387" cy="82922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400" dirty="0"/>
              <a:t>Atoms can form</a:t>
            </a:r>
            <a:r>
              <a:rPr lang="en-GB" sz="2400" b="1" dirty="0"/>
              <a:t> ions </a:t>
            </a:r>
            <a:r>
              <a:rPr lang="en-GB" sz="2400" dirty="0"/>
              <a:t>if they gain or lose </a:t>
            </a:r>
            <a:r>
              <a:rPr lang="en-GB" sz="2400" b="1" dirty="0"/>
              <a:t>electrons. </a:t>
            </a:r>
            <a:r>
              <a:rPr lang="en-GB" sz="2400" dirty="0"/>
              <a:t>Atoms do this so they have </a:t>
            </a:r>
            <a:r>
              <a:rPr lang="en-GB" sz="2400" b="1" dirty="0"/>
              <a:t>full outer energy levels.</a:t>
            </a:r>
          </a:p>
          <a:p>
            <a:pPr algn="l"/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779B5-B98C-4968-ABC1-207DF3C8E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78" y="4692621"/>
            <a:ext cx="1394337" cy="792088"/>
          </a:xfrm>
          <a:prstGeom prst="rect">
            <a:avLst/>
          </a:prstGeom>
        </p:spPr>
      </p:pic>
      <p:pic>
        <p:nvPicPr>
          <p:cNvPr id="9" name="Picture 8" descr="Image result for ion of beryllium">
            <a:extLst>
              <a:ext uri="{FF2B5EF4-FFF2-40B4-BE49-F238E27FC236}">
                <a16:creationId xmlns:a16="http://schemas.microsoft.com/office/drawing/2014/main" id="{11499AA5-C39F-4245-93C7-8A2A4B94247E}"/>
              </a:ext>
            </a:extLst>
          </p:cNvPr>
          <p:cNvPicPr/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7547" r="56160" b="12264"/>
          <a:stretch/>
        </p:blipFill>
        <p:spPr bwMode="auto">
          <a:xfrm>
            <a:off x="1436300" y="2409692"/>
            <a:ext cx="2254547" cy="1961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://cdn1.askiitians.com/Images/2015121-16210688-1389-Be-set.jpg">
            <a:extLst>
              <a:ext uri="{FF2B5EF4-FFF2-40B4-BE49-F238E27FC236}">
                <a16:creationId xmlns:a16="http://schemas.microsoft.com/office/drawing/2014/main" id="{15B07B1C-4F4C-4D1F-B83B-011A339CC2AF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045" r="66239" b="30652"/>
          <a:stretch/>
        </p:blipFill>
        <p:spPr bwMode="auto">
          <a:xfrm>
            <a:off x="2154633" y="2985755"/>
            <a:ext cx="817880" cy="80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AF7646-E7D3-4CAC-B73C-C641CC78A93D}"/>
              </a:ext>
            </a:extLst>
          </p:cNvPr>
          <p:cNvSpPr/>
          <p:nvPr/>
        </p:nvSpPr>
        <p:spPr>
          <a:xfrm>
            <a:off x="2500093" y="2625716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AAF0FC-4589-4697-A018-4DFBC84A63D8}"/>
              </a:ext>
            </a:extLst>
          </p:cNvPr>
          <p:cNvSpPr/>
          <p:nvPr/>
        </p:nvSpPr>
        <p:spPr>
          <a:xfrm>
            <a:off x="3419872" y="3318559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81D46-F3C8-4E6F-82CE-3C6559A8456F}"/>
              </a:ext>
            </a:extLst>
          </p:cNvPr>
          <p:cNvSpPr/>
          <p:nvPr/>
        </p:nvSpPr>
        <p:spPr>
          <a:xfrm>
            <a:off x="1511199" y="3246551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6AC09-3F84-4351-B3F5-789E774CCC3D}"/>
              </a:ext>
            </a:extLst>
          </p:cNvPr>
          <p:cNvSpPr/>
          <p:nvPr/>
        </p:nvSpPr>
        <p:spPr>
          <a:xfrm>
            <a:off x="2436613" y="3939395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Image result for ion of beryllium">
            <a:extLst>
              <a:ext uri="{FF2B5EF4-FFF2-40B4-BE49-F238E27FC236}">
                <a16:creationId xmlns:a16="http://schemas.microsoft.com/office/drawing/2014/main" id="{495588EC-B137-435D-93C7-2922B0C6E92C}"/>
              </a:ext>
            </a:extLst>
          </p:cNvPr>
          <p:cNvPicPr/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9434" r="5686" b="12264"/>
          <a:stretch/>
        </p:blipFill>
        <p:spPr bwMode="auto">
          <a:xfrm>
            <a:off x="4947635" y="2474192"/>
            <a:ext cx="2318422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7D5C0CA-5FC9-4A43-AB39-49C78A6B7D5E}"/>
              </a:ext>
            </a:extLst>
          </p:cNvPr>
          <p:cNvSpPr/>
          <p:nvPr/>
        </p:nvSpPr>
        <p:spPr>
          <a:xfrm>
            <a:off x="6020688" y="2662160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AF425C-FB26-41D3-919F-BDEFF88A05D1}"/>
              </a:ext>
            </a:extLst>
          </p:cNvPr>
          <p:cNvSpPr/>
          <p:nvPr/>
        </p:nvSpPr>
        <p:spPr>
          <a:xfrm>
            <a:off x="6020688" y="3932472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http://cdn1.askiitians.com/Images/2015121-16210688-1389-Be-set.jpg">
            <a:extLst>
              <a:ext uri="{FF2B5EF4-FFF2-40B4-BE49-F238E27FC236}">
                <a16:creationId xmlns:a16="http://schemas.microsoft.com/office/drawing/2014/main" id="{26695113-5CDD-489F-BBD8-EA3358A89FE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045" r="65109" b="30652"/>
          <a:stretch/>
        </p:blipFill>
        <p:spPr bwMode="auto">
          <a:xfrm>
            <a:off x="5616907" y="2969479"/>
            <a:ext cx="869786" cy="80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8779B5-B98C-4968-ABC1-207DF3C8EC5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9"/>
          <a:stretch/>
        </p:blipFill>
        <p:spPr bwMode="auto">
          <a:xfrm>
            <a:off x="1990504" y="4725144"/>
            <a:ext cx="1019175" cy="791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CB0BB-1F81-4D8C-9FDA-57850CA7E9D6}"/>
              </a:ext>
            </a:extLst>
          </p:cNvPr>
          <p:cNvSpPr txBox="1"/>
          <p:nvPr/>
        </p:nvSpPr>
        <p:spPr>
          <a:xfrm>
            <a:off x="179512" y="1760122"/>
            <a:ext cx="307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Beryllium </a:t>
            </a:r>
            <a:r>
              <a:rPr lang="en-GB" b="1" dirty="0">
                <a:solidFill>
                  <a:srgbClr val="FF0000"/>
                </a:solidFill>
              </a:rPr>
              <a:t>can lose 2 electrons </a:t>
            </a:r>
            <a:r>
              <a:rPr lang="en-GB" dirty="0"/>
              <a:t>from its outer energy level to become an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ion.</a:t>
            </a: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9FD20AFA-86E7-4EA4-9523-5C2830AA0712}"/>
              </a:ext>
            </a:extLst>
          </p:cNvPr>
          <p:cNvCxnSpPr/>
          <p:nvPr/>
        </p:nvCxnSpPr>
        <p:spPr>
          <a:xfrm rot="10800000">
            <a:off x="827584" y="2697725"/>
            <a:ext cx="608716" cy="548827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4A8928B-9307-4571-9C2D-1DD86C190ABB}"/>
              </a:ext>
            </a:extLst>
          </p:cNvPr>
          <p:cNvCxnSpPr>
            <a:endCxn id="3" idx="3"/>
          </p:cNvCxnSpPr>
          <p:nvPr/>
        </p:nvCxnSpPr>
        <p:spPr>
          <a:xfrm rot="16200000" flipV="1">
            <a:off x="2911471" y="2569115"/>
            <a:ext cx="1024764" cy="330107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906B8D7-1B74-452A-B738-A641785DA2C2}"/>
              </a:ext>
            </a:extLst>
          </p:cNvPr>
          <p:cNvSpPr/>
          <p:nvPr/>
        </p:nvSpPr>
        <p:spPr>
          <a:xfrm>
            <a:off x="4036266" y="2981625"/>
            <a:ext cx="648072" cy="7813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380312" y="2454941"/>
            <a:ext cx="1584176" cy="2616101"/>
            <a:chOff x="7380312" y="1827973"/>
            <a:chExt cx="1584176" cy="26161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82AD29-2D34-4796-9AA9-44C2D8E8F69A}"/>
                </a:ext>
              </a:extLst>
            </p:cNvPr>
            <p:cNvSpPr txBox="1"/>
            <p:nvPr/>
          </p:nvSpPr>
          <p:spPr>
            <a:xfrm>
              <a:off x="7380312" y="1827973"/>
              <a:ext cx="1584176" cy="2616101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If Beryllium </a:t>
              </a: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loses 2 e</a:t>
              </a:r>
              <a:r>
                <a:rPr lang="en-GB" sz="2000" b="1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</a:p>
            <a:p>
              <a:r>
                <a:rPr lang="en-GB" dirty="0"/>
                <a:t>it now has:</a:t>
              </a:r>
            </a:p>
            <a:p>
              <a:endParaRPr lang="en-GB" dirty="0"/>
            </a:p>
            <a:p>
              <a:r>
                <a:rPr lang="en-GB" dirty="0"/>
                <a:t>4 protons   4+</a:t>
              </a:r>
            </a:p>
            <a:p>
              <a:r>
                <a:rPr lang="en-GB" dirty="0"/>
                <a:t>2 electrons 2-</a:t>
              </a:r>
            </a:p>
            <a:p>
              <a:r>
                <a:rPr lang="en-GB" dirty="0"/>
                <a:t>                    2+</a:t>
              </a:r>
            </a:p>
            <a:p>
              <a:endParaRPr lang="en-GB" dirty="0"/>
            </a:p>
            <a:p>
              <a:r>
                <a:rPr lang="en-GB" b="1" dirty="0" err="1"/>
                <a:t>Berylium</a:t>
              </a:r>
              <a:r>
                <a:rPr lang="en-GB" dirty="0"/>
                <a:t> </a:t>
              </a:r>
              <a:r>
                <a:rPr lang="en-GB" sz="2000" b="1" baseline="30000" dirty="0"/>
                <a:t>2+</a:t>
              </a:r>
              <a:endParaRPr lang="en-GB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D73349F-A018-41BF-8BFB-F8534C888D1D}"/>
                </a:ext>
              </a:extLst>
            </p:cNvPr>
            <p:cNvCxnSpPr/>
            <p:nvPr/>
          </p:nvCxnSpPr>
          <p:spPr>
            <a:xfrm>
              <a:off x="8460432" y="3573016"/>
              <a:ext cx="2976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3CE2F-4D75-4D5F-AF18-F7D294EA0330}"/>
                </a:ext>
              </a:extLst>
            </p:cNvPr>
            <p:cNvCxnSpPr/>
            <p:nvPr/>
          </p:nvCxnSpPr>
          <p:spPr>
            <a:xfrm>
              <a:off x="8460432" y="3810497"/>
              <a:ext cx="2976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8AB5186-8F4F-4294-BE2C-08D497D86D70}"/>
              </a:ext>
            </a:extLst>
          </p:cNvPr>
          <p:cNvSpPr/>
          <p:nvPr/>
        </p:nvSpPr>
        <p:spPr>
          <a:xfrm>
            <a:off x="4000950" y="5024090"/>
            <a:ext cx="740740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B31F84-72C1-43A6-B68C-2F5D25775718}"/>
              </a:ext>
            </a:extLst>
          </p:cNvPr>
          <p:cNvSpPr txBox="1"/>
          <p:nvPr/>
        </p:nvSpPr>
        <p:spPr>
          <a:xfrm>
            <a:off x="902306" y="5733256"/>
            <a:ext cx="733938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Atoms can </a:t>
            </a:r>
            <a:r>
              <a:rPr lang="en-GB" sz="2000" b="1" dirty="0"/>
              <a:t>lose (-) electrons </a:t>
            </a:r>
            <a:r>
              <a:rPr lang="en-GB" sz="2000" dirty="0"/>
              <a:t>to become </a:t>
            </a:r>
            <a:r>
              <a:rPr lang="en-GB" sz="2000" b="1" dirty="0"/>
              <a:t>positive (+) ions </a:t>
            </a:r>
          </a:p>
          <a:p>
            <a:pPr algn="ctr"/>
            <a:r>
              <a:rPr lang="en-GB" sz="2000" dirty="0"/>
              <a:t>or </a:t>
            </a:r>
            <a:r>
              <a:rPr lang="en-GB" sz="2000" b="1" dirty="0"/>
              <a:t>gain (-) electrons </a:t>
            </a:r>
            <a:r>
              <a:rPr lang="en-GB" sz="2000" dirty="0"/>
              <a:t>to become </a:t>
            </a:r>
            <a:r>
              <a:rPr lang="en-GB" sz="2000" b="1" dirty="0"/>
              <a:t>negative (-) ions</a:t>
            </a:r>
            <a:r>
              <a:rPr lang="en-GB" sz="2000" dirty="0"/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F5E3577-6438-4258-A179-ECE93F6A74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15179" y="4000679"/>
              <a:ext cx="2" cy="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F5E3577-6438-4258-A179-ECE93F6A74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15179" y="400067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3F73697-F59F-48F8-9EC2-BBC6C0DC0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006789"/>
      </p:ext>
    </p:extLst>
  </p:cSld>
  <p:clrMapOvr>
    <a:masterClrMapping/>
  </p:clrMapOvr>
  <p:transition spd="med" advTm="106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build="p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3" grpId="0"/>
      <p:bldP spid="22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562" y="2478607"/>
            <a:ext cx="5026269" cy="900247"/>
          </a:xfrm>
        </p:spPr>
        <p:txBody>
          <a:bodyPr/>
          <a:lstStyle/>
          <a:p>
            <a:r>
              <a:rPr lang="en-GB" dirty="0"/>
              <a:t>History of the Atom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081C6-75CB-4D02-95A8-D677A7F55196}"/>
              </a:ext>
            </a:extLst>
          </p:cNvPr>
          <p:cNvSpPr txBox="1"/>
          <p:nvPr/>
        </p:nvSpPr>
        <p:spPr>
          <a:xfrm>
            <a:off x="1747487" y="4126799"/>
            <a:ext cx="6233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This lesson is broken down into two parts:</a:t>
            </a:r>
          </a:p>
          <a:p>
            <a:endParaRPr lang="en-GB" sz="1350" dirty="0"/>
          </a:p>
          <a:p>
            <a:pPr marL="257175" indent="-257175">
              <a:buAutoNum type="arabicPeriod"/>
            </a:pPr>
            <a:r>
              <a:rPr lang="en-GB" sz="1350" dirty="0"/>
              <a:t>A general overview of the scientists involved in revealing the structure of the atom</a:t>
            </a:r>
          </a:p>
          <a:p>
            <a:pPr marL="257175" indent="-257175">
              <a:buAutoNum type="arabicPeriod"/>
            </a:pPr>
            <a:r>
              <a:rPr lang="en-GB" sz="1350" dirty="0"/>
              <a:t>A comprehensive comparison of the plum pudding vs nuclear models.</a:t>
            </a:r>
          </a:p>
        </p:txBody>
      </p:sp>
      <p:pic>
        <p:nvPicPr>
          <p:cNvPr id="4100" name="Picture 4" descr="Cranium, Head, Abstract, Art, Thought, Mind, Mental">
            <a:extLst>
              <a:ext uri="{FF2B5EF4-FFF2-40B4-BE49-F238E27FC236}">
                <a16:creationId xmlns:a16="http://schemas.microsoft.com/office/drawing/2014/main" id="{4D3203EB-6288-479E-8C84-5016F15A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15" y="1375972"/>
            <a:ext cx="2816032" cy="31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952CBE-F6CE-4D77-B925-0F4FF265A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9"/>
    </mc:Choice>
    <mc:Fallback>
      <p:transition spd="slow" advTm="3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2,400-year search for the atom - Theresa Doud">
            <a:hlinkClick r:id="" action="ppaction://media"/>
            <a:extLst>
              <a:ext uri="{FF2B5EF4-FFF2-40B4-BE49-F238E27FC236}">
                <a16:creationId xmlns:a16="http://schemas.microsoft.com/office/drawing/2014/main" id="{0AF52CDA-3CF5-4F41-ACB2-C519F4569A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81097" y="1240367"/>
            <a:ext cx="7781807" cy="43772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58AC2F-D326-4FD4-AAAE-8D5068663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0"/>
    </mc:Choice>
    <mc:Fallback>
      <p:transition spd="slow" advTm="2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2.5|1.4|1.8|12.5|2.4|21.7|3.3|3.2|1.4|20.1|2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9|10|1.7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4.3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5.7|2.8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|4.7|14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8|5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9|40.7|52.9|2.5|15.5|28.5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2|10.9|15.9|6|3.8|5.4|10.8|6.6|10.7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0.7|25.9|0.9|1.1|2.8|3.7|0.6|0.5|0.5|0.5|0.4|3.6|1.1|0.9|0.8|0.7|0.5|1.1|11.1|2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1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8|1.4|1|1|12.1|8.1|0.8|0.5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L Sc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XL Sci" id="{2CFE4A30-D880-BA4E-B779-8E17F61ECAC9}" vid="{3D4DF9ED-AD7F-6943-859C-106C4E33968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31488</TotalTime>
  <Words>2111</Words>
  <Application>Microsoft Office PowerPoint</Application>
  <PresentationFormat>On-screen Show (4:3)</PresentationFormat>
  <Paragraphs>363</Paragraphs>
  <Slides>30</Slides>
  <Notes>18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Beirut</vt:lpstr>
      <vt:lpstr>Calibri</vt:lpstr>
      <vt:lpstr>Calibri Light</vt:lpstr>
      <vt:lpstr>Gill Sans</vt:lpstr>
      <vt:lpstr>Lato Medium</vt:lpstr>
      <vt:lpstr>News Gothic MT</vt:lpstr>
      <vt:lpstr>Segoe UI Emoji</vt:lpstr>
      <vt:lpstr>Tahoma</vt:lpstr>
      <vt:lpstr>Times New Roman</vt:lpstr>
      <vt:lpstr>1_Office Theme</vt:lpstr>
      <vt:lpstr>Custom Design</vt:lpstr>
      <vt:lpstr>PIXL Sci</vt:lpstr>
      <vt:lpstr>            Overview            Atomic structure </vt:lpstr>
      <vt:lpstr>PowerPoint Presentation</vt:lpstr>
      <vt:lpstr>Structure of an atom</vt:lpstr>
      <vt:lpstr>Structure of an atom</vt:lpstr>
      <vt:lpstr> </vt:lpstr>
      <vt:lpstr> </vt:lpstr>
      <vt:lpstr>PowerPoint Presentation</vt:lpstr>
      <vt:lpstr>History of the Atom</vt:lpstr>
      <vt:lpstr>PowerPoint Presentation</vt:lpstr>
      <vt:lpstr>Early models of the atom</vt:lpstr>
      <vt:lpstr>The Plum Pudding atomic model</vt:lpstr>
      <vt:lpstr>PowerPoint Presentation</vt:lpstr>
      <vt:lpstr>Rutherford’s experiment</vt:lpstr>
      <vt:lpstr>PowerPoint Presentation</vt:lpstr>
      <vt:lpstr>PowerPoint Presentation</vt:lpstr>
      <vt:lpstr>PowerPoint Presentation</vt:lpstr>
      <vt:lpstr>What did Rutherford’s experiment tell us?</vt:lpstr>
      <vt:lpstr>What did Rutherford’s experiment tell us?</vt:lpstr>
      <vt:lpstr>         </vt:lpstr>
      <vt:lpstr>         </vt:lpstr>
      <vt:lpstr>PowerPoint Presentation</vt:lpstr>
      <vt:lpstr>              Atoms and isotopes - QuestionIT</vt:lpstr>
      <vt:lpstr>Atoms and isotopes  - QuestionIT</vt:lpstr>
      <vt:lpstr>Atoms and isotopes – AnswerIT</vt:lpstr>
      <vt:lpstr>Atoms and isotopes – AnswerIT</vt:lpstr>
      <vt:lpstr>PowerPoint Presentation</vt:lpstr>
      <vt:lpstr>              Atoms and isotopes - AnswerIT</vt:lpstr>
      <vt:lpstr>Atoms and isotopes  - QuestionIT</vt:lpstr>
      <vt:lpstr>Atoms and isotopes – AnswerIT</vt:lpstr>
      <vt:lpstr>Atoms and isotopes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Kyle Toyne</cp:lastModifiedBy>
  <cp:revision>895</cp:revision>
  <cp:lastPrinted>2017-05-23T14:15:43Z</cp:lastPrinted>
  <dcterms:created xsi:type="dcterms:W3CDTF">2016-03-05T09:38:04Z</dcterms:created>
  <dcterms:modified xsi:type="dcterms:W3CDTF">2021-01-05T12:31:21Z</dcterms:modified>
</cp:coreProperties>
</file>