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  <p:sldMasterId id="2147483704" r:id="rId3"/>
    <p:sldMasterId id="2147483716" r:id="rId4"/>
    <p:sldMasterId id="2147483733" r:id="rId5"/>
    <p:sldMasterId id="2147483745" r:id="rId6"/>
    <p:sldMasterId id="2147483762" r:id="rId7"/>
    <p:sldMasterId id="2147483774" r:id="rId8"/>
    <p:sldMasterId id="2147483791" r:id="rId9"/>
  </p:sldMasterIdLst>
  <p:notesMasterIdLst>
    <p:notesMasterId r:id="rId14"/>
  </p:notesMasterIdLst>
  <p:sldIdLst>
    <p:sldId id="258" r:id="rId10"/>
    <p:sldId id="259" r:id="rId11"/>
    <p:sldId id="260" r:id="rId12"/>
    <p:sldId id="261" r:id="rId13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7"/>
    <p:restoredTop sz="92876"/>
  </p:normalViewPr>
  <p:slideViewPr>
    <p:cSldViewPr snapToGrid="0" snapToObjects="1">
      <p:cViewPr>
        <p:scale>
          <a:sx n="110" d="100"/>
          <a:sy n="110" d="100"/>
        </p:scale>
        <p:origin x="3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92C9-B55A-1F4F-9AFE-46C3C2199AFF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B3C7-D27E-3848-B356-B3E625A9D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60" y="2982599"/>
            <a:ext cx="12001500" cy="20580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60" y="5440680"/>
            <a:ext cx="1200150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640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52382" y="8919635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4838" y="8910745"/>
            <a:ext cx="288036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760220"/>
            <a:ext cx="11841480" cy="104902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2987040"/>
            <a:ext cx="11841480" cy="583184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8898896"/>
            <a:ext cx="4053840" cy="5111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40080" y="128911"/>
            <a:ext cx="11521440" cy="21113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619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195" smtClean="0"/>
              <a:t>Click to edit Master title style</a:t>
            </a:r>
            <a:endParaRPr sz="619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40080" y="2240280"/>
            <a:ext cx="11521440" cy="73609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33670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673418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1011793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1348501" algn="ctr">
              <a:spcBef>
                <a:spcPts val="346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3150" smtClean="0"/>
              <a:t>Click to edit Master text styles</a:t>
            </a:r>
          </a:p>
          <a:p>
            <a:pPr lvl="1">
              <a:defRPr sz="1800"/>
            </a:pPr>
            <a:r>
              <a:rPr lang="en-US" sz="3150" smtClean="0"/>
              <a:t>Second level</a:t>
            </a:r>
          </a:p>
          <a:p>
            <a:pPr lvl="2">
              <a:defRPr sz="1800"/>
            </a:pPr>
            <a:r>
              <a:rPr lang="en-US" sz="3150" smtClean="0"/>
              <a:t>Third level</a:t>
            </a:r>
          </a:p>
          <a:p>
            <a:pPr lvl="3">
              <a:defRPr sz="1800"/>
            </a:pPr>
            <a:r>
              <a:rPr lang="en-US" sz="3150" smtClean="0"/>
              <a:t>Fourth level</a:t>
            </a:r>
          </a:p>
          <a:p>
            <a:pPr lvl="4">
              <a:defRPr sz="1800"/>
            </a:pPr>
            <a:r>
              <a:rPr lang="en-US" sz="3150" smtClean="0"/>
              <a:t>Fifth level</a:t>
            </a:r>
            <a:endParaRPr sz="3150"/>
          </a:p>
        </p:txBody>
      </p:sp>
    </p:spTree>
    <p:extLst/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8" Type="http://schemas.openxmlformats.org/officeDocument/2006/relationships/image" Target="../media/image3.jpg"/><Relationship Id="rId19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18" Type="http://schemas.openxmlformats.org/officeDocument/2006/relationships/image" Target="../media/image3.jpg"/><Relationship Id="rId19" Type="http://schemas.openxmlformats.org/officeDocument/2006/relationships/image" Target="../media/image4.JP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81.xml"/><Relationship Id="rId17" Type="http://schemas.openxmlformats.org/officeDocument/2006/relationships/theme" Target="../theme/theme6.xml"/><Relationship Id="rId18" Type="http://schemas.openxmlformats.org/officeDocument/2006/relationships/image" Target="../media/image3.jpg"/><Relationship Id="rId19" Type="http://schemas.openxmlformats.org/officeDocument/2006/relationships/image" Target="../media/image4.JPG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8.xml"/><Relationship Id="rId17" Type="http://schemas.openxmlformats.org/officeDocument/2006/relationships/theme" Target="../theme/theme8.xml"/><Relationship Id="rId18" Type="http://schemas.openxmlformats.org/officeDocument/2006/relationships/image" Target="../media/image3.jpg"/><Relationship Id="rId19" Type="http://schemas.openxmlformats.org/officeDocument/2006/relationships/image" Target="../media/image4.JPG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theme" Target="../theme/theme9.xml"/><Relationship Id="rId13" Type="http://schemas.openxmlformats.org/officeDocument/2006/relationships/image" Target="../media/image1.png"/><Relationship Id="rId14" Type="http://schemas.openxmlformats.org/officeDocument/2006/relationships/image" Target="../media/image2.tiff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smtClean="0">
                <a:latin typeface="Arial" charset="0"/>
                <a:ea typeface="Arial" charset="0"/>
                <a:cs typeface="Arial" charset="0"/>
              </a:rPr>
              <a:t>better hope – brighter future</a:t>
            </a:r>
            <a:endParaRPr lang="en-GB" sz="112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9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9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2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09/08/2017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59" y="23621"/>
            <a:ext cx="1441665" cy="1428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" y="23621"/>
            <a:ext cx="3542158" cy="1164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85482"/>
            <a:ext cx="12801600" cy="316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6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1260" baseline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12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0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110" cy="529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0400" y="1"/>
            <a:ext cx="711200" cy="5233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9316722"/>
            <a:ext cx="12801600" cy="154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20" smtClean="0">
                <a:latin typeface="Arial" charset="0"/>
                <a:ea typeface="Arial" charset="0"/>
                <a:cs typeface="Arial" charset="0"/>
              </a:rPr>
              <a:t>better hope – brighter future</a:t>
            </a:r>
            <a:endParaRPr lang="en-GB" sz="112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1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" Type="http://schemas.openxmlformats.org/officeDocument/2006/relationships/slideLayout" Target="../slideLayouts/slideLayout109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jpeg"/><Relationship Id="rId9" Type="http://schemas.microsoft.com/office/2007/relationships/hdphoto" Target="../media/hdphoto1.wdp"/><Relationship Id="rId10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jpeg"/><Relationship Id="rId9" Type="http://schemas.microsoft.com/office/2007/relationships/hdphoto" Target="../media/hdphoto1.wdp"/><Relationship Id="rId10" Type="http://schemas.openxmlformats.org/officeDocument/2006/relationships/image" Target="../media/image12.tif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109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jpeg"/><Relationship Id="rId9" Type="http://schemas.microsoft.com/office/2007/relationships/hdphoto" Target="../media/hdphoto1.wdp"/><Relationship Id="rId10" Type="http://schemas.openxmlformats.org/officeDocument/2006/relationships/image" Target="../media/image12.tif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109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jpeg"/><Relationship Id="rId9" Type="http://schemas.microsoft.com/office/2007/relationships/hdphoto" Target="../media/hdphoto1.wdp"/><Relationship Id="rId10" Type="http://schemas.openxmlformats.org/officeDocument/2006/relationships/image" Target="../media/image12.tiff"/><Relationship Id="rId11" Type="http://schemas.openxmlformats.org/officeDocument/2006/relationships/image" Target="../media/image15.emf"/><Relationship Id="rId1" Type="http://schemas.openxmlformats.org/officeDocument/2006/relationships/slideLayout" Target="../slideLayouts/slideLayout109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92748"/>
              </p:ext>
            </p:extLst>
          </p:nvPr>
        </p:nvGraphicFramePr>
        <p:xfrm>
          <a:off x="7605224" y="5254361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/>
                <a:gridCol w="866691"/>
                <a:gridCol w="1019259"/>
                <a:gridCol w="247384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root hair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absorb water and minerals from soil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hair like projections to increase the surface area</a:t>
                      </a:r>
                    </a:p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</a:tr>
              <a:tr h="334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xylem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water and minerals 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TRANSPIRATION - dead cells</a:t>
                      </a:r>
                    </a:p>
                    <a:p>
                      <a:pPr algn="ctr"/>
                      <a:r>
                        <a:rPr lang="en-GB" sz="1200" dirty="0" smtClean="0"/>
                        <a:t>cell walls toughened by lignin</a:t>
                      </a:r>
                    </a:p>
                    <a:p>
                      <a:pPr algn="ctr"/>
                      <a:r>
                        <a:rPr lang="en-GB" sz="1200" dirty="0" smtClean="0"/>
                        <a:t>flows in one direction </a:t>
                      </a:r>
                    </a:p>
                  </a:txBody>
                  <a:tcPr marL="70799" marR="70799" marT="35398" marB="35398" anchor="ctr"/>
                </a:tc>
              </a:tr>
              <a:tr h="6209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phloem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glucose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TRANSLOCATION  - living cells cells have end plates with holes</a:t>
                      </a:r>
                    </a:p>
                    <a:p>
                      <a:pPr algn="ctr"/>
                      <a:r>
                        <a:rPr lang="en-GB" sz="1200" dirty="0" smtClean="0"/>
                        <a:t>flows in both directions</a:t>
                      </a: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69219" y="2516874"/>
            <a:ext cx="2082746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</a:t>
            </a:r>
            <a:endParaRPr lang="en-GB" sz="1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Cell Structure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69" y="2533927"/>
            <a:ext cx="24248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Eukaryotes complex organisms</a:t>
            </a:r>
            <a:endParaRPr lang="en-GB" sz="1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1" name="Straight Connector 60"/>
          <p:cNvCxnSpPr>
            <a:stCxn id="5" idx="1"/>
            <a:endCxn id="69" idx="3"/>
          </p:cNvCxnSpPr>
          <p:nvPr/>
        </p:nvCxnSpPr>
        <p:spPr>
          <a:xfrm flipH="1" flipV="1">
            <a:off x="1037185" y="2480634"/>
            <a:ext cx="1050284" cy="284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t="-582" r="50149" b="582"/>
          <a:stretch/>
        </p:blipFill>
        <p:spPr>
          <a:xfrm>
            <a:off x="55578" y="865240"/>
            <a:ext cx="1025055" cy="141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62" name="Straight Connector 61"/>
          <p:cNvCxnSpPr/>
          <p:nvPr/>
        </p:nvCxnSpPr>
        <p:spPr>
          <a:xfrm flipV="1">
            <a:off x="568106" y="853589"/>
            <a:ext cx="634048" cy="660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50949" y="2096424"/>
            <a:ext cx="541675" cy="27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69" name="Rectangle 68"/>
          <p:cNvSpPr/>
          <p:nvPr/>
        </p:nvSpPr>
        <p:spPr>
          <a:xfrm>
            <a:off x="121626" y="2342134"/>
            <a:ext cx="915559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animal cell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610909" y="336073"/>
            <a:ext cx="591245" cy="645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7" name="Straight Connector 166"/>
          <p:cNvCxnSpPr>
            <a:stCxn id="5" idx="1"/>
            <a:endCxn id="70" idx="3"/>
          </p:cNvCxnSpPr>
          <p:nvPr/>
        </p:nvCxnSpPr>
        <p:spPr>
          <a:xfrm flipH="1">
            <a:off x="1062300" y="2764760"/>
            <a:ext cx="1025169" cy="299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>
            <a:stCxn id="4" idx="1"/>
            <a:endCxn id="5" idx="3"/>
          </p:cNvCxnSpPr>
          <p:nvPr/>
        </p:nvCxnSpPr>
        <p:spPr>
          <a:xfrm flipH="1" flipV="1">
            <a:off x="4512357" y="2764760"/>
            <a:ext cx="756862" cy="75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5" name="Rectangle 194"/>
          <p:cNvSpPr/>
          <p:nvPr/>
        </p:nvSpPr>
        <p:spPr>
          <a:xfrm>
            <a:off x="8805314" y="2683831"/>
            <a:ext cx="201602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Prokaryotes simpler organisms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50716" r="4695"/>
          <a:stretch/>
        </p:blipFill>
        <p:spPr>
          <a:xfrm>
            <a:off x="73079" y="3516296"/>
            <a:ext cx="1098262" cy="1558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67" name="Straight Connector 66"/>
          <p:cNvCxnSpPr/>
          <p:nvPr/>
        </p:nvCxnSpPr>
        <p:spPr>
          <a:xfrm flipV="1">
            <a:off x="648666" y="3744424"/>
            <a:ext cx="716308" cy="47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70" name="Rectangle 69"/>
          <p:cNvSpPr/>
          <p:nvPr/>
        </p:nvSpPr>
        <p:spPr>
          <a:xfrm>
            <a:off x="121626" y="2925746"/>
            <a:ext cx="940674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plant cell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612840" y="3201335"/>
            <a:ext cx="3526761" cy="2862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contains all the parts of animal cells plus extras</a:t>
            </a:r>
          </a:p>
        </p:txBody>
      </p:sp>
      <p:cxnSp>
        <p:nvCxnSpPr>
          <p:cNvPr id="188" name="Straight Connector 187"/>
          <p:cNvCxnSpPr>
            <a:endCxn id="162" idx="1"/>
          </p:cNvCxnSpPr>
          <p:nvPr/>
        </p:nvCxnSpPr>
        <p:spPr>
          <a:xfrm flipV="1">
            <a:off x="1062299" y="4338007"/>
            <a:ext cx="289549" cy="8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904404" y="4870236"/>
            <a:ext cx="449999" cy="64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69" name="Table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52813"/>
              </p:ext>
            </p:extLst>
          </p:nvPr>
        </p:nvGraphicFramePr>
        <p:xfrm>
          <a:off x="8791149" y="7346914"/>
          <a:ext cx="3869780" cy="1834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997"/>
                <a:gridCol w="1671082"/>
                <a:gridCol w="1190701"/>
              </a:tblGrid>
              <a:tr h="34137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PREFIXES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Prefix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Multiple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Standard form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 smtClean="0"/>
                        <a:t>centi</a:t>
                      </a:r>
                      <a:r>
                        <a:rPr lang="en-GB" sz="1100" b="1" smtClean="0"/>
                        <a:t> </a:t>
                      </a:r>
                      <a:r>
                        <a:rPr lang="de-DE" sz="1100" b="1" baseline="0" smtClean="0"/>
                        <a:t> (cm) </a:t>
                      </a:r>
                      <a:endParaRPr lang="en-GB" sz="1100" b="1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cm = 0.01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-2</a:t>
                      </a:r>
                      <a:endParaRPr lang="en-GB" sz="1100" baseline="30000"/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b="1" smtClean="0"/>
                        <a:t>milli (mm)</a:t>
                      </a:r>
                      <a:endParaRPr lang="en-GB" sz="1100" b="1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mm = 0.001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-3</a:t>
                      </a:r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b="1" smtClean="0"/>
                        <a:t>micro (𝛍m)</a:t>
                      </a:r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</a:t>
                      </a:r>
                      <a:r>
                        <a:rPr lang="en-GB" sz="1100" b="0" smtClean="0"/>
                        <a:t>𝛍m </a:t>
                      </a:r>
                      <a:r>
                        <a:rPr lang="en-GB" sz="1100" b="1" smtClean="0"/>
                        <a:t>= </a:t>
                      </a:r>
                      <a:r>
                        <a:rPr lang="en-GB" sz="1100" smtClean="0"/>
                        <a:t>0.000 001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-6</a:t>
                      </a:r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err="1" smtClean="0"/>
                        <a:t>nano</a:t>
                      </a:r>
                      <a:r>
                        <a:rPr lang="en-GB" sz="1100" b="1" dirty="0" smtClean="0"/>
                        <a:t> (nm)</a:t>
                      </a:r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</a:t>
                      </a:r>
                      <a:r>
                        <a:rPr lang="en-GB" sz="1100" baseline="0" smtClean="0"/>
                        <a:t>nm = 0.000 000 001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x</a:t>
                      </a:r>
                      <a:r>
                        <a:rPr lang="en-GB" sz="1100" baseline="0" dirty="0" smtClean="0"/>
                        <a:t> 10 </a:t>
                      </a:r>
                      <a:r>
                        <a:rPr lang="en-GB" sz="1100" baseline="30000" dirty="0" smtClean="0"/>
                        <a:t>-9</a:t>
                      </a:r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cxnSp>
        <p:nvCxnSpPr>
          <p:cNvPr id="491" name="Straight Connector 490"/>
          <p:cNvCxnSpPr>
            <a:stCxn id="4" idx="2"/>
            <a:endCxn id="278" idx="3"/>
          </p:cNvCxnSpPr>
          <p:nvPr/>
        </p:nvCxnSpPr>
        <p:spPr>
          <a:xfrm>
            <a:off x="6310592" y="3163205"/>
            <a:ext cx="385694" cy="1129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8" name="Rectangle 277"/>
          <p:cNvSpPr/>
          <p:nvPr/>
        </p:nvSpPr>
        <p:spPr>
          <a:xfrm rot="16200000">
            <a:off x="5875729" y="4974596"/>
            <a:ext cx="1641113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Specialised cells</a:t>
            </a:r>
          </a:p>
        </p:txBody>
      </p:sp>
      <p:sp>
        <p:nvSpPr>
          <p:cNvPr id="284" name="Rectangle 283"/>
          <p:cNvSpPr/>
          <p:nvPr/>
        </p:nvSpPr>
        <p:spPr>
          <a:xfrm rot="16200000">
            <a:off x="6350604" y="6052392"/>
            <a:ext cx="184662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plant cells</a:t>
            </a:r>
          </a:p>
        </p:txBody>
      </p:sp>
      <p:cxnSp>
        <p:nvCxnSpPr>
          <p:cNvPr id="285" name="Straight Connector 284"/>
          <p:cNvCxnSpPr>
            <a:endCxn id="466" idx="0"/>
          </p:cNvCxnSpPr>
          <p:nvPr/>
        </p:nvCxnSpPr>
        <p:spPr>
          <a:xfrm flipV="1">
            <a:off x="6837243" y="4202037"/>
            <a:ext cx="303933" cy="699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05" name="Picture 30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27" t="72730" r="23717" b="21533"/>
          <a:stretch/>
        </p:blipFill>
        <p:spPr>
          <a:xfrm>
            <a:off x="8312210" y="4870236"/>
            <a:ext cx="782520" cy="128977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72382" y="6521598"/>
            <a:ext cx="159985" cy="574985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568" y="5945654"/>
            <a:ext cx="187854" cy="458780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028" y="5343717"/>
            <a:ext cx="561393" cy="369229"/>
          </a:xfrm>
          <a:prstGeom prst="rect">
            <a:avLst/>
          </a:prstGeom>
        </p:spPr>
      </p:pic>
      <p:cxnSp>
        <p:nvCxnSpPr>
          <p:cNvPr id="435" name="Straight Connector 434"/>
          <p:cNvCxnSpPr>
            <a:endCxn id="466" idx="2"/>
          </p:cNvCxnSpPr>
          <p:nvPr/>
        </p:nvCxnSpPr>
        <p:spPr>
          <a:xfrm flipH="1">
            <a:off x="7418175" y="3590198"/>
            <a:ext cx="193619" cy="61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8" name="Straight Connector 437"/>
          <p:cNvCxnSpPr>
            <a:stCxn id="96" idx="1"/>
            <a:endCxn id="466" idx="2"/>
          </p:cNvCxnSpPr>
          <p:nvPr/>
        </p:nvCxnSpPr>
        <p:spPr>
          <a:xfrm flipH="1" flipV="1">
            <a:off x="7418175" y="4202037"/>
            <a:ext cx="193633" cy="5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66" idx="2"/>
          </p:cNvCxnSpPr>
          <p:nvPr/>
        </p:nvCxnSpPr>
        <p:spPr>
          <a:xfrm>
            <a:off x="7418175" y="4202037"/>
            <a:ext cx="175303" cy="58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66" name="Rectangle 465"/>
          <p:cNvSpPr/>
          <p:nvPr/>
        </p:nvSpPr>
        <p:spPr>
          <a:xfrm rot="16200000">
            <a:off x="6344517" y="4063538"/>
            <a:ext cx="187031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animal cells</a:t>
            </a:r>
          </a:p>
        </p:txBody>
      </p:sp>
      <p:cxnSp>
        <p:nvCxnSpPr>
          <p:cNvPr id="493" name="Straight Connector 492"/>
          <p:cNvCxnSpPr>
            <a:stCxn id="284" idx="2"/>
          </p:cNvCxnSpPr>
          <p:nvPr/>
        </p:nvCxnSpPr>
        <p:spPr>
          <a:xfrm>
            <a:off x="7412417" y="6190891"/>
            <a:ext cx="171494" cy="608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6" name="Straight Connector 495"/>
          <p:cNvCxnSpPr>
            <a:stCxn id="284" idx="2"/>
            <a:endCxn id="152" idx="1"/>
          </p:cNvCxnSpPr>
          <p:nvPr/>
        </p:nvCxnSpPr>
        <p:spPr>
          <a:xfrm flipV="1">
            <a:off x="7412417" y="6184283"/>
            <a:ext cx="192807" cy="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412417" y="5503583"/>
            <a:ext cx="171494" cy="71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2" name="Straight Connector 501"/>
          <p:cNvCxnSpPr>
            <a:endCxn id="284" idx="0"/>
          </p:cNvCxnSpPr>
          <p:nvPr/>
        </p:nvCxnSpPr>
        <p:spPr>
          <a:xfrm>
            <a:off x="6837243" y="4901190"/>
            <a:ext cx="298175" cy="1289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6219048" y="3186513"/>
            <a:ext cx="92057" cy="27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04" name="Rectangle 503"/>
          <p:cNvSpPr/>
          <p:nvPr/>
        </p:nvSpPr>
        <p:spPr>
          <a:xfrm>
            <a:off x="4177061" y="5261659"/>
            <a:ext cx="19440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Cell differentiation 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41663" y="5211989"/>
            <a:ext cx="37864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/>
              <a:t>how a cell changes and becomes </a:t>
            </a:r>
            <a:r>
              <a:rPr lang="en-GB" sz="1200" b="1" dirty="0"/>
              <a:t>specialised</a:t>
            </a:r>
          </a:p>
          <a:p>
            <a:pPr algn="ctr"/>
            <a:r>
              <a:rPr lang="en-GB" sz="1200" b="1" dirty="0"/>
              <a:t>Undifferentiated</a:t>
            </a:r>
            <a:r>
              <a:rPr lang="en-GB" sz="1200" dirty="0"/>
              <a:t> call are called </a:t>
            </a:r>
            <a:r>
              <a:rPr lang="en-GB" sz="1200" b="1" dirty="0"/>
              <a:t>STEM</a:t>
            </a:r>
            <a:r>
              <a:rPr lang="en-GB" sz="1200" dirty="0"/>
              <a:t> </a:t>
            </a:r>
            <a:r>
              <a:rPr lang="en-GB" sz="1200" dirty="0" smtClean="0"/>
              <a:t>cells</a:t>
            </a:r>
            <a:endParaRPr lang="en-GB" sz="1200" b="1" dirty="0"/>
          </a:p>
        </p:txBody>
      </p:sp>
      <p:sp>
        <p:nvSpPr>
          <p:cNvPr id="527" name="Rectangle 526"/>
          <p:cNvSpPr/>
          <p:nvPr/>
        </p:nvSpPr>
        <p:spPr>
          <a:xfrm>
            <a:off x="254404" y="5830837"/>
            <a:ext cx="1876440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animal cell differentiation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2257920" y="5830836"/>
            <a:ext cx="1911151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plant cell differentiation</a:t>
            </a:r>
          </a:p>
        </p:txBody>
      </p:sp>
      <p:cxnSp>
        <p:nvCxnSpPr>
          <p:cNvPr id="566" name="Straight Connector 565"/>
          <p:cNvCxnSpPr>
            <a:stCxn id="504" idx="1"/>
            <a:endCxn id="513" idx="3"/>
          </p:cNvCxnSpPr>
          <p:nvPr/>
        </p:nvCxnSpPr>
        <p:spPr>
          <a:xfrm flipH="1">
            <a:off x="3928145" y="5400159"/>
            <a:ext cx="248916" cy="42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26" name="Straight Connector 625"/>
          <p:cNvCxnSpPr>
            <a:stCxn id="538" idx="2"/>
            <a:endCxn id="454" idx="0"/>
          </p:cNvCxnSpPr>
          <p:nvPr/>
        </p:nvCxnSpPr>
        <p:spPr>
          <a:xfrm>
            <a:off x="3213496" y="6107835"/>
            <a:ext cx="21563" cy="179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1" name="Rectangle 230"/>
          <p:cNvSpPr/>
          <p:nvPr/>
        </p:nvSpPr>
        <p:spPr>
          <a:xfrm>
            <a:off x="7611808" y="2282779"/>
            <a:ext cx="44008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Bacterial cells are much smaller than plant and animal cells </a:t>
            </a:r>
          </a:p>
        </p:txBody>
      </p:sp>
      <p:cxnSp>
        <p:nvCxnSpPr>
          <p:cNvPr id="656" name="Straight Connector 655"/>
          <p:cNvCxnSpPr>
            <a:stCxn id="195" idx="1"/>
            <a:endCxn id="4" idx="3"/>
          </p:cNvCxnSpPr>
          <p:nvPr/>
        </p:nvCxnSpPr>
        <p:spPr>
          <a:xfrm flipH="1" flipV="1">
            <a:off x="7351965" y="2840040"/>
            <a:ext cx="1453349" cy="74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544"/>
              </p:ext>
            </p:extLst>
          </p:nvPr>
        </p:nvGraphicFramePr>
        <p:xfrm>
          <a:off x="1205501" y="104434"/>
          <a:ext cx="5050678" cy="226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37"/>
                <a:gridCol w="1417385"/>
                <a:gridCol w="2460356"/>
              </a:tblGrid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cytoplasm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chemical reactions in the cell</a:t>
                      </a: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nucleus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</a:t>
                      </a: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genetic material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activities of the cell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and codes fro proteins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cell membrane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semi permeable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ribosome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protein synthesis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mRNA is translated to an amino acid chain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mitochondrion</a:t>
                      </a:r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respiration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where energy is released for the cell to function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</a:tbl>
          </a:graphicData>
        </a:graphic>
      </p:graphicFrame>
      <p:cxnSp>
        <p:nvCxnSpPr>
          <p:cNvPr id="155" name="Straight Connector 154"/>
          <p:cNvCxnSpPr/>
          <p:nvPr/>
        </p:nvCxnSpPr>
        <p:spPr>
          <a:xfrm flipV="1">
            <a:off x="988638" y="1373824"/>
            <a:ext cx="218454" cy="261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800901" y="1862889"/>
            <a:ext cx="401253" cy="100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415346"/>
              </p:ext>
            </p:extLst>
          </p:nvPr>
        </p:nvGraphicFramePr>
        <p:xfrm>
          <a:off x="1351848" y="3541909"/>
          <a:ext cx="4678559" cy="159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98"/>
                <a:gridCol w="1394472"/>
                <a:gridCol w="2103489"/>
              </a:tblGrid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permanent vacuole</a:t>
                      </a:r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cell sap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keeps cell turgid, contains sugars and salts in solution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cell wall</a:t>
                      </a:r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made of cellulose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chloroplast</a:t>
                      </a:r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photosynthesis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chlorophyll, absorbs light energy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</a:tbl>
          </a:graphicData>
        </a:graphic>
      </p:graphicFrame>
      <p:cxnSp>
        <p:nvCxnSpPr>
          <p:cNvPr id="187" name="Straight Connector 186"/>
          <p:cNvCxnSpPr>
            <a:stCxn id="527" idx="2"/>
            <a:endCxn id="126" idx="0"/>
          </p:cNvCxnSpPr>
          <p:nvPr/>
        </p:nvCxnSpPr>
        <p:spPr>
          <a:xfrm>
            <a:off x="1192624" y="6107836"/>
            <a:ext cx="0" cy="16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9" name="Straight Connector 188"/>
          <p:cNvCxnSpPr>
            <a:stCxn id="513" idx="2"/>
            <a:endCxn id="527" idx="0"/>
          </p:cNvCxnSpPr>
          <p:nvPr/>
        </p:nvCxnSpPr>
        <p:spPr>
          <a:xfrm flipH="1">
            <a:off x="1192624" y="5673654"/>
            <a:ext cx="842280" cy="157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538" idx="0"/>
            <a:endCxn id="513" idx="2"/>
          </p:cNvCxnSpPr>
          <p:nvPr/>
        </p:nvCxnSpPr>
        <p:spPr>
          <a:xfrm flipH="1" flipV="1">
            <a:off x="2034904" y="5673654"/>
            <a:ext cx="1178592" cy="157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54" name="Rectangle 453"/>
          <p:cNvSpPr/>
          <p:nvPr/>
        </p:nvSpPr>
        <p:spPr>
          <a:xfrm>
            <a:off x="2301047" y="6287773"/>
            <a:ext cx="1868024" cy="730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all stages of life </a:t>
            </a:r>
            <a:r>
              <a:rPr lang="en-GB" sz="1200" dirty="0" smtClean="0">
                <a:solidFill>
                  <a:schemeClr val="tx1"/>
                </a:solidFill>
              </a:rPr>
              <a:t>cycle the stem cells are grouped </a:t>
            </a:r>
            <a:r>
              <a:rPr lang="en-GB" sz="1200" dirty="0">
                <a:solidFill>
                  <a:schemeClr val="tx1"/>
                </a:solidFill>
              </a:rPr>
              <a:t>together in </a:t>
            </a:r>
            <a:r>
              <a:rPr lang="en-GB" sz="1200" dirty="0" smtClean="0">
                <a:solidFill>
                  <a:schemeClr val="tx1"/>
                </a:solidFill>
              </a:rPr>
              <a:t>meristems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73055"/>
              </p:ext>
            </p:extLst>
          </p:nvPr>
        </p:nvGraphicFramePr>
        <p:xfrm>
          <a:off x="7611808" y="3277352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/>
                <a:gridCol w="866691"/>
                <a:gridCol w="1019259"/>
                <a:gridCol w="247384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nerve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electrical signals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long branched connections </a:t>
                      </a:r>
                      <a:r>
                        <a:rPr lang="en-GB" sz="1200" baseline="0" dirty="0" smtClean="0"/>
                        <a:t> a</a:t>
                      </a:r>
                      <a:r>
                        <a:rPr lang="en-GB" sz="1200" dirty="0" smtClean="0"/>
                        <a:t>nd insulating sheath</a:t>
                      </a:r>
                    </a:p>
                  </a:txBody>
                  <a:tcPr marL="70799" marR="70799" marT="35398" marB="35398" anchor="ctr"/>
                </a:tc>
              </a:tr>
              <a:tr h="334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sperm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fertilise an egg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streamlined with a long tail </a:t>
                      </a:r>
                    </a:p>
                    <a:p>
                      <a:pPr algn="ctr"/>
                      <a:r>
                        <a:rPr lang="en-GB" sz="1200" dirty="0" smtClean="0"/>
                        <a:t>acrosome containing enzymes </a:t>
                      </a:r>
                    </a:p>
                    <a:p>
                      <a:pPr algn="ctr"/>
                      <a:r>
                        <a:rPr lang="en-GB" sz="1200" dirty="0" smtClean="0"/>
                        <a:t>large number of mitochondria</a:t>
                      </a:r>
                    </a:p>
                  </a:txBody>
                  <a:tcPr marL="70799" marR="70799" marT="35398" marB="35398" anchor="ctr"/>
                </a:tc>
              </a:tr>
              <a:tr h="6209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muscle</a:t>
                      </a:r>
                    </a:p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contract to allow movement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contains a large number of mitochondria</a:t>
                      </a:r>
                    </a:p>
                    <a:p>
                      <a:pPr algn="ctr"/>
                      <a:r>
                        <a:rPr lang="en-GB" sz="1200" dirty="0" smtClean="0"/>
                        <a:t>long</a:t>
                      </a: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514742" y="3164766"/>
            <a:ext cx="469367" cy="85086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500998" y="3984112"/>
            <a:ext cx="442609" cy="46961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254404" y="6270567"/>
            <a:ext cx="1876440" cy="747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early stages of development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only for repair and replacement </a:t>
            </a: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36572"/>
              </p:ext>
            </p:extLst>
          </p:nvPr>
        </p:nvGraphicFramePr>
        <p:xfrm>
          <a:off x="7570301" y="53840"/>
          <a:ext cx="4536817" cy="21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341"/>
                <a:gridCol w="1378690"/>
                <a:gridCol w="2291786"/>
              </a:tblGrid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cell membrane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chemical reactions in the cell</a:t>
                      </a: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bacterial DNA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not in nucleus floats in the cytoplasm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controls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 the function of the cell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cell wall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NOT</a:t>
                      </a: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made of cellulose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plasmid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small rings of DNA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 additional genes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cytoplasm</a:t>
                      </a:r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semi permeable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pic>
        <p:nvPicPr>
          <p:cNvPr id="172" name="Picture 1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1541">
            <a:off x="6436515" y="276589"/>
            <a:ext cx="918524" cy="1904925"/>
          </a:xfrm>
          <a:prstGeom prst="rect">
            <a:avLst/>
          </a:prstGeom>
        </p:spPr>
      </p:pic>
      <p:cxnSp>
        <p:nvCxnSpPr>
          <p:cNvPr id="200" name="Straight Connector 199"/>
          <p:cNvCxnSpPr>
            <a:stCxn id="195" idx="0"/>
            <a:endCxn id="231" idx="2"/>
          </p:cNvCxnSpPr>
          <p:nvPr/>
        </p:nvCxnSpPr>
        <p:spPr>
          <a:xfrm flipH="1" flipV="1">
            <a:off x="9812228" y="2559778"/>
            <a:ext cx="1098" cy="12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06" name="Straight Connector 205"/>
          <p:cNvCxnSpPr/>
          <p:nvPr/>
        </p:nvCxnSpPr>
        <p:spPr>
          <a:xfrm flipH="1">
            <a:off x="7039270" y="282187"/>
            <a:ext cx="528655" cy="282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0" name="Straight Connector 209"/>
          <p:cNvCxnSpPr/>
          <p:nvPr/>
        </p:nvCxnSpPr>
        <p:spPr>
          <a:xfrm flipH="1" flipV="1">
            <a:off x="6989233" y="843709"/>
            <a:ext cx="589122" cy="184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4" name="Straight Connector 213"/>
          <p:cNvCxnSpPr>
            <a:stCxn id="171" idx="1"/>
          </p:cNvCxnSpPr>
          <p:nvPr/>
        </p:nvCxnSpPr>
        <p:spPr>
          <a:xfrm flipH="1">
            <a:off x="7046269" y="1145230"/>
            <a:ext cx="524032" cy="17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8" name="Straight Connector 217"/>
          <p:cNvCxnSpPr/>
          <p:nvPr/>
        </p:nvCxnSpPr>
        <p:spPr>
          <a:xfrm flipH="1" flipV="1">
            <a:off x="6887725" y="1467415"/>
            <a:ext cx="690630" cy="23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20" name="Straight Connector 219"/>
          <p:cNvCxnSpPr/>
          <p:nvPr/>
        </p:nvCxnSpPr>
        <p:spPr>
          <a:xfrm flipH="1" flipV="1">
            <a:off x="6858458" y="1613896"/>
            <a:ext cx="676917" cy="349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38" name="Table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60712"/>
              </p:ext>
            </p:extLst>
          </p:nvPr>
        </p:nvGraphicFramePr>
        <p:xfrm>
          <a:off x="2743200" y="7373839"/>
          <a:ext cx="5882138" cy="188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474"/>
                <a:gridCol w="1783058"/>
                <a:gridCol w="2467606"/>
              </a:tblGrid>
              <a:tr h="237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Feature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(optical)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Radiation used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rays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beams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Max</a:t>
                      </a:r>
                      <a:r>
                        <a:rPr lang="en-GB" sz="1200" b="1" baseline="0" dirty="0" smtClean="0"/>
                        <a:t> magnification 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</a:t>
                      </a:r>
                      <a:r>
                        <a:rPr lang="en-GB" sz="1200" baseline="0" dirty="0" smtClean="0"/>
                        <a:t> 1500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 2 000 000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Resolution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0.2nm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Size of microscope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Small</a:t>
                      </a:r>
                      <a:r>
                        <a:rPr lang="en-GB" sz="1200" baseline="0" dirty="0" smtClean="0"/>
                        <a:t> and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Very large and not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Cost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 ~</a:t>
                      </a:r>
                      <a:r>
                        <a:rPr lang="en-GB" sz="1200" dirty="0" smtClean="0"/>
                        <a:t>£100</a:t>
                      </a:r>
                      <a:r>
                        <a:rPr lang="en-GB" sz="1200" baseline="0" dirty="0" smtClean="0"/>
                        <a:t> for a school one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Several £100,000 to £1 million plus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54" name="Straight Connector 253"/>
          <p:cNvCxnSpPr>
            <a:stCxn id="4" idx="2"/>
          </p:cNvCxnSpPr>
          <p:nvPr/>
        </p:nvCxnSpPr>
        <p:spPr>
          <a:xfrm flipH="1">
            <a:off x="6048738" y="3163205"/>
            <a:ext cx="261854" cy="2104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63" name="Rectangle 262"/>
          <p:cNvSpPr/>
          <p:nvPr/>
        </p:nvSpPr>
        <p:spPr>
          <a:xfrm>
            <a:off x="5113131" y="5691191"/>
            <a:ext cx="1201940" cy="279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200" b="1" smtClean="0">
                <a:solidFill>
                  <a:schemeClr val="accent2">
                    <a:lumMod val="75000"/>
                  </a:schemeClr>
                </a:solidFill>
              </a:rPr>
              <a:t>icroscopy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1" name="Picture 2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7508" y="6148665"/>
            <a:ext cx="3026833" cy="890709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005" y="7305156"/>
            <a:ext cx="2661937" cy="1841658"/>
          </a:xfrm>
          <a:prstGeom prst="rect">
            <a:avLst/>
          </a:prstGeom>
        </p:spPr>
      </p:pic>
      <p:cxnSp>
        <p:nvCxnSpPr>
          <p:cNvPr id="274" name="Straight Connector 273"/>
          <p:cNvCxnSpPr>
            <a:stCxn id="263" idx="2"/>
            <a:endCxn id="271" idx="0"/>
          </p:cNvCxnSpPr>
          <p:nvPr/>
        </p:nvCxnSpPr>
        <p:spPr>
          <a:xfrm flipH="1">
            <a:off x="5660925" y="5970480"/>
            <a:ext cx="53176" cy="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>
            <a:stCxn id="271" idx="2"/>
            <a:endCxn id="238" idx="0"/>
          </p:cNvCxnSpPr>
          <p:nvPr/>
        </p:nvCxnSpPr>
        <p:spPr>
          <a:xfrm>
            <a:off x="5660925" y="7039374"/>
            <a:ext cx="23344" cy="334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5372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92833"/>
              </p:ext>
            </p:extLst>
          </p:nvPr>
        </p:nvGraphicFramePr>
        <p:xfrm>
          <a:off x="7605224" y="5254361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/>
                <a:gridCol w="866691"/>
                <a:gridCol w="1019259"/>
                <a:gridCol w="247384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absorb water and minerals from soil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hair like projections to increase the surface area</a:t>
                      </a:r>
                    </a:p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</a:tr>
              <a:tr h="334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water and minerals 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TRANSPIRATION - dead cells</a:t>
                      </a:r>
                    </a:p>
                    <a:p>
                      <a:pPr algn="ctr"/>
                      <a:r>
                        <a:rPr lang="en-GB" sz="1200" dirty="0" smtClean="0"/>
                        <a:t>cell walls toughened by lignin</a:t>
                      </a:r>
                    </a:p>
                    <a:p>
                      <a:pPr algn="ctr"/>
                      <a:r>
                        <a:rPr lang="en-GB" sz="1200" dirty="0" smtClean="0"/>
                        <a:t>flows in one direction </a:t>
                      </a:r>
                    </a:p>
                  </a:txBody>
                  <a:tcPr marL="70799" marR="70799" marT="35398" marB="35398" anchor="ctr"/>
                </a:tc>
              </a:tr>
              <a:tr h="6209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glucose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TRANSLOCATION  - living cells cells have end plates with holes</a:t>
                      </a:r>
                    </a:p>
                    <a:p>
                      <a:pPr algn="ctr"/>
                      <a:r>
                        <a:rPr lang="en-GB" sz="1200" dirty="0" smtClean="0"/>
                        <a:t>flows in both directions</a:t>
                      </a: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69219" y="2516874"/>
            <a:ext cx="2082746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</a:t>
            </a:r>
            <a:endParaRPr lang="en-GB" sz="1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Cell Structure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69" y="2533927"/>
            <a:ext cx="24248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Eukaryotes complex organisms</a:t>
            </a:r>
            <a:endParaRPr lang="en-GB" sz="1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1" name="Straight Connector 60"/>
          <p:cNvCxnSpPr>
            <a:stCxn id="5" idx="1"/>
            <a:endCxn id="69" idx="3"/>
          </p:cNvCxnSpPr>
          <p:nvPr/>
        </p:nvCxnSpPr>
        <p:spPr>
          <a:xfrm flipH="1" flipV="1">
            <a:off x="1037185" y="2510154"/>
            <a:ext cx="1050284" cy="254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t="-582" r="50149" b="582"/>
          <a:stretch/>
        </p:blipFill>
        <p:spPr>
          <a:xfrm>
            <a:off x="55578" y="865240"/>
            <a:ext cx="1025055" cy="141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9" name="Rectangle 68"/>
          <p:cNvSpPr/>
          <p:nvPr/>
        </p:nvSpPr>
        <p:spPr>
          <a:xfrm>
            <a:off x="121626" y="2371654"/>
            <a:ext cx="915559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>
            <a:stCxn id="5" idx="1"/>
            <a:endCxn id="70" idx="3"/>
          </p:cNvCxnSpPr>
          <p:nvPr/>
        </p:nvCxnSpPr>
        <p:spPr>
          <a:xfrm flipH="1">
            <a:off x="1062300" y="2764760"/>
            <a:ext cx="1025169" cy="299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>
            <a:stCxn id="4" idx="1"/>
            <a:endCxn id="5" idx="3"/>
          </p:cNvCxnSpPr>
          <p:nvPr/>
        </p:nvCxnSpPr>
        <p:spPr>
          <a:xfrm flipH="1" flipV="1">
            <a:off x="4512357" y="2764760"/>
            <a:ext cx="756862" cy="75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5" name="Rectangle 194"/>
          <p:cNvSpPr/>
          <p:nvPr/>
        </p:nvSpPr>
        <p:spPr>
          <a:xfrm>
            <a:off x="8805314" y="2683831"/>
            <a:ext cx="201602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Prokaryotes simpler organisms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50716" r="4695"/>
          <a:stretch/>
        </p:blipFill>
        <p:spPr>
          <a:xfrm>
            <a:off x="73079" y="3516296"/>
            <a:ext cx="1098262" cy="1558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0" name="Rectangle 69"/>
          <p:cNvSpPr/>
          <p:nvPr/>
        </p:nvSpPr>
        <p:spPr>
          <a:xfrm>
            <a:off x="121626" y="2925746"/>
            <a:ext cx="940674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612840" y="3201335"/>
            <a:ext cx="3526761" cy="2862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contains all the parts of animal cells plus extras</a:t>
            </a:r>
          </a:p>
        </p:txBody>
      </p:sp>
      <p:graphicFrame>
        <p:nvGraphicFramePr>
          <p:cNvPr id="269" name="Table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60571"/>
              </p:ext>
            </p:extLst>
          </p:nvPr>
        </p:nvGraphicFramePr>
        <p:xfrm>
          <a:off x="8791149" y="7346914"/>
          <a:ext cx="3869780" cy="1834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997"/>
                <a:gridCol w="1671082"/>
                <a:gridCol w="1190701"/>
              </a:tblGrid>
              <a:tr h="34137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PREFIXES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Prefix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Multiple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Standard form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cm = 0.01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-2</a:t>
                      </a:r>
                      <a:endParaRPr lang="en-GB" sz="1100" baseline="30000"/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mm = 0.001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-3</a:t>
                      </a:r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 smtClean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 </a:t>
                      </a:r>
                      <a:r>
                        <a:rPr lang="en-GB" sz="1100" b="0" smtClean="0"/>
                        <a:t>𝛍m </a:t>
                      </a:r>
                      <a:r>
                        <a:rPr lang="en-GB" sz="1100" b="1" smtClean="0"/>
                        <a:t>= </a:t>
                      </a:r>
                      <a:r>
                        <a:rPr lang="en-GB" sz="1100" smtClean="0"/>
                        <a:t>0.000 001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-6</a:t>
                      </a:r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1</a:t>
                      </a:r>
                      <a:r>
                        <a:rPr lang="en-GB" sz="1100" baseline="0" smtClean="0"/>
                        <a:t>nm = 0.000 000 001 m</a:t>
                      </a:r>
                      <a:endParaRPr lang="en-GB" sz="110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x</a:t>
                      </a:r>
                      <a:r>
                        <a:rPr lang="en-GB" sz="1100" baseline="0" dirty="0" smtClean="0"/>
                        <a:t> 10 </a:t>
                      </a:r>
                      <a:r>
                        <a:rPr lang="en-GB" sz="1100" baseline="30000" dirty="0" smtClean="0"/>
                        <a:t>-9</a:t>
                      </a:r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cxnSp>
        <p:nvCxnSpPr>
          <p:cNvPr id="491" name="Straight Connector 490"/>
          <p:cNvCxnSpPr>
            <a:stCxn id="4" idx="2"/>
            <a:endCxn id="278" idx="3"/>
          </p:cNvCxnSpPr>
          <p:nvPr/>
        </p:nvCxnSpPr>
        <p:spPr>
          <a:xfrm>
            <a:off x="6310592" y="3163205"/>
            <a:ext cx="385694" cy="1129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8" name="Rectangle 277"/>
          <p:cNvSpPr/>
          <p:nvPr/>
        </p:nvSpPr>
        <p:spPr>
          <a:xfrm rot="16200000">
            <a:off x="5875729" y="4974596"/>
            <a:ext cx="1641113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Specialised cells</a:t>
            </a:r>
          </a:p>
        </p:txBody>
      </p:sp>
      <p:sp>
        <p:nvSpPr>
          <p:cNvPr id="284" name="Rectangle 283"/>
          <p:cNvSpPr/>
          <p:nvPr/>
        </p:nvSpPr>
        <p:spPr>
          <a:xfrm rot="16200000">
            <a:off x="6350604" y="6052392"/>
            <a:ext cx="184662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plant cells</a:t>
            </a:r>
          </a:p>
        </p:txBody>
      </p:sp>
      <p:cxnSp>
        <p:nvCxnSpPr>
          <p:cNvPr id="285" name="Straight Connector 284"/>
          <p:cNvCxnSpPr>
            <a:endCxn id="466" idx="0"/>
          </p:cNvCxnSpPr>
          <p:nvPr/>
        </p:nvCxnSpPr>
        <p:spPr>
          <a:xfrm flipV="1">
            <a:off x="6837243" y="4202037"/>
            <a:ext cx="303933" cy="699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05" name="Picture 30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27" t="72730" r="23717" b="21533"/>
          <a:stretch/>
        </p:blipFill>
        <p:spPr>
          <a:xfrm>
            <a:off x="8312210" y="4870236"/>
            <a:ext cx="782520" cy="128977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72382" y="6521598"/>
            <a:ext cx="159985" cy="574985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568" y="5945654"/>
            <a:ext cx="187854" cy="458780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028" y="5343717"/>
            <a:ext cx="561393" cy="369229"/>
          </a:xfrm>
          <a:prstGeom prst="rect">
            <a:avLst/>
          </a:prstGeom>
        </p:spPr>
      </p:pic>
      <p:cxnSp>
        <p:nvCxnSpPr>
          <p:cNvPr id="435" name="Straight Connector 434"/>
          <p:cNvCxnSpPr>
            <a:endCxn id="466" idx="2"/>
          </p:cNvCxnSpPr>
          <p:nvPr/>
        </p:nvCxnSpPr>
        <p:spPr>
          <a:xfrm flipH="1">
            <a:off x="7418175" y="3590198"/>
            <a:ext cx="193619" cy="61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8" name="Straight Connector 437"/>
          <p:cNvCxnSpPr>
            <a:stCxn id="96" idx="1"/>
            <a:endCxn id="466" idx="2"/>
          </p:cNvCxnSpPr>
          <p:nvPr/>
        </p:nvCxnSpPr>
        <p:spPr>
          <a:xfrm flipH="1" flipV="1">
            <a:off x="7418175" y="4202037"/>
            <a:ext cx="193633" cy="5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66" idx="2"/>
          </p:cNvCxnSpPr>
          <p:nvPr/>
        </p:nvCxnSpPr>
        <p:spPr>
          <a:xfrm>
            <a:off x="7418175" y="4202037"/>
            <a:ext cx="175303" cy="58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66" name="Rectangle 465"/>
          <p:cNvSpPr/>
          <p:nvPr/>
        </p:nvSpPr>
        <p:spPr>
          <a:xfrm rot="16200000">
            <a:off x="6344517" y="4063538"/>
            <a:ext cx="187031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animal cells</a:t>
            </a:r>
          </a:p>
        </p:txBody>
      </p:sp>
      <p:cxnSp>
        <p:nvCxnSpPr>
          <p:cNvPr id="493" name="Straight Connector 492"/>
          <p:cNvCxnSpPr>
            <a:stCxn id="284" idx="2"/>
          </p:cNvCxnSpPr>
          <p:nvPr/>
        </p:nvCxnSpPr>
        <p:spPr>
          <a:xfrm>
            <a:off x="7412417" y="6190891"/>
            <a:ext cx="171494" cy="608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6" name="Straight Connector 495"/>
          <p:cNvCxnSpPr>
            <a:stCxn id="284" idx="2"/>
            <a:endCxn id="152" idx="1"/>
          </p:cNvCxnSpPr>
          <p:nvPr/>
        </p:nvCxnSpPr>
        <p:spPr>
          <a:xfrm flipV="1">
            <a:off x="7412417" y="6184283"/>
            <a:ext cx="192807" cy="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412417" y="5503583"/>
            <a:ext cx="171494" cy="71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2" name="Straight Connector 501"/>
          <p:cNvCxnSpPr>
            <a:endCxn id="284" idx="0"/>
          </p:cNvCxnSpPr>
          <p:nvPr/>
        </p:nvCxnSpPr>
        <p:spPr>
          <a:xfrm>
            <a:off x="6837243" y="4901190"/>
            <a:ext cx="298175" cy="1289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6219048" y="3186513"/>
            <a:ext cx="92057" cy="27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04" name="Rectangle 503"/>
          <p:cNvSpPr/>
          <p:nvPr/>
        </p:nvSpPr>
        <p:spPr>
          <a:xfrm>
            <a:off x="4177061" y="5261659"/>
            <a:ext cx="19440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Cell differentiation 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41663" y="5211989"/>
            <a:ext cx="378648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b="1" dirty="0"/>
          </a:p>
        </p:txBody>
      </p:sp>
      <p:sp>
        <p:nvSpPr>
          <p:cNvPr id="527" name="Rectangle 526"/>
          <p:cNvSpPr/>
          <p:nvPr/>
        </p:nvSpPr>
        <p:spPr>
          <a:xfrm>
            <a:off x="254404" y="5830837"/>
            <a:ext cx="1876440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animal cell differentiation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2257920" y="5830836"/>
            <a:ext cx="1911151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schemeClr val="accent2">
                    <a:lumMod val="75000"/>
                  </a:schemeClr>
                </a:solidFill>
              </a:rPr>
              <a:t>plant cell differentiation</a:t>
            </a:r>
          </a:p>
        </p:txBody>
      </p:sp>
      <p:cxnSp>
        <p:nvCxnSpPr>
          <p:cNvPr id="566" name="Straight Connector 565"/>
          <p:cNvCxnSpPr>
            <a:stCxn id="504" idx="1"/>
            <a:endCxn id="513" idx="3"/>
          </p:cNvCxnSpPr>
          <p:nvPr/>
        </p:nvCxnSpPr>
        <p:spPr>
          <a:xfrm flipH="1" flipV="1">
            <a:off x="3928145" y="5350489"/>
            <a:ext cx="248916" cy="49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26" name="Straight Connector 625"/>
          <p:cNvCxnSpPr>
            <a:stCxn id="538" idx="2"/>
            <a:endCxn id="454" idx="0"/>
          </p:cNvCxnSpPr>
          <p:nvPr/>
        </p:nvCxnSpPr>
        <p:spPr>
          <a:xfrm>
            <a:off x="3213496" y="6107835"/>
            <a:ext cx="21563" cy="179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1" name="Rectangle 230"/>
          <p:cNvSpPr/>
          <p:nvPr/>
        </p:nvSpPr>
        <p:spPr>
          <a:xfrm>
            <a:off x="7611808" y="2282779"/>
            <a:ext cx="44008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Bacterial cells are much smaller than plant and animal cells </a:t>
            </a:r>
          </a:p>
        </p:txBody>
      </p:sp>
      <p:cxnSp>
        <p:nvCxnSpPr>
          <p:cNvPr id="656" name="Straight Connector 655"/>
          <p:cNvCxnSpPr>
            <a:stCxn id="195" idx="1"/>
            <a:endCxn id="4" idx="3"/>
          </p:cNvCxnSpPr>
          <p:nvPr/>
        </p:nvCxnSpPr>
        <p:spPr>
          <a:xfrm flipH="1" flipV="1">
            <a:off x="7351965" y="2840040"/>
            <a:ext cx="1453349" cy="74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8658"/>
              </p:ext>
            </p:extLst>
          </p:nvPr>
        </p:nvGraphicFramePr>
        <p:xfrm>
          <a:off x="1205501" y="104434"/>
          <a:ext cx="5050678" cy="226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37"/>
                <a:gridCol w="1417385"/>
                <a:gridCol w="2460356"/>
              </a:tblGrid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chemical reactions in the cell</a:t>
                      </a: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</a:t>
                      </a: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genetic material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activities of the cell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and codes fro proteins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semi permeable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protein synthesis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mRNA is translated to an amino acid chain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respiration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where energy is released for the cell to function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57191"/>
              </p:ext>
            </p:extLst>
          </p:nvPr>
        </p:nvGraphicFramePr>
        <p:xfrm>
          <a:off x="1351848" y="3541909"/>
          <a:ext cx="4678559" cy="159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98"/>
                <a:gridCol w="1394472"/>
                <a:gridCol w="2103489"/>
              </a:tblGrid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cell sap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keeps cell turgid, contains sugars and salts in solution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made of cellulose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photosynthesis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chlorophyll, absorbs light energy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</a:tbl>
          </a:graphicData>
        </a:graphic>
      </p:graphicFrame>
      <p:cxnSp>
        <p:nvCxnSpPr>
          <p:cNvPr id="187" name="Straight Connector 186"/>
          <p:cNvCxnSpPr>
            <a:stCxn id="527" idx="2"/>
            <a:endCxn id="126" idx="0"/>
          </p:cNvCxnSpPr>
          <p:nvPr/>
        </p:nvCxnSpPr>
        <p:spPr>
          <a:xfrm>
            <a:off x="1192624" y="6107836"/>
            <a:ext cx="0" cy="16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9" name="Straight Connector 188"/>
          <p:cNvCxnSpPr>
            <a:stCxn id="513" idx="2"/>
            <a:endCxn id="527" idx="0"/>
          </p:cNvCxnSpPr>
          <p:nvPr/>
        </p:nvCxnSpPr>
        <p:spPr>
          <a:xfrm flipH="1">
            <a:off x="1192624" y="5488988"/>
            <a:ext cx="842280" cy="34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538" idx="0"/>
            <a:endCxn id="513" idx="2"/>
          </p:cNvCxnSpPr>
          <p:nvPr/>
        </p:nvCxnSpPr>
        <p:spPr>
          <a:xfrm flipH="1" flipV="1">
            <a:off x="2034904" y="5488988"/>
            <a:ext cx="1178592" cy="341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54" name="Rectangle 453"/>
          <p:cNvSpPr/>
          <p:nvPr/>
        </p:nvSpPr>
        <p:spPr>
          <a:xfrm>
            <a:off x="2301047" y="6287773"/>
            <a:ext cx="1868024" cy="730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all stages of life </a:t>
            </a:r>
            <a:r>
              <a:rPr lang="en-GB" sz="1200" dirty="0" smtClean="0">
                <a:solidFill>
                  <a:schemeClr val="tx1"/>
                </a:solidFill>
              </a:rPr>
              <a:t>cycle the stem cells are grouped </a:t>
            </a:r>
            <a:r>
              <a:rPr lang="en-GB" sz="1200" dirty="0">
                <a:solidFill>
                  <a:schemeClr val="tx1"/>
                </a:solidFill>
              </a:rPr>
              <a:t>together in </a:t>
            </a:r>
            <a:r>
              <a:rPr lang="en-GB" sz="1200" dirty="0" smtClean="0">
                <a:solidFill>
                  <a:schemeClr val="tx1"/>
                </a:solidFill>
              </a:rPr>
              <a:t>meristems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63123"/>
              </p:ext>
            </p:extLst>
          </p:nvPr>
        </p:nvGraphicFramePr>
        <p:xfrm>
          <a:off x="7611808" y="3277352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/>
                <a:gridCol w="866691"/>
                <a:gridCol w="1019259"/>
                <a:gridCol w="247384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carry electrical signals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long branched connections </a:t>
                      </a:r>
                      <a:r>
                        <a:rPr lang="en-GB" sz="1200" baseline="0" dirty="0" smtClean="0"/>
                        <a:t> a</a:t>
                      </a:r>
                      <a:r>
                        <a:rPr lang="en-GB" sz="1200" dirty="0" smtClean="0"/>
                        <a:t>nd insulating sheath</a:t>
                      </a:r>
                    </a:p>
                  </a:txBody>
                  <a:tcPr marL="70799" marR="70799" marT="35398" marB="35398" anchor="ctr"/>
                </a:tc>
              </a:tr>
              <a:tr h="33405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fertilise an egg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streamlined with a long tail </a:t>
                      </a:r>
                    </a:p>
                    <a:p>
                      <a:pPr algn="ctr"/>
                      <a:r>
                        <a:rPr lang="en-GB" sz="1200" dirty="0" smtClean="0"/>
                        <a:t>acrosome containing enzymes </a:t>
                      </a:r>
                    </a:p>
                    <a:p>
                      <a:pPr algn="ctr"/>
                      <a:r>
                        <a:rPr lang="en-GB" sz="1200" dirty="0" smtClean="0"/>
                        <a:t>large number of mitochondria</a:t>
                      </a:r>
                    </a:p>
                  </a:txBody>
                  <a:tcPr marL="70799" marR="70799" marT="35398" marB="35398" anchor="ctr"/>
                </a:tc>
              </a:tr>
              <a:tr h="620973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contract to allow movement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contains a large number of mitochondria</a:t>
                      </a:r>
                    </a:p>
                    <a:p>
                      <a:pPr algn="ctr"/>
                      <a:r>
                        <a:rPr lang="en-GB" sz="1200" dirty="0" smtClean="0"/>
                        <a:t>long</a:t>
                      </a: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514742" y="3164766"/>
            <a:ext cx="469367" cy="85086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500998" y="3984112"/>
            <a:ext cx="442609" cy="46961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254404" y="6270567"/>
            <a:ext cx="1876440" cy="747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early stages of development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only for repair and replacement </a:t>
            </a: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777"/>
              </p:ext>
            </p:extLst>
          </p:nvPr>
        </p:nvGraphicFramePr>
        <p:xfrm>
          <a:off x="7570301" y="53840"/>
          <a:ext cx="4536817" cy="21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341"/>
                <a:gridCol w="1378690"/>
                <a:gridCol w="2291786"/>
              </a:tblGrid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site of chemical reactions in the cell</a:t>
                      </a: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not in nucleus floats in the cytoplasm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controls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 the function of the cell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NOT</a:t>
                      </a: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made of cellulose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small rings of DNA</a:t>
                      </a: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 additional genes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semi permeable</a:t>
                      </a: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pic>
        <p:nvPicPr>
          <p:cNvPr id="172" name="Picture 1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1541">
            <a:off x="6436515" y="276589"/>
            <a:ext cx="918524" cy="1904925"/>
          </a:xfrm>
          <a:prstGeom prst="rect">
            <a:avLst/>
          </a:prstGeom>
        </p:spPr>
      </p:pic>
      <p:cxnSp>
        <p:nvCxnSpPr>
          <p:cNvPr id="200" name="Straight Connector 199"/>
          <p:cNvCxnSpPr>
            <a:stCxn id="195" idx="0"/>
            <a:endCxn id="231" idx="2"/>
          </p:cNvCxnSpPr>
          <p:nvPr/>
        </p:nvCxnSpPr>
        <p:spPr>
          <a:xfrm flipH="1" flipV="1">
            <a:off x="9812228" y="2559778"/>
            <a:ext cx="1098" cy="12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38" name="Table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15138"/>
              </p:ext>
            </p:extLst>
          </p:nvPr>
        </p:nvGraphicFramePr>
        <p:xfrm>
          <a:off x="2743200" y="7373839"/>
          <a:ext cx="5882138" cy="188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474"/>
                <a:gridCol w="1783058"/>
                <a:gridCol w="2467606"/>
              </a:tblGrid>
              <a:tr h="237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Feature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(optical)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rays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beams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</a:t>
                      </a:r>
                      <a:r>
                        <a:rPr lang="en-GB" sz="1200" baseline="0" dirty="0" smtClean="0"/>
                        <a:t> 1500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 2 000 000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0.2nm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Small</a:t>
                      </a:r>
                      <a:r>
                        <a:rPr lang="en-GB" sz="1200" baseline="0" dirty="0" smtClean="0"/>
                        <a:t> and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Very large and not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 ~</a:t>
                      </a:r>
                      <a:r>
                        <a:rPr lang="en-GB" sz="1200" dirty="0" smtClean="0"/>
                        <a:t>£100</a:t>
                      </a:r>
                      <a:r>
                        <a:rPr lang="en-GB" sz="1200" baseline="0" dirty="0" smtClean="0"/>
                        <a:t> for a school one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Several £100,000 to £1 million plus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54" name="Straight Connector 253"/>
          <p:cNvCxnSpPr>
            <a:stCxn id="4" idx="2"/>
          </p:cNvCxnSpPr>
          <p:nvPr/>
        </p:nvCxnSpPr>
        <p:spPr>
          <a:xfrm flipH="1">
            <a:off x="6048738" y="3163205"/>
            <a:ext cx="261854" cy="2104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63" name="Rectangle 262"/>
          <p:cNvSpPr/>
          <p:nvPr/>
        </p:nvSpPr>
        <p:spPr>
          <a:xfrm>
            <a:off x="5113131" y="5691191"/>
            <a:ext cx="1201940" cy="279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200" b="1" smtClean="0">
                <a:solidFill>
                  <a:schemeClr val="accent2">
                    <a:lumMod val="75000"/>
                  </a:schemeClr>
                </a:solidFill>
              </a:rPr>
              <a:t>icroscopy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4" name="Straight Connector 273"/>
          <p:cNvCxnSpPr>
            <a:stCxn id="263" idx="2"/>
            <a:endCxn id="6" idx="0"/>
          </p:cNvCxnSpPr>
          <p:nvPr/>
        </p:nvCxnSpPr>
        <p:spPr>
          <a:xfrm flipH="1">
            <a:off x="5704067" y="5970480"/>
            <a:ext cx="10034" cy="232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>
            <a:stCxn id="6" idx="2"/>
            <a:endCxn id="238" idx="0"/>
          </p:cNvCxnSpPr>
          <p:nvPr/>
        </p:nvCxnSpPr>
        <p:spPr>
          <a:xfrm flipH="1">
            <a:off x="5684269" y="7018232"/>
            <a:ext cx="19798" cy="355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528" y="7373839"/>
            <a:ext cx="1441625" cy="176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2357" y="6202736"/>
            <a:ext cx="2383420" cy="815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571793"/>
              </p:ext>
            </p:extLst>
          </p:nvPr>
        </p:nvGraphicFramePr>
        <p:xfrm>
          <a:off x="7605224" y="5254361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/>
                <a:gridCol w="866691"/>
                <a:gridCol w="1019259"/>
                <a:gridCol w="247384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absorb water and minerals from soil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hair like projections to increase the surface area</a:t>
                      </a:r>
                    </a:p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</a:tr>
              <a:tr h="33405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carry water and minerals 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TRANSPIRATION - dead cells</a:t>
                      </a:r>
                    </a:p>
                    <a:p>
                      <a:pPr algn="ctr"/>
                      <a:r>
                        <a:rPr lang="en-GB" sz="1200" dirty="0" smtClean="0"/>
                        <a:t>cell walls toughened by lignin</a:t>
                      </a:r>
                    </a:p>
                    <a:p>
                      <a:pPr algn="ctr"/>
                      <a:r>
                        <a:rPr lang="en-GB" sz="1200" dirty="0" smtClean="0"/>
                        <a:t>flows in one direction </a:t>
                      </a:r>
                    </a:p>
                  </a:txBody>
                  <a:tcPr marL="70799" marR="70799" marT="35398" marB="35398" anchor="ctr"/>
                </a:tc>
              </a:tr>
              <a:tr h="620973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carry glucose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TRANSLOCATION  - living cells cells have end plates with holes</a:t>
                      </a:r>
                    </a:p>
                    <a:p>
                      <a:pPr algn="ctr"/>
                      <a:r>
                        <a:rPr lang="en-GB" sz="1200" dirty="0" smtClean="0"/>
                        <a:t>flows in both directions</a:t>
                      </a: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69219" y="2516874"/>
            <a:ext cx="2082746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</a:t>
            </a:r>
            <a:endParaRPr lang="en-GB" sz="1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Cell Structure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69" y="2533927"/>
            <a:ext cx="24248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Eukaryotes complex organisms</a:t>
            </a:r>
            <a:endParaRPr lang="en-GB" sz="1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1" name="Straight Connector 60"/>
          <p:cNvCxnSpPr>
            <a:stCxn id="5" idx="1"/>
            <a:endCxn id="69" idx="3"/>
          </p:cNvCxnSpPr>
          <p:nvPr/>
        </p:nvCxnSpPr>
        <p:spPr>
          <a:xfrm flipH="1" flipV="1">
            <a:off x="1037185" y="2510154"/>
            <a:ext cx="1050284" cy="254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t="-582" r="50149" b="582"/>
          <a:stretch/>
        </p:blipFill>
        <p:spPr>
          <a:xfrm>
            <a:off x="55578" y="865240"/>
            <a:ext cx="1025055" cy="141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9" name="Rectangle 68"/>
          <p:cNvSpPr/>
          <p:nvPr/>
        </p:nvSpPr>
        <p:spPr>
          <a:xfrm>
            <a:off x="121626" y="2371654"/>
            <a:ext cx="915559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>
            <a:stCxn id="5" idx="1"/>
            <a:endCxn id="70" idx="3"/>
          </p:cNvCxnSpPr>
          <p:nvPr/>
        </p:nvCxnSpPr>
        <p:spPr>
          <a:xfrm flipH="1">
            <a:off x="1062300" y="2764760"/>
            <a:ext cx="1025169" cy="299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>
            <a:stCxn id="4" idx="1"/>
            <a:endCxn id="5" idx="3"/>
          </p:cNvCxnSpPr>
          <p:nvPr/>
        </p:nvCxnSpPr>
        <p:spPr>
          <a:xfrm flipH="1" flipV="1">
            <a:off x="4512357" y="2764760"/>
            <a:ext cx="756862" cy="75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5" name="Rectangle 194"/>
          <p:cNvSpPr/>
          <p:nvPr/>
        </p:nvSpPr>
        <p:spPr>
          <a:xfrm>
            <a:off x="8805314" y="2683831"/>
            <a:ext cx="201602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Prokaryotes simpler organisms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50716" r="4695"/>
          <a:stretch/>
        </p:blipFill>
        <p:spPr>
          <a:xfrm>
            <a:off x="73079" y="3516296"/>
            <a:ext cx="1098262" cy="1558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0" name="Rectangle 69"/>
          <p:cNvSpPr/>
          <p:nvPr/>
        </p:nvSpPr>
        <p:spPr>
          <a:xfrm>
            <a:off x="121626" y="2925746"/>
            <a:ext cx="940674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612840" y="3201335"/>
            <a:ext cx="3526761" cy="2862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contains all the parts of animal cells plus extras</a:t>
            </a:r>
          </a:p>
        </p:txBody>
      </p:sp>
      <p:graphicFrame>
        <p:nvGraphicFramePr>
          <p:cNvPr id="269" name="Table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16207"/>
              </p:ext>
            </p:extLst>
          </p:nvPr>
        </p:nvGraphicFramePr>
        <p:xfrm>
          <a:off x="8791149" y="7346914"/>
          <a:ext cx="3869780" cy="1834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997"/>
                <a:gridCol w="1671082"/>
                <a:gridCol w="1190701"/>
              </a:tblGrid>
              <a:tr h="34137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PREFIXES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Prefix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Multiple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Standard form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-2</a:t>
                      </a:r>
                      <a:endParaRPr lang="en-GB" sz="1100" baseline="30000"/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-3</a:t>
                      </a:r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 smtClean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/>
                        <a:t>x</a:t>
                      </a:r>
                      <a:r>
                        <a:rPr lang="en-GB" sz="1100" baseline="0" smtClean="0"/>
                        <a:t> 10 </a:t>
                      </a:r>
                      <a:r>
                        <a:rPr lang="en-GB" sz="1100" baseline="30000" smtClean="0"/>
                        <a:t>-6</a:t>
                      </a:r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x</a:t>
                      </a:r>
                      <a:r>
                        <a:rPr lang="en-GB" sz="1100" baseline="0" dirty="0" smtClean="0"/>
                        <a:t> 10 </a:t>
                      </a:r>
                      <a:r>
                        <a:rPr lang="en-GB" sz="1100" baseline="30000" dirty="0" smtClean="0"/>
                        <a:t>-9</a:t>
                      </a:r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cxnSp>
        <p:nvCxnSpPr>
          <p:cNvPr id="491" name="Straight Connector 490"/>
          <p:cNvCxnSpPr>
            <a:stCxn id="4" idx="2"/>
            <a:endCxn id="278" idx="3"/>
          </p:cNvCxnSpPr>
          <p:nvPr/>
        </p:nvCxnSpPr>
        <p:spPr>
          <a:xfrm>
            <a:off x="6310592" y="3163205"/>
            <a:ext cx="385694" cy="1129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8" name="Rectangle 277"/>
          <p:cNvSpPr/>
          <p:nvPr/>
        </p:nvSpPr>
        <p:spPr>
          <a:xfrm rot="16200000">
            <a:off x="5875729" y="4974596"/>
            <a:ext cx="1641113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Specialised cells</a:t>
            </a:r>
          </a:p>
        </p:txBody>
      </p:sp>
      <p:sp>
        <p:nvSpPr>
          <p:cNvPr id="284" name="Rectangle 283"/>
          <p:cNvSpPr/>
          <p:nvPr/>
        </p:nvSpPr>
        <p:spPr>
          <a:xfrm rot="16200000">
            <a:off x="6350604" y="6052392"/>
            <a:ext cx="184662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plant cells</a:t>
            </a:r>
          </a:p>
        </p:txBody>
      </p:sp>
      <p:cxnSp>
        <p:nvCxnSpPr>
          <p:cNvPr id="285" name="Straight Connector 284"/>
          <p:cNvCxnSpPr>
            <a:endCxn id="466" idx="0"/>
          </p:cNvCxnSpPr>
          <p:nvPr/>
        </p:nvCxnSpPr>
        <p:spPr>
          <a:xfrm flipV="1">
            <a:off x="6837243" y="4202037"/>
            <a:ext cx="303933" cy="699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05" name="Picture 30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27" t="72730" r="23717" b="21533"/>
          <a:stretch/>
        </p:blipFill>
        <p:spPr>
          <a:xfrm>
            <a:off x="8312210" y="4870236"/>
            <a:ext cx="782520" cy="128977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72382" y="6521598"/>
            <a:ext cx="159985" cy="574985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568" y="5945654"/>
            <a:ext cx="187854" cy="458780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028" y="5343717"/>
            <a:ext cx="561393" cy="369229"/>
          </a:xfrm>
          <a:prstGeom prst="rect">
            <a:avLst/>
          </a:prstGeom>
        </p:spPr>
      </p:pic>
      <p:cxnSp>
        <p:nvCxnSpPr>
          <p:cNvPr id="435" name="Straight Connector 434"/>
          <p:cNvCxnSpPr>
            <a:endCxn id="466" idx="2"/>
          </p:cNvCxnSpPr>
          <p:nvPr/>
        </p:nvCxnSpPr>
        <p:spPr>
          <a:xfrm flipH="1">
            <a:off x="7418175" y="3590198"/>
            <a:ext cx="193619" cy="61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8" name="Straight Connector 437"/>
          <p:cNvCxnSpPr>
            <a:stCxn id="96" idx="1"/>
            <a:endCxn id="466" idx="2"/>
          </p:cNvCxnSpPr>
          <p:nvPr/>
        </p:nvCxnSpPr>
        <p:spPr>
          <a:xfrm flipH="1" flipV="1">
            <a:off x="7418175" y="4202037"/>
            <a:ext cx="193633" cy="5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66" idx="2"/>
          </p:cNvCxnSpPr>
          <p:nvPr/>
        </p:nvCxnSpPr>
        <p:spPr>
          <a:xfrm>
            <a:off x="7418175" y="4202037"/>
            <a:ext cx="175303" cy="58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66" name="Rectangle 465"/>
          <p:cNvSpPr/>
          <p:nvPr/>
        </p:nvSpPr>
        <p:spPr>
          <a:xfrm rot="16200000">
            <a:off x="6344517" y="4063538"/>
            <a:ext cx="187031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animal cells</a:t>
            </a:r>
          </a:p>
        </p:txBody>
      </p:sp>
      <p:cxnSp>
        <p:nvCxnSpPr>
          <p:cNvPr id="493" name="Straight Connector 492"/>
          <p:cNvCxnSpPr>
            <a:stCxn id="284" idx="2"/>
          </p:cNvCxnSpPr>
          <p:nvPr/>
        </p:nvCxnSpPr>
        <p:spPr>
          <a:xfrm>
            <a:off x="7412417" y="6190891"/>
            <a:ext cx="171494" cy="608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6" name="Straight Connector 495"/>
          <p:cNvCxnSpPr>
            <a:stCxn id="284" idx="2"/>
            <a:endCxn id="152" idx="1"/>
          </p:cNvCxnSpPr>
          <p:nvPr/>
        </p:nvCxnSpPr>
        <p:spPr>
          <a:xfrm flipV="1">
            <a:off x="7412417" y="6184283"/>
            <a:ext cx="192807" cy="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412417" y="5503583"/>
            <a:ext cx="171494" cy="71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2" name="Straight Connector 501"/>
          <p:cNvCxnSpPr>
            <a:endCxn id="284" idx="0"/>
          </p:cNvCxnSpPr>
          <p:nvPr/>
        </p:nvCxnSpPr>
        <p:spPr>
          <a:xfrm>
            <a:off x="6837243" y="4901190"/>
            <a:ext cx="298175" cy="1289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6219048" y="3186513"/>
            <a:ext cx="92057" cy="27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04" name="Rectangle 503"/>
          <p:cNvSpPr/>
          <p:nvPr/>
        </p:nvSpPr>
        <p:spPr>
          <a:xfrm>
            <a:off x="4177061" y="5261659"/>
            <a:ext cx="19440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Cell differentiation 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41663" y="5211989"/>
            <a:ext cx="378648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b="1" dirty="0"/>
          </a:p>
        </p:txBody>
      </p:sp>
      <p:sp>
        <p:nvSpPr>
          <p:cNvPr id="527" name="Rectangle 526"/>
          <p:cNvSpPr/>
          <p:nvPr/>
        </p:nvSpPr>
        <p:spPr>
          <a:xfrm>
            <a:off x="254404" y="5830837"/>
            <a:ext cx="1876440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2257920" y="5830836"/>
            <a:ext cx="1911151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66" name="Straight Connector 565"/>
          <p:cNvCxnSpPr>
            <a:stCxn id="504" idx="1"/>
            <a:endCxn id="513" idx="3"/>
          </p:cNvCxnSpPr>
          <p:nvPr/>
        </p:nvCxnSpPr>
        <p:spPr>
          <a:xfrm flipH="1" flipV="1">
            <a:off x="3928145" y="5350489"/>
            <a:ext cx="248916" cy="49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26" name="Straight Connector 625"/>
          <p:cNvCxnSpPr>
            <a:stCxn id="538" idx="2"/>
            <a:endCxn id="454" idx="0"/>
          </p:cNvCxnSpPr>
          <p:nvPr/>
        </p:nvCxnSpPr>
        <p:spPr>
          <a:xfrm>
            <a:off x="3213496" y="6107835"/>
            <a:ext cx="21563" cy="179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1" name="Rectangle 230"/>
          <p:cNvSpPr/>
          <p:nvPr/>
        </p:nvSpPr>
        <p:spPr>
          <a:xfrm>
            <a:off x="7611808" y="2282779"/>
            <a:ext cx="44008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Bacterial cells are much smaller than plant and animal cells </a:t>
            </a:r>
          </a:p>
        </p:txBody>
      </p:sp>
      <p:cxnSp>
        <p:nvCxnSpPr>
          <p:cNvPr id="656" name="Straight Connector 655"/>
          <p:cNvCxnSpPr>
            <a:stCxn id="195" idx="1"/>
            <a:endCxn id="4" idx="3"/>
          </p:cNvCxnSpPr>
          <p:nvPr/>
        </p:nvCxnSpPr>
        <p:spPr>
          <a:xfrm flipH="1" flipV="1">
            <a:off x="7351965" y="2840040"/>
            <a:ext cx="1453349" cy="74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741738"/>
              </p:ext>
            </p:extLst>
          </p:nvPr>
        </p:nvGraphicFramePr>
        <p:xfrm>
          <a:off x="1205501" y="104434"/>
          <a:ext cx="5050678" cy="226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37"/>
                <a:gridCol w="1417385"/>
                <a:gridCol w="2460356"/>
              </a:tblGrid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activities of the cell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 and codes fro proteins</a:t>
                      </a: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mRNA is translated to an amino acid chain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a typeface="Times New Roman" panose="02020603050405020304" pitchFamily="18" charset="0"/>
                          <a:cs typeface="Wingdings2"/>
                        </a:rPr>
                        <a:t>where energy is released for the cell to function</a:t>
                      </a: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95631"/>
              </p:ext>
            </p:extLst>
          </p:nvPr>
        </p:nvGraphicFramePr>
        <p:xfrm>
          <a:off x="1351848" y="3541909"/>
          <a:ext cx="4678559" cy="159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98"/>
                <a:gridCol w="1394472"/>
                <a:gridCol w="2103489"/>
              </a:tblGrid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keeps cell turgid, contains sugars and salts in solution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contains chlorophyll, absorbs light energy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</a:tbl>
          </a:graphicData>
        </a:graphic>
      </p:graphicFrame>
      <p:cxnSp>
        <p:nvCxnSpPr>
          <p:cNvPr id="187" name="Straight Connector 186"/>
          <p:cNvCxnSpPr>
            <a:stCxn id="527" idx="2"/>
            <a:endCxn id="126" idx="0"/>
          </p:cNvCxnSpPr>
          <p:nvPr/>
        </p:nvCxnSpPr>
        <p:spPr>
          <a:xfrm>
            <a:off x="1192624" y="6107836"/>
            <a:ext cx="0" cy="16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9" name="Straight Connector 188"/>
          <p:cNvCxnSpPr>
            <a:stCxn id="513" idx="2"/>
            <a:endCxn id="527" idx="0"/>
          </p:cNvCxnSpPr>
          <p:nvPr/>
        </p:nvCxnSpPr>
        <p:spPr>
          <a:xfrm flipH="1">
            <a:off x="1192624" y="5488988"/>
            <a:ext cx="842280" cy="34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538" idx="0"/>
            <a:endCxn id="513" idx="2"/>
          </p:cNvCxnSpPr>
          <p:nvPr/>
        </p:nvCxnSpPr>
        <p:spPr>
          <a:xfrm flipH="1" flipV="1">
            <a:off x="2034904" y="5488988"/>
            <a:ext cx="1178592" cy="341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54" name="Rectangle 453"/>
          <p:cNvSpPr/>
          <p:nvPr/>
        </p:nvSpPr>
        <p:spPr>
          <a:xfrm>
            <a:off x="2301047" y="6287773"/>
            <a:ext cx="1868024" cy="730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all stages of life </a:t>
            </a:r>
            <a:r>
              <a:rPr lang="en-GB" sz="1200" dirty="0" smtClean="0">
                <a:solidFill>
                  <a:schemeClr val="tx1"/>
                </a:solidFill>
              </a:rPr>
              <a:t>cycle the stem cells are grouped </a:t>
            </a:r>
            <a:r>
              <a:rPr lang="en-GB" sz="1200" dirty="0">
                <a:solidFill>
                  <a:schemeClr val="tx1"/>
                </a:solidFill>
              </a:rPr>
              <a:t>together in </a:t>
            </a:r>
            <a:r>
              <a:rPr lang="en-GB" sz="1200" dirty="0" smtClean="0">
                <a:solidFill>
                  <a:schemeClr val="tx1"/>
                </a:solidFill>
              </a:rPr>
              <a:t>meristems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6908"/>
              </p:ext>
            </p:extLst>
          </p:nvPr>
        </p:nvGraphicFramePr>
        <p:xfrm>
          <a:off x="7611808" y="3277352"/>
          <a:ext cx="5055705" cy="1859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665"/>
                <a:gridCol w="886935"/>
                <a:gridCol w="1019259"/>
                <a:gridCol w="2473846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carry electrical signals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long branched connections </a:t>
                      </a:r>
                      <a:r>
                        <a:rPr lang="en-GB" sz="1200" baseline="0" dirty="0" smtClean="0"/>
                        <a:t> a</a:t>
                      </a:r>
                      <a:r>
                        <a:rPr lang="en-GB" sz="1200" dirty="0" smtClean="0"/>
                        <a:t>nd insulating sheath</a:t>
                      </a:r>
                    </a:p>
                  </a:txBody>
                  <a:tcPr marL="70799" marR="70799" marT="35398" marB="35398" anchor="ctr"/>
                </a:tc>
              </a:tr>
              <a:tr h="33405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smtClean="0">
                          <a:solidFill>
                            <a:schemeClr val="bg1"/>
                          </a:solidFill>
                        </a:rPr>
                        <a:t>fertilise an egg</a:t>
                      </a:r>
                      <a:endParaRPr lang="en-GB" sz="12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streamlined with a long tail </a:t>
                      </a:r>
                    </a:p>
                    <a:p>
                      <a:pPr algn="ctr"/>
                      <a:r>
                        <a:rPr lang="en-GB" sz="1200" dirty="0" smtClean="0"/>
                        <a:t>acrosome containing enzymes </a:t>
                      </a:r>
                    </a:p>
                    <a:p>
                      <a:pPr algn="ctr"/>
                      <a:r>
                        <a:rPr lang="en-GB" sz="1200" dirty="0" smtClean="0"/>
                        <a:t>large number of mitochondria</a:t>
                      </a:r>
                    </a:p>
                  </a:txBody>
                  <a:tcPr marL="70799" marR="70799" marT="35398" marB="35398" anchor="ctr"/>
                </a:tc>
              </a:tr>
              <a:tr h="620973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contract to allow movement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contains a large number of mitochondria</a:t>
                      </a:r>
                    </a:p>
                    <a:p>
                      <a:pPr algn="ctr"/>
                      <a:r>
                        <a:rPr lang="en-GB" sz="1200" dirty="0" smtClean="0"/>
                        <a:t>long</a:t>
                      </a: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514742" y="3164766"/>
            <a:ext cx="469367" cy="85086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500998" y="3984112"/>
            <a:ext cx="442609" cy="46961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254404" y="6270567"/>
            <a:ext cx="1876440" cy="747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early stages of development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only for repair and replacement </a:t>
            </a: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31851"/>
              </p:ext>
            </p:extLst>
          </p:nvPr>
        </p:nvGraphicFramePr>
        <p:xfrm>
          <a:off x="7570301" y="53840"/>
          <a:ext cx="4536817" cy="21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341"/>
                <a:gridCol w="1378690"/>
                <a:gridCol w="2291786"/>
              </a:tblGrid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gel like substance containing enzymes to catalyse the reactions</a:t>
                      </a:r>
                      <a:endParaRPr lang="en-GB" sz="1200" dirty="0"/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controls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</a:rPr>
                        <a:t> the function of the cell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supports and strengthens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contain additional genes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a typeface="Times New Roman" panose="02020603050405020304" pitchFamily="18" charset="0"/>
                          <a:cs typeface="Wingdings2"/>
                        </a:rPr>
                        <a:t>controls the movement of substances in and out of the cell</a:t>
                      </a: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pic>
        <p:nvPicPr>
          <p:cNvPr id="172" name="Picture 1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1541">
            <a:off x="6436515" y="276589"/>
            <a:ext cx="918524" cy="1904925"/>
          </a:xfrm>
          <a:prstGeom prst="rect">
            <a:avLst/>
          </a:prstGeom>
        </p:spPr>
      </p:pic>
      <p:cxnSp>
        <p:nvCxnSpPr>
          <p:cNvPr id="200" name="Straight Connector 199"/>
          <p:cNvCxnSpPr>
            <a:stCxn id="195" idx="0"/>
            <a:endCxn id="231" idx="2"/>
          </p:cNvCxnSpPr>
          <p:nvPr/>
        </p:nvCxnSpPr>
        <p:spPr>
          <a:xfrm flipH="1" flipV="1">
            <a:off x="9812228" y="2559778"/>
            <a:ext cx="1098" cy="12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38" name="Table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15138"/>
              </p:ext>
            </p:extLst>
          </p:nvPr>
        </p:nvGraphicFramePr>
        <p:xfrm>
          <a:off x="2743200" y="7373839"/>
          <a:ext cx="5882138" cy="188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474"/>
                <a:gridCol w="1783058"/>
                <a:gridCol w="2467606"/>
              </a:tblGrid>
              <a:tr h="237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Feature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(optical)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rays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beams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</a:t>
                      </a:r>
                      <a:r>
                        <a:rPr lang="en-GB" sz="1200" baseline="0" dirty="0" smtClean="0"/>
                        <a:t> 1500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~ 2 000 000 times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200nm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0.2nm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Small</a:t>
                      </a:r>
                      <a:r>
                        <a:rPr lang="en-GB" sz="1200" baseline="0" dirty="0" smtClean="0"/>
                        <a:t> and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Very large and not portable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 ~</a:t>
                      </a:r>
                      <a:r>
                        <a:rPr lang="en-GB" sz="1200" dirty="0" smtClean="0"/>
                        <a:t>£100</a:t>
                      </a:r>
                      <a:r>
                        <a:rPr lang="en-GB" sz="1200" baseline="0" dirty="0" smtClean="0"/>
                        <a:t> for a school one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/>
                        <a:t>Several £100,000 to £1 million plus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54" name="Straight Connector 253"/>
          <p:cNvCxnSpPr>
            <a:stCxn id="4" idx="2"/>
          </p:cNvCxnSpPr>
          <p:nvPr/>
        </p:nvCxnSpPr>
        <p:spPr>
          <a:xfrm flipH="1">
            <a:off x="6048738" y="3163205"/>
            <a:ext cx="261854" cy="2104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63" name="Rectangle 262"/>
          <p:cNvSpPr/>
          <p:nvPr/>
        </p:nvSpPr>
        <p:spPr>
          <a:xfrm>
            <a:off x="5113131" y="5691191"/>
            <a:ext cx="1201940" cy="279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200" b="1" smtClean="0">
                <a:solidFill>
                  <a:schemeClr val="accent2">
                    <a:lumMod val="75000"/>
                  </a:schemeClr>
                </a:solidFill>
              </a:rPr>
              <a:t>icroscopy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4" name="Straight Connector 273"/>
          <p:cNvCxnSpPr>
            <a:stCxn id="263" idx="2"/>
            <a:endCxn id="6" idx="0"/>
          </p:cNvCxnSpPr>
          <p:nvPr/>
        </p:nvCxnSpPr>
        <p:spPr>
          <a:xfrm flipH="1">
            <a:off x="5704067" y="5970480"/>
            <a:ext cx="10034" cy="232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>
            <a:stCxn id="6" idx="2"/>
            <a:endCxn id="238" idx="0"/>
          </p:cNvCxnSpPr>
          <p:nvPr/>
        </p:nvCxnSpPr>
        <p:spPr>
          <a:xfrm flipH="1">
            <a:off x="5684269" y="7018232"/>
            <a:ext cx="19798" cy="355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528" y="7373839"/>
            <a:ext cx="1441625" cy="176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2357" y="6202736"/>
            <a:ext cx="2383420" cy="815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5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Table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0988"/>
              </p:ext>
            </p:extLst>
          </p:nvPr>
        </p:nvGraphicFramePr>
        <p:xfrm>
          <a:off x="7605224" y="5279986"/>
          <a:ext cx="5055705" cy="19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909"/>
                <a:gridCol w="866691"/>
                <a:gridCol w="1019259"/>
                <a:gridCol w="2473846"/>
              </a:tblGrid>
              <a:tr h="72000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absorb water and minerals from soil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</a:tr>
              <a:tr h="62400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carry water and minerals </a:t>
                      </a: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</a:tr>
              <a:tr h="62400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chemeClr val="bg1"/>
                          </a:solidFill>
                        </a:rPr>
                        <a:t>carry glucose</a:t>
                      </a: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69219" y="2516874"/>
            <a:ext cx="2082746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1800" b="1" dirty="0">
                <a:ea typeface="Verdana" panose="020B0604030504040204" pitchFamily="34" charset="0"/>
                <a:cs typeface="Verdana" panose="020B0604030504040204" pitchFamily="34" charset="0"/>
              </a:rPr>
              <a:t>AQA </a:t>
            </a:r>
            <a:endParaRPr lang="en-GB" sz="18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Cell Structure</a:t>
            </a:r>
            <a:endParaRPr lang="en-GB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7469" y="2533927"/>
            <a:ext cx="24248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Eukaryotes complex organisms</a:t>
            </a:r>
            <a:endParaRPr lang="en-GB" sz="1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1" name="Straight Connector 60"/>
          <p:cNvCxnSpPr>
            <a:stCxn id="5" idx="1"/>
            <a:endCxn id="69" idx="3"/>
          </p:cNvCxnSpPr>
          <p:nvPr/>
        </p:nvCxnSpPr>
        <p:spPr>
          <a:xfrm flipH="1" flipV="1">
            <a:off x="1037185" y="2510154"/>
            <a:ext cx="1050284" cy="254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" t="-582" r="50149" b="582"/>
          <a:stretch/>
        </p:blipFill>
        <p:spPr>
          <a:xfrm>
            <a:off x="55578" y="865240"/>
            <a:ext cx="1025055" cy="141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9" name="Rectangle 68"/>
          <p:cNvSpPr/>
          <p:nvPr/>
        </p:nvSpPr>
        <p:spPr>
          <a:xfrm>
            <a:off x="121626" y="2371654"/>
            <a:ext cx="915559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67" name="Straight Connector 166"/>
          <p:cNvCxnSpPr>
            <a:stCxn id="5" idx="1"/>
            <a:endCxn id="70" idx="3"/>
          </p:cNvCxnSpPr>
          <p:nvPr/>
        </p:nvCxnSpPr>
        <p:spPr>
          <a:xfrm flipH="1">
            <a:off x="1062300" y="2764760"/>
            <a:ext cx="1025169" cy="299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70" name="Straight Connector 169"/>
          <p:cNvCxnSpPr>
            <a:stCxn id="4" idx="1"/>
            <a:endCxn id="5" idx="3"/>
          </p:cNvCxnSpPr>
          <p:nvPr/>
        </p:nvCxnSpPr>
        <p:spPr>
          <a:xfrm flipH="1" flipV="1">
            <a:off x="4512357" y="2764760"/>
            <a:ext cx="756862" cy="75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5" name="Rectangle 194"/>
          <p:cNvSpPr/>
          <p:nvPr/>
        </p:nvSpPr>
        <p:spPr>
          <a:xfrm>
            <a:off x="8805314" y="2683831"/>
            <a:ext cx="2016024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Prokaryotes simpler organisms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50716" r="4695"/>
          <a:stretch/>
        </p:blipFill>
        <p:spPr>
          <a:xfrm>
            <a:off x="73079" y="3516296"/>
            <a:ext cx="1098262" cy="15580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0" name="Rectangle 69"/>
          <p:cNvSpPr/>
          <p:nvPr/>
        </p:nvSpPr>
        <p:spPr>
          <a:xfrm>
            <a:off x="121626" y="2925746"/>
            <a:ext cx="940674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612840" y="3201335"/>
            <a:ext cx="3526761" cy="2862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contains all the parts of animal cells plus extras</a:t>
            </a:r>
          </a:p>
        </p:txBody>
      </p:sp>
      <p:graphicFrame>
        <p:nvGraphicFramePr>
          <p:cNvPr id="269" name="Table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31917"/>
              </p:ext>
            </p:extLst>
          </p:nvPr>
        </p:nvGraphicFramePr>
        <p:xfrm>
          <a:off x="8791149" y="7346914"/>
          <a:ext cx="3869780" cy="1834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997"/>
                <a:gridCol w="1671082"/>
                <a:gridCol w="1190701"/>
              </a:tblGrid>
              <a:tr h="34137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PREFIXES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8016" marR="128016" marT="64008" marB="64008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Prefix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Multiple</a:t>
                      </a:r>
                      <a:r>
                        <a:rPr lang="en-GB" sz="1100" baseline="0" dirty="0" smtClean="0"/>
                        <a:t> 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Standard form</a:t>
                      </a:r>
                      <a:endParaRPr lang="en-GB" sz="1100" dirty="0"/>
                    </a:p>
                  </a:txBody>
                  <a:tcPr marL="128016" marR="128016" marT="64008" marB="640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baseline="30000" dirty="0"/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30000" dirty="0" smtClean="0"/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 smtClean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30000" dirty="0" smtClean="0"/>
                    </a:p>
                  </a:txBody>
                  <a:tcPr marL="128016" marR="128016" marT="64008" marB="64008"/>
                </a:tc>
              </a:tr>
              <a:tr h="298704">
                <a:tc>
                  <a:txBody>
                    <a:bodyPr/>
                    <a:lstStyle/>
                    <a:p>
                      <a:pPr algn="ctr"/>
                      <a:endParaRPr lang="en-GB" sz="1100" b="1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 marL="128016" marR="128016" marT="64008" marB="64008"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30000" dirty="0" smtClean="0"/>
                    </a:p>
                  </a:txBody>
                  <a:tcPr marL="128016" marR="128016" marT="64008" marB="64008"/>
                </a:tc>
              </a:tr>
            </a:tbl>
          </a:graphicData>
        </a:graphic>
      </p:graphicFrame>
      <p:cxnSp>
        <p:nvCxnSpPr>
          <p:cNvPr id="491" name="Straight Connector 490"/>
          <p:cNvCxnSpPr>
            <a:stCxn id="4" idx="2"/>
            <a:endCxn id="278" idx="3"/>
          </p:cNvCxnSpPr>
          <p:nvPr/>
        </p:nvCxnSpPr>
        <p:spPr>
          <a:xfrm>
            <a:off x="6310592" y="3163205"/>
            <a:ext cx="385694" cy="1129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8" name="Rectangle 277"/>
          <p:cNvSpPr/>
          <p:nvPr/>
        </p:nvSpPr>
        <p:spPr>
          <a:xfrm rot="16200000">
            <a:off x="5875729" y="4974596"/>
            <a:ext cx="1641113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Specialised cells</a:t>
            </a:r>
          </a:p>
        </p:txBody>
      </p:sp>
      <p:sp>
        <p:nvSpPr>
          <p:cNvPr id="284" name="Rectangle 283"/>
          <p:cNvSpPr/>
          <p:nvPr/>
        </p:nvSpPr>
        <p:spPr>
          <a:xfrm rot="16200000">
            <a:off x="6350604" y="6052392"/>
            <a:ext cx="184662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plant cells</a:t>
            </a:r>
          </a:p>
        </p:txBody>
      </p:sp>
      <p:cxnSp>
        <p:nvCxnSpPr>
          <p:cNvPr id="285" name="Straight Connector 284"/>
          <p:cNvCxnSpPr>
            <a:endCxn id="466" idx="0"/>
          </p:cNvCxnSpPr>
          <p:nvPr/>
        </p:nvCxnSpPr>
        <p:spPr>
          <a:xfrm flipV="1">
            <a:off x="6837243" y="4202037"/>
            <a:ext cx="303933" cy="699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05" name="Picture 30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327" t="72730" r="23717" b="21533"/>
          <a:stretch/>
        </p:blipFill>
        <p:spPr>
          <a:xfrm>
            <a:off x="8312210" y="4870236"/>
            <a:ext cx="782520" cy="128977"/>
          </a:xfrm>
          <a:prstGeom prst="rect">
            <a:avLst/>
          </a:prstGeom>
        </p:spPr>
      </p:pic>
      <p:pic>
        <p:nvPicPr>
          <p:cNvPr id="412" name="Picture 4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59715" y="6660222"/>
            <a:ext cx="159985" cy="574985"/>
          </a:xfrm>
          <a:prstGeom prst="rect">
            <a:avLst/>
          </a:prstGeom>
        </p:spPr>
      </p:pic>
      <p:pic>
        <p:nvPicPr>
          <p:cNvPr id="413" name="Picture 4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715" y="6021686"/>
            <a:ext cx="187854" cy="458780"/>
          </a:xfrm>
          <a:prstGeom prst="rect">
            <a:avLst/>
          </a:prstGeom>
        </p:spPr>
      </p:pic>
      <p:pic>
        <p:nvPicPr>
          <p:cNvPr id="414" name="Picture 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028" y="5343717"/>
            <a:ext cx="561393" cy="369229"/>
          </a:xfrm>
          <a:prstGeom prst="rect">
            <a:avLst/>
          </a:prstGeom>
        </p:spPr>
      </p:pic>
      <p:cxnSp>
        <p:nvCxnSpPr>
          <p:cNvPr id="435" name="Straight Connector 434"/>
          <p:cNvCxnSpPr>
            <a:endCxn id="466" idx="2"/>
          </p:cNvCxnSpPr>
          <p:nvPr/>
        </p:nvCxnSpPr>
        <p:spPr>
          <a:xfrm flipH="1">
            <a:off x="7418175" y="3590198"/>
            <a:ext cx="193619" cy="611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38" name="Straight Connector 437"/>
          <p:cNvCxnSpPr>
            <a:stCxn id="96" idx="1"/>
            <a:endCxn id="466" idx="2"/>
          </p:cNvCxnSpPr>
          <p:nvPr/>
        </p:nvCxnSpPr>
        <p:spPr>
          <a:xfrm flipH="1">
            <a:off x="7418175" y="4181227"/>
            <a:ext cx="175303" cy="20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41" name="Straight Connector 440"/>
          <p:cNvCxnSpPr>
            <a:stCxn id="466" idx="2"/>
          </p:cNvCxnSpPr>
          <p:nvPr/>
        </p:nvCxnSpPr>
        <p:spPr>
          <a:xfrm>
            <a:off x="7418175" y="4202037"/>
            <a:ext cx="175303" cy="58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66" name="Rectangle 465"/>
          <p:cNvSpPr/>
          <p:nvPr/>
        </p:nvSpPr>
        <p:spPr>
          <a:xfrm rot="16200000">
            <a:off x="6344517" y="4063538"/>
            <a:ext cx="187031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specialised animal cells</a:t>
            </a:r>
          </a:p>
        </p:txBody>
      </p:sp>
      <p:cxnSp>
        <p:nvCxnSpPr>
          <p:cNvPr id="493" name="Straight Connector 492"/>
          <p:cNvCxnSpPr>
            <a:stCxn id="284" idx="2"/>
          </p:cNvCxnSpPr>
          <p:nvPr/>
        </p:nvCxnSpPr>
        <p:spPr>
          <a:xfrm>
            <a:off x="7412417" y="6190891"/>
            <a:ext cx="171494" cy="6081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6" name="Straight Connector 495"/>
          <p:cNvCxnSpPr>
            <a:stCxn id="284" idx="2"/>
            <a:endCxn id="152" idx="1"/>
          </p:cNvCxnSpPr>
          <p:nvPr/>
        </p:nvCxnSpPr>
        <p:spPr>
          <a:xfrm>
            <a:off x="7412417" y="6190891"/>
            <a:ext cx="192807" cy="73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412417" y="5503583"/>
            <a:ext cx="171494" cy="713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02" name="Straight Connector 501"/>
          <p:cNvCxnSpPr>
            <a:endCxn id="284" idx="0"/>
          </p:cNvCxnSpPr>
          <p:nvPr/>
        </p:nvCxnSpPr>
        <p:spPr>
          <a:xfrm>
            <a:off x="6837243" y="4901190"/>
            <a:ext cx="298175" cy="12897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524" name="Straight Connector 523"/>
          <p:cNvCxnSpPr/>
          <p:nvPr/>
        </p:nvCxnSpPr>
        <p:spPr>
          <a:xfrm flipH="1">
            <a:off x="6219048" y="3186513"/>
            <a:ext cx="92057" cy="27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504" name="Rectangle 503"/>
          <p:cNvSpPr/>
          <p:nvPr/>
        </p:nvSpPr>
        <p:spPr>
          <a:xfrm>
            <a:off x="4177061" y="5261659"/>
            <a:ext cx="19440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accent2">
                    <a:lumMod val="75000"/>
                  </a:schemeClr>
                </a:solidFill>
              </a:rPr>
              <a:t>Cell differentiation </a:t>
            </a:r>
          </a:p>
        </p:txBody>
      </p:sp>
      <p:sp>
        <p:nvSpPr>
          <p:cNvPr id="513" name="Rectangle 512"/>
          <p:cNvSpPr/>
          <p:nvPr/>
        </p:nvSpPr>
        <p:spPr>
          <a:xfrm>
            <a:off x="141663" y="5211989"/>
            <a:ext cx="378648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b="1" dirty="0"/>
          </a:p>
        </p:txBody>
      </p:sp>
      <p:sp>
        <p:nvSpPr>
          <p:cNvPr id="527" name="Rectangle 526"/>
          <p:cNvSpPr/>
          <p:nvPr/>
        </p:nvSpPr>
        <p:spPr>
          <a:xfrm>
            <a:off x="254404" y="5830837"/>
            <a:ext cx="1876440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2257920" y="5830836"/>
            <a:ext cx="1911151" cy="27699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1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66" name="Straight Connector 565"/>
          <p:cNvCxnSpPr>
            <a:stCxn id="504" idx="1"/>
            <a:endCxn id="513" idx="3"/>
          </p:cNvCxnSpPr>
          <p:nvPr/>
        </p:nvCxnSpPr>
        <p:spPr>
          <a:xfrm flipH="1" flipV="1">
            <a:off x="3928145" y="5350489"/>
            <a:ext cx="248916" cy="49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626" name="Straight Connector 625"/>
          <p:cNvCxnSpPr>
            <a:stCxn id="538" idx="2"/>
            <a:endCxn id="454" idx="0"/>
          </p:cNvCxnSpPr>
          <p:nvPr/>
        </p:nvCxnSpPr>
        <p:spPr>
          <a:xfrm>
            <a:off x="3213496" y="6107835"/>
            <a:ext cx="21563" cy="179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1" name="Rectangle 230"/>
          <p:cNvSpPr/>
          <p:nvPr/>
        </p:nvSpPr>
        <p:spPr>
          <a:xfrm>
            <a:off x="7611808" y="2282779"/>
            <a:ext cx="4400840" cy="27699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Bacterial cells are much smaller than plant and animal cells </a:t>
            </a:r>
          </a:p>
        </p:txBody>
      </p:sp>
      <p:cxnSp>
        <p:nvCxnSpPr>
          <p:cNvPr id="656" name="Straight Connector 655"/>
          <p:cNvCxnSpPr>
            <a:stCxn id="195" idx="1"/>
            <a:endCxn id="4" idx="3"/>
          </p:cNvCxnSpPr>
          <p:nvPr/>
        </p:nvCxnSpPr>
        <p:spPr>
          <a:xfrm flipH="1" flipV="1">
            <a:off x="7351965" y="2840040"/>
            <a:ext cx="1453349" cy="74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151" name="Table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83782"/>
              </p:ext>
            </p:extLst>
          </p:nvPr>
        </p:nvGraphicFramePr>
        <p:xfrm>
          <a:off x="1205501" y="104434"/>
          <a:ext cx="5050678" cy="226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2937"/>
                <a:gridCol w="1417385"/>
                <a:gridCol w="2460356"/>
              </a:tblGrid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  <a:tr h="453444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rgbClr val="FF0000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35654"/>
              </p:ext>
            </p:extLst>
          </p:nvPr>
        </p:nvGraphicFramePr>
        <p:xfrm>
          <a:off x="1351848" y="3541909"/>
          <a:ext cx="4678559" cy="1592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98"/>
                <a:gridCol w="1394472"/>
                <a:gridCol w="2103489"/>
              </a:tblGrid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  <a:tr h="530732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64712" marR="64712" marT="32358" marB="3235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64712" marR="64712" marT="32358" marB="32358" anchor="ctr"/>
                </a:tc>
              </a:tr>
            </a:tbl>
          </a:graphicData>
        </a:graphic>
      </p:graphicFrame>
      <p:cxnSp>
        <p:nvCxnSpPr>
          <p:cNvPr id="187" name="Straight Connector 186"/>
          <p:cNvCxnSpPr>
            <a:stCxn id="527" idx="2"/>
            <a:endCxn id="126" idx="0"/>
          </p:cNvCxnSpPr>
          <p:nvPr/>
        </p:nvCxnSpPr>
        <p:spPr>
          <a:xfrm>
            <a:off x="1192624" y="6107836"/>
            <a:ext cx="0" cy="162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9" name="Straight Connector 188"/>
          <p:cNvCxnSpPr>
            <a:stCxn id="513" idx="2"/>
            <a:endCxn id="527" idx="0"/>
          </p:cNvCxnSpPr>
          <p:nvPr/>
        </p:nvCxnSpPr>
        <p:spPr>
          <a:xfrm flipH="1">
            <a:off x="1192624" y="5488988"/>
            <a:ext cx="842280" cy="341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90" name="Straight Connector 189"/>
          <p:cNvCxnSpPr>
            <a:stCxn id="538" idx="0"/>
            <a:endCxn id="513" idx="2"/>
          </p:cNvCxnSpPr>
          <p:nvPr/>
        </p:nvCxnSpPr>
        <p:spPr>
          <a:xfrm flipH="1" flipV="1">
            <a:off x="2034904" y="5488988"/>
            <a:ext cx="1178592" cy="341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454" name="Rectangle 453"/>
          <p:cNvSpPr/>
          <p:nvPr/>
        </p:nvSpPr>
        <p:spPr>
          <a:xfrm>
            <a:off x="2301047" y="6287773"/>
            <a:ext cx="1868024" cy="730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8115"/>
              </p:ext>
            </p:extLst>
          </p:nvPr>
        </p:nvGraphicFramePr>
        <p:xfrm>
          <a:off x="7593478" y="3209227"/>
          <a:ext cx="5055705" cy="19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665"/>
                <a:gridCol w="886935"/>
                <a:gridCol w="1019259"/>
                <a:gridCol w="2473846"/>
              </a:tblGrid>
              <a:tr h="64800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514742" y="3164766"/>
            <a:ext cx="469367" cy="85086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8500998" y="3984112"/>
            <a:ext cx="442609" cy="469617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254404" y="6270567"/>
            <a:ext cx="1876440" cy="747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71" name="Table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37166"/>
              </p:ext>
            </p:extLst>
          </p:nvPr>
        </p:nvGraphicFramePr>
        <p:xfrm>
          <a:off x="7570301" y="53840"/>
          <a:ext cx="4536817" cy="2182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341"/>
                <a:gridCol w="1378690"/>
                <a:gridCol w="2291786"/>
              </a:tblGrid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  <a:tr h="436556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70799" marR="70799" marT="35398" marB="3539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1"/>
                        </a:solidFill>
                        <a:ea typeface="Times New Roman" panose="02020603050405020304" pitchFamily="18" charset="0"/>
                      </a:endParaRPr>
                    </a:p>
                  </a:txBody>
                  <a:tcPr marL="70799" marR="70799" marT="35398" marB="35398" anchor="ctr"/>
                </a:tc>
              </a:tr>
            </a:tbl>
          </a:graphicData>
        </a:graphic>
      </p:graphicFrame>
      <p:pic>
        <p:nvPicPr>
          <p:cNvPr id="172" name="Picture 1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71541">
            <a:off x="6436515" y="276589"/>
            <a:ext cx="918524" cy="1904925"/>
          </a:xfrm>
          <a:prstGeom prst="rect">
            <a:avLst/>
          </a:prstGeom>
        </p:spPr>
      </p:pic>
      <p:cxnSp>
        <p:nvCxnSpPr>
          <p:cNvPr id="200" name="Straight Connector 199"/>
          <p:cNvCxnSpPr>
            <a:stCxn id="195" idx="0"/>
            <a:endCxn id="231" idx="2"/>
          </p:cNvCxnSpPr>
          <p:nvPr/>
        </p:nvCxnSpPr>
        <p:spPr>
          <a:xfrm flipH="1" flipV="1">
            <a:off x="9812228" y="2559778"/>
            <a:ext cx="1098" cy="124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aphicFrame>
        <p:nvGraphicFramePr>
          <p:cNvPr id="238" name="Table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39134"/>
              </p:ext>
            </p:extLst>
          </p:nvPr>
        </p:nvGraphicFramePr>
        <p:xfrm>
          <a:off x="2743200" y="7373839"/>
          <a:ext cx="5882138" cy="1880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474"/>
                <a:gridCol w="1783058"/>
                <a:gridCol w="2467606"/>
              </a:tblGrid>
              <a:tr h="2372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Feature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Light (optical)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Electron microscope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37">
                <a:tc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54" name="Straight Connector 253"/>
          <p:cNvCxnSpPr>
            <a:stCxn id="4" idx="2"/>
          </p:cNvCxnSpPr>
          <p:nvPr/>
        </p:nvCxnSpPr>
        <p:spPr>
          <a:xfrm flipH="1">
            <a:off x="6048738" y="3163205"/>
            <a:ext cx="261854" cy="2104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63" name="Rectangle 262"/>
          <p:cNvSpPr/>
          <p:nvPr/>
        </p:nvSpPr>
        <p:spPr>
          <a:xfrm>
            <a:off x="5113131" y="5691191"/>
            <a:ext cx="1201940" cy="279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sz="1200" b="1" smtClean="0">
                <a:solidFill>
                  <a:schemeClr val="accent2">
                    <a:lumMod val="75000"/>
                  </a:schemeClr>
                </a:solidFill>
              </a:rPr>
              <a:t>icroscopy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4" name="Straight Connector 273"/>
          <p:cNvCxnSpPr>
            <a:stCxn id="263" idx="2"/>
            <a:endCxn id="6" idx="0"/>
          </p:cNvCxnSpPr>
          <p:nvPr/>
        </p:nvCxnSpPr>
        <p:spPr>
          <a:xfrm flipH="1">
            <a:off x="5704067" y="5970480"/>
            <a:ext cx="10034" cy="232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77" name="Straight Connector 276"/>
          <p:cNvCxnSpPr>
            <a:stCxn id="6" idx="2"/>
            <a:endCxn id="238" idx="0"/>
          </p:cNvCxnSpPr>
          <p:nvPr/>
        </p:nvCxnSpPr>
        <p:spPr>
          <a:xfrm flipH="1">
            <a:off x="5684269" y="7018232"/>
            <a:ext cx="19798" cy="355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528" y="7373839"/>
            <a:ext cx="1441625" cy="1760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2357" y="6202736"/>
            <a:ext cx="2383420" cy="815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9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Knowit</Template>
  <TotalTime>1747</TotalTime>
  <Words>1228</Words>
  <Application>Microsoft Macintosh PowerPoint</Application>
  <PresentationFormat>A3 Paper (297x420 mm)</PresentationFormat>
  <Paragraphs>289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Calibri</vt:lpstr>
      <vt:lpstr>Calibri Light</vt:lpstr>
      <vt:lpstr>Gill Sans</vt:lpstr>
      <vt:lpstr>News Gothic MT</vt:lpstr>
      <vt:lpstr>Times New Roman</vt:lpstr>
      <vt:lpstr>Verdana</vt:lpstr>
      <vt:lpstr>Wingdings2</vt:lpstr>
      <vt:lpstr>Arial</vt:lpstr>
      <vt:lpstr>Custom Design</vt:lpstr>
      <vt:lpstr>PIXL Sci</vt:lpstr>
      <vt:lpstr>1_Custom Design</vt:lpstr>
      <vt:lpstr>1_PIXL Sci</vt:lpstr>
      <vt:lpstr>2_Custom Design</vt:lpstr>
      <vt:lpstr>2_PIXL Sci</vt:lpstr>
      <vt:lpstr>3_Custom Design</vt:lpstr>
      <vt:lpstr>3_PIXL Sci</vt:lpstr>
      <vt:lpstr>4_Custom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Fleck</dc:creator>
  <cp:lastModifiedBy>Amanda Fleck</cp:lastModifiedBy>
  <cp:revision>56</cp:revision>
  <cp:lastPrinted>2017-05-23T07:01:30Z</cp:lastPrinted>
  <dcterms:created xsi:type="dcterms:W3CDTF">2017-05-22T08:59:13Z</dcterms:created>
  <dcterms:modified xsi:type="dcterms:W3CDTF">2017-08-09T14:19:01Z</dcterms:modified>
</cp:coreProperties>
</file>